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935" r:id="rId2"/>
    <p:sldId id="971" r:id="rId3"/>
    <p:sldId id="1102" r:id="rId4"/>
    <p:sldId id="972" r:id="rId5"/>
    <p:sldId id="1003" r:id="rId6"/>
    <p:sldId id="973" r:id="rId7"/>
    <p:sldId id="1040" r:id="rId8"/>
    <p:sldId id="1119" r:id="rId9"/>
    <p:sldId id="1120" r:id="rId10"/>
    <p:sldId id="1121" r:id="rId11"/>
    <p:sldId id="1122" r:id="rId12"/>
    <p:sldId id="1123" r:id="rId13"/>
    <p:sldId id="1124" r:id="rId14"/>
    <p:sldId id="1125" r:id="rId15"/>
    <p:sldId id="1126" r:id="rId16"/>
    <p:sldId id="1127" r:id="rId17"/>
    <p:sldId id="1128" r:id="rId18"/>
    <p:sldId id="1129" r:id="rId19"/>
    <p:sldId id="1130" r:id="rId20"/>
    <p:sldId id="1131" r:id="rId21"/>
    <p:sldId id="1132" r:id="rId22"/>
    <p:sldId id="1133" r:id="rId23"/>
    <p:sldId id="1134" r:id="rId24"/>
    <p:sldId id="1135" r:id="rId25"/>
    <p:sldId id="1136" r:id="rId26"/>
    <p:sldId id="1137" r:id="rId27"/>
    <p:sldId id="1060" r:id="rId28"/>
    <p:sldId id="1061" r:id="rId29"/>
    <p:sldId id="1062" r:id="rId30"/>
    <p:sldId id="1063" r:id="rId31"/>
    <p:sldId id="1066" r:id="rId32"/>
    <p:sldId id="1064" r:id="rId33"/>
    <p:sldId id="1067" r:id="rId34"/>
    <p:sldId id="1068" r:id="rId35"/>
    <p:sldId id="1069" r:id="rId36"/>
    <p:sldId id="1086" r:id="rId37"/>
    <p:sldId id="108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FF6699"/>
    <a:srgbClr val="CC0000"/>
    <a:srgbClr val="C5FFC6"/>
    <a:srgbClr val="81FF84"/>
    <a:srgbClr val="9C5BCD"/>
    <a:srgbClr val="75090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2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9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6AEC8-3EEC-4DDD-81CC-1F34CF095255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188A8-49F1-4A5F-BD36-21E9968FE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9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CKKP: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Caragiannis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I.,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Kaklamanis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C.,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Kanellopoulos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P.,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Kyropoulou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M.: The efficiency of fair division, TOCS 2012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BFT: Bertsimas, D., Farias, V.F.,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Trichakis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N.: The price of fairness. OR 2011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BLMS: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X., Lu, X.,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Manurangsi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P.,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Suksompong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W.: The price of fairness for indivisible goods, IJCAI 2019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Heydrich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van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Dividing connected chores fairly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ToCS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2015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BFFMM: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Vittorio Bil`o, Angelo Fanelli, Michele Flammini, Gianpiero Monaco, and Luca Moscardelli. The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price of envy-freeness in machine scheduling.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ToCS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188A8-49F1-4A5F-BD36-21E9968FE7A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65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188A8-49F1-4A5F-BD36-21E9968FE7A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15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188A8-49F1-4A5F-BD36-21E9968FE7A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26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188A8-49F1-4A5F-BD36-21E9968FE7A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33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BLMS: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X., Lu, X.,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Manurangsi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P.,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Suksompong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W.: The price of fairness for indivisible goods, IJCAI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188A8-49F1-4A5F-BD36-21E9968FE7A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10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LMMS: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Lipton, R.J., Markakis, E.,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Mossel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E.,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Saberi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A.: On approximately fair allocations of indivisible 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goods EC ’04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ABKR: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Arunachaleswaran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E.R., Barman, S., Kumar, R.,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Rathi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N.: Fair and efficient cake division with 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connected pieces WINE 2019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F: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Feige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maximizing welfare when utility functions are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subadditive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SIAM Journal on Computing 2009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AMNS: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Amanatidis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G., Markakis, E.,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Nikzad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Saberi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A.: Approximation algorithms for computing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maximin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share allocations TALG 2017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188A8-49F1-4A5F-BD36-21E9968FE7A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20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LMMS: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Lipton, R.J., Markakis, E.,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Mossel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E.,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Saberi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A.: On approximately fair allocations of indivisible 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goods EC ’04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ABKR: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Arunachaleswaran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E.R., Barman, S., Kumar, R.,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Rathi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N.: Fair and efficient cake division with 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connected pieces WINE 2019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F: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Feige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maximizing welfare when utility functions are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subadditive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SIAM Journal on Computing 2009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AMNS: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Amanatidis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G., Markakis, E.,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Nikzad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Saberi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A.: Approximation algorithms for computing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maximin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share allocations TALG 2017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188A8-49F1-4A5F-BD36-21E9968FE7A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55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BLMS: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X., Lu, X.,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Manurangsi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P.,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Suksompong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W.: The price of fairness for indivisible goods, IJCAI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188A8-49F1-4A5F-BD36-21E9968FE7A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64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LMMS: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Lipton, R.J., Markakis, E.,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Mossel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E.,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Saberi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A.: On approximately fair allocations of indivisible 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goods EC ’04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ABKR: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Arunachaleswaran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E.R., Barman, S., Kumar, R.,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Rathi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N.: Fair and efficient cake division with 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connected pieces WINE 2019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F: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Feige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maximizing welfare when utility functions are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subadditive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SIAM Journal on Computing 2009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AMNS: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Amanatidis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G., Markakis, E.,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Nikzad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Saberi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A.: Approximation algorithms for computing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maximin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share allocations TALG 2017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188A8-49F1-4A5F-BD36-21E9968FE7A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LMMS: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Lipton, R.J., Markakis, E.,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Mossel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E.,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Saberi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A.: On approximately fair allocations of indivisible 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goods EC ’04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ABKR: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Arunachaleswaran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E.R., Barman, S., Kumar, R.,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Rathi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N.: Fair and efficient cake division with 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connected pieces WINE 2019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F: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Feige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maximizing welfare when utility functions are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subadditive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SIAM Journal on Computing 2009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AMNS: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Amanatidis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G., Markakis, E.,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Nikzad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Saberi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A.: Approximation algorithms for computing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maximin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share allocations TALG 2017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188A8-49F1-4A5F-BD36-21E9968FE7A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43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BLMS: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X., Lu, X.,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Manurangsi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P.,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Suksompong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W.: The price of fairness for indivisible goods, IJCAI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188A8-49F1-4A5F-BD36-21E9968FE7A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78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BLMS: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X., Lu, X.,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Manurangsi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P.,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Suksompong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W.: The price of fairness for indivisible goods, IJCAI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188A8-49F1-4A5F-BD36-21E9968FE7A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29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BLMS: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X., Lu, X.,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Manurangsi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P.,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Suksompong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W.: The price of fairness for indivisible goods, IJCAI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188A8-49F1-4A5F-BD36-21E9968FE7A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67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BLMS: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X., Lu, X.,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Manurangsi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P.,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Suksompong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W.: The price of fairness for indivisible goods, IJCAI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188A8-49F1-4A5F-BD36-21E9968FE7A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85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BLMS: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X., Lu, X.,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Manurangsi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P.,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Suksompong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W.: The price of fairness for indivisible goods, IJCAI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188A8-49F1-4A5F-BD36-21E9968FE7A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60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E384-DD2F-42A1-8CF7-340766813E82}" type="datetime1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59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F6EF9-CA56-4405-8D42-D30B372174B8}" type="datetime1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84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EC8A-775C-4AA5-9BB5-1A5CAEE64A7F}" type="datetime1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8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56F8-03A8-40B7-BA1E-058315C6387A}" type="datetime1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8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519C-6B0C-4B97-9F93-337DB4880DF9}" type="datetime1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9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664C-2CB1-41C5-ACBF-B214237C7619}" type="datetime1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9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683A-9867-4403-9149-524B18F798CB}" type="datetime1">
              <a:rPr lang="en-US" smtClean="0"/>
              <a:t>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0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4CD8-AFC4-4A0D-A41B-5A42D5DA8D90}" type="datetime1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4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74F4C-AC83-4F78-8C21-A57D4339253E}" type="datetime1">
              <a:rPr lang="en-US" smtClean="0"/>
              <a:t>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2FD38E-9DBF-461F-8376-814E326E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7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85EE-BE4A-4CFB-AEEB-3FE469C5A24F}" type="datetime1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8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F19E-DA69-4D3A-A964-C94363F4F989}" type="datetime1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79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02400"/>
            <a:ext cx="12192000" cy="355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CE2F9-50DD-4BB6-9221-4C7488B3F661}" type="datetime1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738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73825"/>
            <a:ext cx="27432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942FD38E-9DBF-461F-8376-814E326EA2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99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12" Type="http://schemas.openxmlformats.org/officeDocument/2006/relationships/image" Target="../media/image44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43.jpeg"/><Relationship Id="rId5" Type="http://schemas.openxmlformats.org/officeDocument/2006/relationships/image" Target="../media/image31.png"/><Relationship Id="rId10" Type="http://schemas.openxmlformats.org/officeDocument/2006/relationships/image" Target="../media/image42.jpeg"/><Relationship Id="rId4" Type="http://schemas.openxmlformats.org/officeDocument/2006/relationships/image" Target="../media/image38.png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5.jpg"/><Relationship Id="rId3" Type="http://schemas.openxmlformats.org/officeDocument/2006/relationships/image" Target="../media/image2.jpeg"/><Relationship Id="rId7" Type="http://schemas.openxmlformats.org/officeDocument/2006/relationships/image" Target="../media/image3.jpeg"/><Relationship Id="rId12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4.jpeg"/><Relationship Id="rId5" Type="http://schemas.openxmlformats.org/officeDocument/2006/relationships/image" Target="../media/image10.jpeg"/><Relationship Id="rId10" Type="http://schemas.openxmlformats.org/officeDocument/2006/relationships/image" Target="../media/image13.jpeg"/><Relationship Id="rId4" Type="http://schemas.openxmlformats.org/officeDocument/2006/relationships/image" Target="../media/image9.jpeg"/><Relationship Id="rId9" Type="http://schemas.openxmlformats.org/officeDocument/2006/relationships/image" Target="../media/image12.jpeg"/><Relationship Id="rId1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52.png"/><Relationship Id="rId3" Type="http://schemas.openxmlformats.org/officeDocument/2006/relationships/image" Target="../media/image46.png"/><Relationship Id="rId7" Type="http://schemas.openxmlformats.org/officeDocument/2006/relationships/image" Target="../media/image41.jpeg"/><Relationship Id="rId12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50.png"/><Relationship Id="rId5" Type="http://schemas.openxmlformats.org/officeDocument/2006/relationships/image" Target="../media/image39.png"/><Relationship Id="rId10" Type="http://schemas.openxmlformats.org/officeDocument/2006/relationships/image" Target="../media/image44.jpeg"/><Relationship Id="rId4" Type="http://schemas.openxmlformats.org/officeDocument/2006/relationships/image" Target="../media/image47.png"/><Relationship Id="rId9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openxmlformats.org/officeDocument/2006/relationships/image" Target="../media/image41.jpeg"/><Relationship Id="rId12" Type="http://schemas.openxmlformats.org/officeDocument/2006/relationships/image" Target="../media/image5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50.png"/><Relationship Id="rId5" Type="http://schemas.openxmlformats.org/officeDocument/2006/relationships/image" Target="../media/image39.png"/><Relationship Id="rId10" Type="http://schemas.openxmlformats.org/officeDocument/2006/relationships/image" Target="../media/image44.jpeg"/><Relationship Id="rId4" Type="http://schemas.openxmlformats.org/officeDocument/2006/relationships/image" Target="../media/image47.png"/><Relationship Id="rId9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6.png"/><Relationship Id="rId7" Type="http://schemas.openxmlformats.org/officeDocument/2006/relationships/image" Target="../media/image5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9.png"/><Relationship Id="rId7" Type="http://schemas.openxmlformats.org/officeDocument/2006/relationships/image" Target="../media/image42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44.jpe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4.jpeg"/><Relationship Id="rId7" Type="http://schemas.openxmlformats.org/officeDocument/2006/relationships/image" Target="../media/image4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3.jpeg"/><Relationship Id="rId12" Type="http://schemas.openxmlformats.org/officeDocument/2006/relationships/image" Target="../media/image12.jpeg"/><Relationship Id="rId17" Type="http://schemas.openxmlformats.org/officeDocument/2006/relationships/image" Target="../media/image6.jpeg"/><Relationship Id="rId2" Type="http://schemas.openxmlformats.org/officeDocument/2006/relationships/image" Target="../media/image25.png"/><Relationship Id="rId16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280.png"/><Relationship Id="rId5" Type="http://schemas.openxmlformats.org/officeDocument/2006/relationships/image" Target="../media/image10.jpeg"/><Relationship Id="rId15" Type="http://schemas.openxmlformats.org/officeDocument/2006/relationships/image" Target="../media/image15.jpeg"/><Relationship Id="rId10" Type="http://schemas.openxmlformats.org/officeDocument/2006/relationships/image" Target="../media/image27.png"/><Relationship Id="rId4" Type="http://schemas.openxmlformats.org/officeDocument/2006/relationships/image" Target="../media/image9.jpeg"/><Relationship Id="rId9" Type="http://schemas.openxmlformats.org/officeDocument/2006/relationships/image" Target="../media/image26.png"/><Relationship Id="rId1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14.jpe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3.jpeg"/><Relationship Id="rId12" Type="http://schemas.openxmlformats.org/officeDocument/2006/relationships/image" Target="../media/image13.jpeg"/><Relationship Id="rId17" Type="http://schemas.openxmlformats.org/officeDocument/2006/relationships/image" Target="../media/image16.png"/><Relationship Id="rId2" Type="http://schemas.openxmlformats.org/officeDocument/2006/relationships/image" Target="../media/image10.png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2.jpeg"/><Relationship Id="rId5" Type="http://schemas.openxmlformats.org/officeDocument/2006/relationships/image" Target="../media/image10.jpeg"/><Relationship Id="rId15" Type="http://schemas.openxmlformats.org/officeDocument/2006/relationships/image" Target="../media/image5.jpg"/><Relationship Id="rId10" Type="http://schemas.openxmlformats.org/officeDocument/2006/relationships/image" Target="../media/image9.png"/><Relationship Id="rId19" Type="http://schemas.openxmlformats.org/officeDocument/2006/relationships/image" Target="../media/image1.png"/><Relationship Id="rId4" Type="http://schemas.openxmlformats.org/officeDocument/2006/relationships/image" Target="../media/image9.jpeg"/><Relationship Id="rId14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0.png"/><Relationship Id="rId4" Type="http://schemas.openxmlformats.org/officeDocument/2006/relationships/image" Target="../media/image9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13" Type="http://schemas.openxmlformats.org/officeDocument/2006/relationships/image" Target="../media/image107.png"/><Relationship Id="rId3" Type="http://schemas.openxmlformats.org/officeDocument/2006/relationships/image" Target="../media/image970.png"/><Relationship Id="rId7" Type="http://schemas.openxmlformats.org/officeDocument/2006/relationships/image" Target="../media/image101.jpeg"/><Relationship Id="rId12" Type="http://schemas.openxmlformats.org/officeDocument/2006/relationships/image" Target="../media/image10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jpeg"/><Relationship Id="rId11" Type="http://schemas.openxmlformats.org/officeDocument/2006/relationships/image" Target="../media/image105.jpeg"/><Relationship Id="rId5" Type="http://schemas.openxmlformats.org/officeDocument/2006/relationships/image" Target="../media/image99.png"/><Relationship Id="rId10" Type="http://schemas.openxmlformats.org/officeDocument/2006/relationships/image" Target="../media/image104.jpeg"/><Relationship Id="rId4" Type="http://schemas.openxmlformats.org/officeDocument/2006/relationships/image" Target="../media/image98.png"/><Relationship Id="rId9" Type="http://schemas.openxmlformats.org/officeDocument/2006/relationships/image" Target="../media/image103.jpeg"/><Relationship Id="rId14" Type="http://schemas.openxmlformats.org/officeDocument/2006/relationships/image" Target="../media/image10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09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0.png"/><Relationship Id="rId9" Type="http://schemas.openxmlformats.org/officeDocument/2006/relationships/image" Target="../media/image1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0.png"/><Relationship Id="rId4" Type="http://schemas.openxmlformats.org/officeDocument/2006/relationships/image" Target="../media/image9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0.png"/><Relationship Id="rId4" Type="http://schemas.openxmlformats.org/officeDocument/2006/relationships/image" Target="../media/image75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5.jp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12.jpeg"/><Relationship Id="rId12" Type="http://schemas.openxmlformats.org/officeDocument/2006/relationships/image" Target="../media/image15.jpeg"/><Relationship Id="rId17" Type="http://schemas.openxmlformats.org/officeDocument/2006/relationships/image" Target="../media/image221.png"/><Relationship Id="rId25" Type="http://schemas.openxmlformats.org/officeDocument/2006/relationships/image" Target="../media/image10.png"/><Relationship Id="rId2" Type="http://schemas.openxmlformats.org/officeDocument/2006/relationships/image" Target="../media/image1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4.jpeg"/><Relationship Id="rId24" Type="http://schemas.openxmlformats.org/officeDocument/2006/relationships/image" Target="../media/image9.png"/><Relationship Id="rId5" Type="http://schemas.openxmlformats.org/officeDocument/2006/relationships/image" Target="../media/image10.jpeg"/><Relationship Id="rId23" Type="http://schemas.openxmlformats.org/officeDocument/2006/relationships/image" Target="../media/image22.png"/><Relationship Id="rId10" Type="http://schemas.openxmlformats.org/officeDocument/2006/relationships/image" Target="../media/image14.jpeg"/><Relationship Id="rId19" Type="http://schemas.openxmlformats.org/officeDocument/2006/relationships/image" Target="../media/image18.png"/><Relationship Id="rId4" Type="http://schemas.openxmlformats.org/officeDocument/2006/relationships/image" Target="../media/image9.jpeg"/><Relationship Id="rId9" Type="http://schemas.openxmlformats.org/officeDocument/2006/relationships/image" Target="../media/image13.jpeg"/><Relationship Id="rId14" Type="http://schemas.openxmlformats.org/officeDocument/2006/relationships/image" Target="../media/image6.jpeg"/><Relationship Id="rId2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5.jpg"/><Relationship Id="rId18" Type="http://schemas.openxmlformats.org/officeDocument/2006/relationships/image" Target="../media/image24.png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12" Type="http://schemas.openxmlformats.org/officeDocument/2006/relationships/image" Target="../media/image15.jpeg"/><Relationship Id="rId17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4.jpeg"/><Relationship Id="rId5" Type="http://schemas.openxmlformats.org/officeDocument/2006/relationships/image" Target="../media/image10.jpeg"/><Relationship Id="rId15" Type="http://schemas.openxmlformats.org/officeDocument/2006/relationships/image" Target="../media/image221.pn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Relationship Id="rId1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13.jpeg"/><Relationship Id="rId18" Type="http://schemas.openxmlformats.org/officeDocument/2006/relationships/image" Target="../media/image24.png"/><Relationship Id="rId3" Type="http://schemas.openxmlformats.org/officeDocument/2006/relationships/image" Target="../media/image2.jpeg"/><Relationship Id="rId7" Type="http://schemas.openxmlformats.org/officeDocument/2006/relationships/image" Target="../media/image3.jpeg"/><Relationship Id="rId12" Type="http://schemas.openxmlformats.org/officeDocument/2006/relationships/image" Target="../media/image12.jpeg"/><Relationship Id="rId17" Type="http://schemas.openxmlformats.org/officeDocument/2006/relationships/image" Target="../media/image6.jpeg"/><Relationship Id="rId2" Type="http://schemas.openxmlformats.org/officeDocument/2006/relationships/image" Target="../media/image25.png"/><Relationship Id="rId16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28.png"/><Relationship Id="rId5" Type="http://schemas.openxmlformats.org/officeDocument/2006/relationships/image" Target="../media/image10.jpeg"/><Relationship Id="rId15" Type="http://schemas.openxmlformats.org/officeDocument/2006/relationships/image" Target="../media/image15.jpeg"/><Relationship Id="rId10" Type="http://schemas.openxmlformats.org/officeDocument/2006/relationships/image" Target="../media/image27.png"/><Relationship Id="rId19" Type="http://schemas.openxmlformats.org/officeDocument/2006/relationships/image" Target="../media/image23.png"/><Relationship Id="rId4" Type="http://schemas.openxmlformats.org/officeDocument/2006/relationships/image" Target="../media/image9.jpeg"/><Relationship Id="rId9" Type="http://schemas.openxmlformats.org/officeDocument/2006/relationships/image" Target="../media/image26.png"/><Relationship Id="rId1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3.jpeg"/><Relationship Id="rId12" Type="http://schemas.openxmlformats.org/officeDocument/2006/relationships/image" Target="../media/image12.jpeg"/><Relationship Id="rId17" Type="http://schemas.openxmlformats.org/officeDocument/2006/relationships/image" Target="../media/image6.jpeg"/><Relationship Id="rId2" Type="http://schemas.openxmlformats.org/officeDocument/2006/relationships/image" Target="../media/image25.png"/><Relationship Id="rId16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28.png"/><Relationship Id="rId5" Type="http://schemas.openxmlformats.org/officeDocument/2006/relationships/image" Target="../media/image10.jpeg"/><Relationship Id="rId15" Type="http://schemas.openxmlformats.org/officeDocument/2006/relationships/image" Target="../media/image15.jpeg"/><Relationship Id="rId10" Type="http://schemas.openxmlformats.org/officeDocument/2006/relationships/image" Target="../media/image27.png"/><Relationship Id="rId4" Type="http://schemas.openxmlformats.org/officeDocument/2006/relationships/image" Target="../media/image9.jpeg"/><Relationship Id="rId9" Type="http://schemas.openxmlformats.org/officeDocument/2006/relationships/image" Target="../media/image26.png"/><Relationship Id="rId1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5.jpg"/><Relationship Id="rId3" Type="http://schemas.openxmlformats.org/officeDocument/2006/relationships/image" Target="../media/image2.jpeg"/><Relationship Id="rId7" Type="http://schemas.openxmlformats.org/officeDocument/2006/relationships/image" Target="../media/image3.jpeg"/><Relationship Id="rId12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4.jpeg"/><Relationship Id="rId5" Type="http://schemas.openxmlformats.org/officeDocument/2006/relationships/image" Target="../media/image10.jpeg"/><Relationship Id="rId10" Type="http://schemas.openxmlformats.org/officeDocument/2006/relationships/image" Target="../media/image13.jpeg"/><Relationship Id="rId4" Type="http://schemas.openxmlformats.org/officeDocument/2006/relationships/image" Target="../media/image9.jpeg"/><Relationship Id="rId9" Type="http://schemas.openxmlformats.org/officeDocument/2006/relationships/image" Target="../media/image12.jpeg"/><Relationship Id="rId1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0792" y="598977"/>
            <a:ext cx="8614241" cy="20318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059" y="822152"/>
            <a:ext cx="10963701" cy="1808708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Optimal Bounds </a:t>
            </a:r>
            <a:br>
              <a:rPr lang="en-US" sz="4400" b="1" dirty="0" smtClean="0"/>
            </a:br>
            <a:r>
              <a:rPr lang="en-US" sz="4400" b="1" dirty="0" smtClean="0"/>
              <a:t>on the Price of Fairness</a:t>
            </a:r>
            <a:br>
              <a:rPr lang="en-US" sz="4400" b="1" dirty="0" smtClean="0"/>
            </a:br>
            <a:r>
              <a:rPr lang="en-US" sz="4400" b="1" dirty="0" smtClean="0"/>
              <a:t>for Indivisible Goods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75524" y="3204442"/>
            <a:ext cx="3553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rgbClr val="0070C0"/>
                </a:solidFill>
              </a:rPr>
              <a:t>Umang Bhaskar   (TIFR)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7751" y="5548322"/>
            <a:ext cx="8549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 err="1" smtClean="0"/>
              <a:t>ReLaX</a:t>
            </a:r>
            <a:r>
              <a:rPr lang="en-IN" sz="2800" dirty="0" smtClean="0"/>
              <a:t> Workshop, February 2021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55197" y="4301245"/>
            <a:ext cx="9663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 smtClean="0"/>
              <a:t>with </a:t>
            </a:r>
            <a:r>
              <a:rPr lang="en-IN" sz="2800" dirty="0" err="1" smtClean="0"/>
              <a:t>Siddharth</a:t>
            </a:r>
            <a:r>
              <a:rPr lang="en-IN" sz="2800" dirty="0" smtClean="0"/>
              <a:t> Barman (</a:t>
            </a:r>
            <a:r>
              <a:rPr lang="en-IN" sz="2800" dirty="0" err="1" smtClean="0"/>
              <a:t>IISc</a:t>
            </a:r>
            <a:r>
              <a:rPr lang="en-IN" sz="2800" dirty="0" smtClean="0"/>
              <a:t>), </a:t>
            </a:r>
            <a:r>
              <a:rPr lang="en-IN" sz="2800" dirty="0" err="1" smtClean="0"/>
              <a:t>Nisarg</a:t>
            </a:r>
            <a:r>
              <a:rPr lang="en-IN" sz="2800" dirty="0" smtClean="0"/>
              <a:t> Shah (</a:t>
            </a:r>
            <a:r>
              <a:rPr lang="en-IN" sz="2800" dirty="0" err="1" smtClean="0"/>
              <a:t>UToronto</a:t>
            </a:r>
            <a:r>
              <a:rPr lang="en-IN" sz="2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6155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10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790265" y="153795"/>
            <a:ext cx="3163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Envy-Freeness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59981" y="1287192"/>
                <a:ext cx="80322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Allocation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is </a:t>
                </a:r>
                <a:r>
                  <a:rPr lang="en-US" sz="2400" b="1" dirty="0" smtClean="0"/>
                  <a:t>envy-free up to 1 good (EF1)</a:t>
                </a:r>
                <a:r>
                  <a:rPr lang="en-US" sz="2400" dirty="0" smtClean="0"/>
                  <a:t> if: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81" y="1287192"/>
                <a:ext cx="8032219" cy="461665"/>
              </a:xfrm>
              <a:prstGeom prst="rect">
                <a:avLst/>
              </a:prstGeom>
              <a:blipFill>
                <a:blip r:embed="rId2"/>
                <a:stretch>
                  <a:fillRect l="-1215" t="-10526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709560" y="2126507"/>
                <a:ext cx="2959912" cy="86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for all agents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 smtClean="0"/>
                  <a:t> , there exists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 smtClean="0"/>
                  <a:t> :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560" y="2126507"/>
                <a:ext cx="2959912" cy="860748"/>
              </a:xfrm>
              <a:prstGeom prst="rect">
                <a:avLst/>
              </a:prstGeom>
              <a:blipFill>
                <a:blip r:embed="rId3"/>
                <a:stretch>
                  <a:fillRect l="-3086" t="-5674" r="-412" b="-1276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372660" y="2299887"/>
                <a:ext cx="3417605" cy="517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660" y="2299887"/>
                <a:ext cx="3417605" cy="5178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95" y="2169628"/>
            <a:ext cx="344320" cy="553782"/>
          </a:xfrm>
          <a:prstGeom prst="rect">
            <a:avLst/>
          </a:prstGeom>
          <a:noFill/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150" y="2169628"/>
            <a:ext cx="344320" cy="553782"/>
          </a:xfrm>
          <a:prstGeom prst="rect">
            <a:avLst/>
          </a:prstGeom>
          <a:noFill/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371" y="2169628"/>
            <a:ext cx="368810" cy="4716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759" y="3782497"/>
            <a:ext cx="351578" cy="565455"/>
          </a:xfrm>
          <a:prstGeom prst="rect">
            <a:avLst/>
          </a:prstGeom>
          <a:noFill/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107" y="5744728"/>
            <a:ext cx="463233" cy="25217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151" y="4591961"/>
            <a:ext cx="321146" cy="2271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22" y="4026506"/>
            <a:ext cx="304835" cy="27831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759" y="4655847"/>
            <a:ext cx="351578" cy="565455"/>
          </a:xfrm>
          <a:prstGeom prst="rect">
            <a:avLst/>
          </a:prstGeom>
          <a:noFill/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151" y="5051024"/>
            <a:ext cx="342015" cy="33191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22" y="3470324"/>
            <a:ext cx="285558" cy="27141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252675" y="3470324"/>
            <a:ext cx="47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52675" y="3965606"/>
            <a:ext cx="47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252675" y="4505488"/>
            <a:ext cx="47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47778" y="5045370"/>
            <a:ext cx="47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47778" y="5617883"/>
            <a:ext cx="47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4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423331" y="5086301"/>
            <a:ext cx="1030096" cy="741044"/>
            <a:chOff x="8423331" y="5086301"/>
            <a:chExt cx="1030096" cy="74104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331" y="5107570"/>
              <a:ext cx="351578" cy="565455"/>
            </a:xfrm>
            <a:prstGeom prst="rect">
              <a:avLst/>
            </a:prstGeom>
            <a:noFill/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5793" y="5086301"/>
              <a:ext cx="285558" cy="271419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8980575" y="5427235"/>
              <a:ext cx="472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10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433955" y="3675475"/>
            <a:ext cx="3073974" cy="789860"/>
            <a:chOff x="7433955" y="3675475"/>
            <a:chExt cx="3073974" cy="789860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5077" y="3733110"/>
              <a:ext cx="463233" cy="252179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4560" y="3759923"/>
              <a:ext cx="321146" cy="227165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7332" y="3768878"/>
              <a:ext cx="304835" cy="27831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3955" y="3736915"/>
              <a:ext cx="351578" cy="565455"/>
            </a:xfrm>
            <a:prstGeom prst="rect">
              <a:avLst/>
            </a:prstGeom>
            <a:noFill/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4954" y="3675475"/>
              <a:ext cx="342015" cy="331915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8175411" y="4065225"/>
              <a:ext cx="472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6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771792" y="4065225"/>
              <a:ext cx="472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9369535" y="4042403"/>
              <a:ext cx="472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3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0035077" y="4042403"/>
              <a:ext cx="472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4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746951" y="5437919"/>
            <a:ext cx="2101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identical, additive valuations</a:t>
            </a:r>
          </a:p>
        </p:txBody>
      </p:sp>
    </p:spTree>
    <p:extLst>
      <p:ext uri="{BB962C8B-B14F-4D97-AF65-F5344CB8AC3E}">
        <p14:creationId xmlns:p14="http://schemas.microsoft.com/office/powerpoint/2010/main" val="150483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790265" y="153795"/>
            <a:ext cx="3163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Envy-Freeness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59981" y="1287192"/>
                <a:ext cx="80322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Allocation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is </a:t>
                </a:r>
                <a:r>
                  <a:rPr lang="en-US" sz="2400" b="1" dirty="0" smtClean="0"/>
                  <a:t>envy-free up to 1 good (EF1)</a:t>
                </a:r>
                <a:r>
                  <a:rPr lang="en-US" sz="2400" dirty="0" smtClean="0"/>
                  <a:t> if: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81" y="1287192"/>
                <a:ext cx="8032219" cy="461665"/>
              </a:xfrm>
              <a:prstGeom prst="rect">
                <a:avLst/>
              </a:prstGeom>
              <a:blipFill>
                <a:blip r:embed="rId2"/>
                <a:stretch>
                  <a:fillRect l="-1215" t="-10526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709560" y="2126507"/>
                <a:ext cx="2959912" cy="86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for all agents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 smtClean="0"/>
                  <a:t> , there exists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 smtClean="0"/>
                  <a:t> :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560" y="2126507"/>
                <a:ext cx="2959912" cy="860748"/>
              </a:xfrm>
              <a:prstGeom prst="rect">
                <a:avLst/>
              </a:prstGeom>
              <a:blipFill>
                <a:blip r:embed="rId3"/>
                <a:stretch>
                  <a:fillRect l="-3086" t="-5674" r="-412" b="-1276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372660" y="2299887"/>
                <a:ext cx="3417605" cy="517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660" y="2299887"/>
                <a:ext cx="3417605" cy="5178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95" y="2169628"/>
            <a:ext cx="344320" cy="553782"/>
          </a:xfrm>
          <a:prstGeom prst="rect">
            <a:avLst/>
          </a:prstGeom>
          <a:noFill/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150" y="2169628"/>
            <a:ext cx="344320" cy="553782"/>
          </a:xfrm>
          <a:prstGeom prst="rect">
            <a:avLst/>
          </a:prstGeom>
          <a:noFill/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371" y="2169628"/>
            <a:ext cx="368810" cy="47165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59981" y="3364905"/>
            <a:ext cx="5900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always exist, can be efficiently computed</a:t>
            </a:r>
            <a:br>
              <a:rPr lang="en-US" sz="2400" dirty="0" smtClean="0"/>
            </a:br>
            <a:r>
              <a:rPr lang="en-US" sz="2400" dirty="0" smtClean="0"/>
              <a:t>for monotone valuations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9980" y="4230274"/>
            <a:ext cx="6866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for additive valuations, EF1 + PO allocations exist,</a:t>
            </a:r>
            <a:br>
              <a:rPr lang="en-US" sz="2400" dirty="0" smtClean="0"/>
            </a:br>
            <a:r>
              <a:rPr lang="en-US" sz="2400" dirty="0" smtClean="0"/>
              <a:t>given by Nash Social Welfare optimal allocation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796109" y="5266217"/>
            <a:ext cx="2343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[CKM+ `16, BKV `18]</a:t>
            </a:r>
          </a:p>
        </p:txBody>
      </p:sp>
    </p:spTree>
    <p:extLst>
      <p:ext uri="{BB962C8B-B14F-4D97-AF65-F5344CB8AC3E}">
        <p14:creationId xmlns:p14="http://schemas.microsoft.com/office/powerpoint/2010/main" val="4109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12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333345" y="153795"/>
            <a:ext cx="3620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Fairness Notions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83982" y="1109704"/>
            <a:ext cx="5672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look at two common fairness notions: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279" y="1718257"/>
            <a:ext cx="533885" cy="85866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897" y="1378806"/>
            <a:ext cx="510356" cy="484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731" y="4772401"/>
            <a:ext cx="703437" cy="5152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293" y="3960736"/>
            <a:ext cx="306341" cy="6976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102" y="3382549"/>
            <a:ext cx="487673" cy="4641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731" y="2662020"/>
            <a:ext cx="462903" cy="5686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961" y="2019956"/>
            <a:ext cx="487673" cy="52800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279" y="2827458"/>
            <a:ext cx="533885" cy="858665"/>
          </a:xfrm>
          <a:prstGeom prst="rect">
            <a:avLst/>
          </a:prstGeom>
          <a:noFill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278" y="4001361"/>
            <a:ext cx="533885" cy="858665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907424" y="1794734"/>
            <a:ext cx="3701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alligraphy" panose="03010101010101010101" pitchFamily="66" charset="0"/>
              </a:rPr>
              <a:t>1.</a:t>
            </a:r>
            <a:r>
              <a:rPr lang="en-US" sz="2400" dirty="0" smtClean="0"/>
              <a:t>  Envy-freeness (EF)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91194" y="2256399"/>
            <a:ext cx="4904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(no agent wants what another agent has)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792" y="4560715"/>
            <a:ext cx="345906" cy="68065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199" y="3730740"/>
            <a:ext cx="519363" cy="67814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683" y="3226801"/>
            <a:ext cx="402336" cy="41148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50" y="2471487"/>
            <a:ext cx="708398" cy="63310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83" y="1794734"/>
            <a:ext cx="433631" cy="55454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579" y="1190177"/>
            <a:ext cx="501440" cy="52423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07424" y="3061660"/>
            <a:ext cx="4972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alligraphy" panose="03010101010101010101" pitchFamily="66" charset="0"/>
              </a:rPr>
              <a:t>2.</a:t>
            </a:r>
            <a:r>
              <a:rPr lang="en-US" sz="2400" dirty="0" smtClean="0"/>
              <a:t>  </a:t>
            </a:r>
            <a:r>
              <a:rPr lang="en-US" sz="2400" dirty="0" err="1" smtClean="0"/>
              <a:t>Maximin</a:t>
            </a:r>
            <a:r>
              <a:rPr lang="en-US" sz="2400" dirty="0" smtClean="0"/>
              <a:t> share guarantee (MMS)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1323794" y="3559153"/>
            <a:ext cx="4904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(every agent gets at least a basic minimum)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77656" y="4456641"/>
            <a:ext cx="454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(but such allocations may not exist, hence consider relaxations)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5058" y="1691648"/>
            <a:ext cx="43057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sym typeface="Wingdings" panose="05000000000000000000" pitchFamily="2" charset="2"/>
              </a:rPr>
              <a:t></a:t>
            </a:r>
            <a:endParaRPr lang="en-US" sz="40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5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13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659652" y="153795"/>
            <a:ext cx="3294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err="1" smtClean="0"/>
              <a:t>Maximin</a:t>
            </a:r>
            <a:r>
              <a:rPr lang="en-US" sz="4000" dirty="0" smtClean="0"/>
              <a:t> Share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3091" y="1197323"/>
                <a:ext cx="34217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Maximin</a:t>
                </a:r>
                <a:r>
                  <a:rPr lang="en-US" sz="2400" dirty="0" smtClean="0"/>
                  <a:t> share of agent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: 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91" y="1197323"/>
                <a:ext cx="3421730" cy="461665"/>
              </a:xfrm>
              <a:prstGeom prst="rect">
                <a:avLst/>
              </a:prstGeom>
              <a:blipFill>
                <a:blip r:embed="rId2"/>
                <a:stretch>
                  <a:fillRect l="-2669" t="-10526" r="-2669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70097" y="1197322"/>
                <a:ext cx="48201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Suppose in any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-partition of goods, agent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 always gets the worst part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097" y="1197322"/>
                <a:ext cx="4820168" cy="830997"/>
              </a:xfrm>
              <a:prstGeom prst="rect">
                <a:avLst/>
              </a:prstGeom>
              <a:blipFill>
                <a:blip r:embed="rId3"/>
                <a:stretch>
                  <a:fillRect l="-1896" t="-5839" r="-253" b="-1532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366047" y="3445253"/>
            <a:ext cx="1600564" cy="1509447"/>
            <a:chOff x="4366047" y="3445253"/>
            <a:chExt cx="1600564" cy="150944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6047" y="3573576"/>
              <a:ext cx="344320" cy="553782"/>
            </a:xfrm>
            <a:prstGeom prst="rect">
              <a:avLst/>
            </a:prstGeom>
            <a:noFill/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6047" y="4400918"/>
              <a:ext cx="344320" cy="553782"/>
            </a:xfrm>
            <a:prstGeom prst="rect">
              <a:avLst/>
            </a:prstGeom>
            <a:noFill/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7801" y="3572862"/>
              <a:ext cx="368810" cy="471652"/>
            </a:xfrm>
            <a:prstGeom prst="rect">
              <a:avLst/>
            </a:prstGeom>
          </p:spPr>
        </p:pic>
        <p:cxnSp>
          <p:nvCxnSpPr>
            <p:cNvPr id="43" name="Straight Connector 42"/>
            <p:cNvCxnSpPr/>
            <p:nvPr/>
          </p:nvCxnSpPr>
          <p:spPr>
            <a:xfrm>
              <a:off x="4710367" y="3850467"/>
              <a:ext cx="769929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4949514" y="3445253"/>
              <a:ext cx="305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70097" y="2092164"/>
                <a:ext cx="50610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but she gets to pick 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-partition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097" y="2092164"/>
                <a:ext cx="5061020" cy="461665"/>
              </a:xfrm>
              <a:prstGeom prst="rect">
                <a:avLst/>
              </a:prstGeom>
              <a:blipFill>
                <a:blip r:embed="rId6"/>
                <a:stretch>
                  <a:fillRect l="-1807" t="-10526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970097" y="2643194"/>
            <a:ext cx="5061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value can she guarantee herself?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524910" y="3572861"/>
            <a:ext cx="1471167" cy="1152973"/>
            <a:chOff x="6524910" y="3572861"/>
            <a:chExt cx="1471167" cy="115297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9640" y="3609537"/>
              <a:ext cx="368810" cy="471652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6524910" y="3572862"/>
              <a:ext cx="658269" cy="6204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en-IN" sz="24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337808" y="3572861"/>
              <a:ext cx="658269" cy="6204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en-IN" sz="2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01208" y="4325724"/>
              <a:ext cx="305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14106" y="4323093"/>
              <a:ext cx="305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827342" y="5332805"/>
                <a:ext cx="45104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Maximin share of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green</a:t>
                </a:r>
                <a:r>
                  <a:rPr lang="en-US" sz="2400" dirty="0" smtClean="0"/>
                  <a:t> agent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342" y="5332805"/>
                <a:ext cx="4510466" cy="461665"/>
              </a:xfrm>
              <a:prstGeom prst="rect">
                <a:avLst/>
              </a:prstGeom>
              <a:blipFill>
                <a:blip r:embed="rId7"/>
                <a:stretch>
                  <a:fillRect l="-2162" t="-10526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346399" y="1731729"/>
                <a:ext cx="11696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MMS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)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399" y="1731729"/>
                <a:ext cx="1169668" cy="461665"/>
              </a:xfrm>
              <a:prstGeom prst="rect">
                <a:avLst/>
              </a:prstGeom>
              <a:blipFill>
                <a:blip r:embed="rId8"/>
                <a:stretch>
                  <a:fillRect l="-6250" t="-10526" r="-5208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54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14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659652" y="153795"/>
            <a:ext cx="3294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err="1" smtClean="0"/>
              <a:t>Maximin</a:t>
            </a:r>
            <a:r>
              <a:rPr lang="en-US" sz="4000" dirty="0" smtClean="0"/>
              <a:t> Share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3091" y="1197323"/>
                <a:ext cx="34217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Maximin</a:t>
                </a:r>
                <a:r>
                  <a:rPr lang="en-US" sz="2400" dirty="0" smtClean="0"/>
                  <a:t> share of agent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: 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91" y="1197323"/>
                <a:ext cx="3421730" cy="461665"/>
              </a:xfrm>
              <a:prstGeom prst="rect">
                <a:avLst/>
              </a:prstGeom>
              <a:blipFill>
                <a:blip r:embed="rId2"/>
                <a:stretch>
                  <a:fillRect l="-2669" t="-10526" r="-2669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70097" y="1197322"/>
                <a:ext cx="48201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Suppose in any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-partition of goods, agent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 always gets the worst part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097" y="1197322"/>
                <a:ext cx="4820168" cy="830997"/>
              </a:xfrm>
              <a:prstGeom prst="rect">
                <a:avLst/>
              </a:prstGeom>
              <a:blipFill>
                <a:blip r:embed="rId3"/>
                <a:stretch>
                  <a:fillRect l="-1896" t="-5839" r="-253" b="-1532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70097" y="2092164"/>
                <a:ext cx="50610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but she gets to pick 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-partition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097" y="2092164"/>
                <a:ext cx="5061020" cy="461665"/>
              </a:xfrm>
              <a:prstGeom prst="rect">
                <a:avLst/>
              </a:prstGeom>
              <a:blipFill>
                <a:blip r:embed="rId4"/>
                <a:stretch>
                  <a:fillRect l="-1807" t="-10526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970097" y="2643194"/>
            <a:ext cx="5061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value can she guarantee herself?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759" y="3782497"/>
            <a:ext cx="351578" cy="565455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107" y="5744728"/>
            <a:ext cx="463233" cy="2521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151" y="4591961"/>
            <a:ext cx="321146" cy="22716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22" y="4026506"/>
            <a:ext cx="304835" cy="2783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759" y="4651526"/>
            <a:ext cx="351578" cy="565455"/>
          </a:xfrm>
          <a:prstGeom prst="rect">
            <a:avLst/>
          </a:prstGeom>
          <a:noFill/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151" y="5051024"/>
            <a:ext cx="342015" cy="33191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22" y="3470324"/>
            <a:ext cx="285558" cy="27141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252675" y="3470324"/>
            <a:ext cx="47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52675" y="3965606"/>
            <a:ext cx="47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52675" y="4505488"/>
            <a:ext cx="47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247778" y="5045370"/>
            <a:ext cx="47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247778" y="5617883"/>
            <a:ext cx="47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479850" y="3989169"/>
            <a:ext cx="616097" cy="453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IN" sz="2400" dirty="0"/>
          </a:p>
        </p:txBody>
      </p:sp>
      <p:sp>
        <p:nvSpPr>
          <p:cNvPr id="53" name="Rectangle 52"/>
          <p:cNvSpPr/>
          <p:nvPr/>
        </p:nvSpPr>
        <p:spPr>
          <a:xfrm>
            <a:off x="7603625" y="3989169"/>
            <a:ext cx="549776" cy="453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IN" sz="2400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759" y="5458680"/>
            <a:ext cx="338474" cy="544379"/>
          </a:xfrm>
          <a:prstGeom prst="rect">
            <a:avLst/>
          </a:prstGeom>
          <a:noFill/>
        </p:spPr>
      </p:pic>
      <p:cxnSp>
        <p:nvCxnSpPr>
          <p:cNvPr id="4" name="Straight Connector 3"/>
          <p:cNvCxnSpPr>
            <a:endCxn id="38" idx="1"/>
          </p:cNvCxnSpPr>
          <p:nvPr/>
        </p:nvCxnSpPr>
        <p:spPr>
          <a:xfrm flipV="1">
            <a:off x="2207491" y="3670379"/>
            <a:ext cx="1045184" cy="41142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endCxn id="39" idx="1"/>
          </p:cNvCxnSpPr>
          <p:nvPr/>
        </p:nvCxnSpPr>
        <p:spPr>
          <a:xfrm>
            <a:off x="2207491" y="4081803"/>
            <a:ext cx="1045184" cy="8385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40" idx="1"/>
          </p:cNvCxnSpPr>
          <p:nvPr/>
        </p:nvCxnSpPr>
        <p:spPr>
          <a:xfrm>
            <a:off x="2207491" y="4065224"/>
            <a:ext cx="1045184" cy="640319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45" idx="1"/>
          </p:cNvCxnSpPr>
          <p:nvPr/>
        </p:nvCxnSpPr>
        <p:spPr>
          <a:xfrm>
            <a:off x="2211883" y="4065224"/>
            <a:ext cx="1035895" cy="118020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46" idx="1"/>
          </p:cNvCxnSpPr>
          <p:nvPr/>
        </p:nvCxnSpPr>
        <p:spPr>
          <a:xfrm>
            <a:off x="2207491" y="4081803"/>
            <a:ext cx="1040287" cy="173613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8584376" y="3972953"/>
            <a:ext cx="1738746" cy="453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IN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6608809" y="4040736"/>
            <a:ext cx="3686019" cy="903840"/>
            <a:chOff x="6608809" y="4040736"/>
            <a:chExt cx="3686019" cy="90384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0598" y="4079853"/>
              <a:ext cx="321146" cy="227165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968" y="4067024"/>
              <a:ext cx="285558" cy="271419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6608809" y="4542794"/>
              <a:ext cx="472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10</a:t>
              </a: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6691" y="4040736"/>
              <a:ext cx="342015" cy="331915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7788" y="4108101"/>
              <a:ext cx="463233" cy="252179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8262" y="4067024"/>
              <a:ext cx="304835" cy="278311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7758262" y="4542794"/>
              <a:ext cx="472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6</a:t>
              </a:r>
              <a:endParaRPr lang="en-US" sz="2000" dirty="0" smtClean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624745" y="4542794"/>
              <a:ext cx="472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217323" y="4538831"/>
              <a:ext cx="472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3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821976" y="4544466"/>
              <a:ext cx="472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784362" y="5345022"/>
                <a:ext cx="45104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Maximin share of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green</a:t>
                </a:r>
                <a:r>
                  <a:rPr lang="en-US" sz="2400" dirty="0" smtClean="0"/>
                  <a:t> agent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≥6</m:t>
                    </m:r>
                  </m:oMath>
                </a14:m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362" y="5345022"/>
                <a:ext cx="4510466" cy="461665"/>
              </a:xfrm>
              <a:prstGeom prst="rect">
                <a:avLst/>
              </a:prstGeom>
              <a:blipFill>
                <a:blip r:embed="rId12"/>
                <a:stretch>
                  <a:fillRect l="-2162" t="-10526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346399" y="1722493"/>
                <a:ext cx="11696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MMS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)</a:t>
                </a: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399" y="1722493"/>
                <a:ext cx="1169668" cy="461665"/>
              </a:xfrm>
              <a:prstGeom prst="rect">
                <a:avLst/>
              </a:prstGeom>
              <a:blipFill>
                <a:blip r:embed="rId13"/>
                <a:stretch>
                  <a:fillRect l="-6250" t="-10667" r="-5208" b="-30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290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15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659652" y="153795"/>
            <a:ext cx="3294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err="1" smtClean="0"/>
              <a:t>Maximin</a:t>
            </a:r>
            <a:r>
              <a:rPr lang="en-US" sz="4000" dirty="0" smtClean="0"/>
              <a:t> Share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3091" y="1197323"/>
                <a:ext cx="34217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Maximin</a:t>
                </a:r>
                <a:r>
                  <a:rPr lang="en-US" sz="2400" dirty="0" smtClean="0"/>
                  <a:t> share of agent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: 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91" y="1197323"/>
                <a:ext cx="3421730" cy="461665"/>
              </a:xfrm>
              <a:prstGeom prst="rect">
                <a:avLst/>
              </a:prstGeom>
              <a:blipFill>
                <a:blip r:embed="rId2"/>
                <a:stretch>
                  <a:fillRect l="-2669" t="-10526" r="-2669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70097" y="1197322"/>
                <a:ext cx="48201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Suppose in any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-partition of goods, agent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 always gets the worst part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097" y="1197322"/>
                <a:ext cx="4820168" cy="830997"/>
              </a:xfrm>
              <a:prstGeom prst="rect">
                <a:avLst/>
              </a:prstGeom>
              <a:blipFill>
                <a:blip r:embed="rId3"/>
                <a:stretch>
                  <a:fillRect l="-1896" t="-5839" r="-253" b="-1532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70097" y="2092164"/>
                <a:ext cx="50610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but she gets to pick 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-partition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097" y="2092164"/>
                <a:ext cx="5061020" cy="461665"/>
              </a:xfrm>
              <a:prstGeom prst="rect">
                <a:avLst/>
              </a:prstGeom>
              <a:blipFill>
                <a:blip r:embed="rId4"/>
                <a:stretch>
                  <a:fillRect l="-1807" t="-10526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970097" y="2643194"/>
            <a:ext cx="5061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value can she guarantee herself?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759" y="3782497"/>
            <a:ext cx="351578" cy="565455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107" y="5744728"/>
            <a:ext cx="463233" cy="2521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151" y="4591961"/>
            <a:ext cx="321146" cy="22716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22" y="4026506"/>
            <a:ext cx="304835" cy="2783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759" y="4651526"/>
            <a:ext cx="351578" cy="565455"/>
          </a:xfrm>
          <a:prstGeom prst="rect">
            <a:avLst/>
          </a:prstGeom>
          <a:noFill/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151" y="5051024"/>
            <a:ext cx="342015" cy="33191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22" y="3470324"/>
            <a:ext cx="285558" cy="27141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252675" y="3470324"/>
            <a:ext cx="47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52675" y="3965606"/>
            <a:ext cx="47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52675" y="4505488"/>
            <a:ext cx="47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247778" y="5045370"/>
            <a:ext cx="47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247778" y="5617883"/>
            <a:ext cx="47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4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189" y="4081803"/>
            <a:ext cx="321146" cy="22716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968" y="4067024"/>
            <a:ext cx="285558" cy="27141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6608809" y="4542794"/>
            <a:ext cx="47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479850" y="3989169"/>
            <a:ext cx="616097" cy="453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IN" sz="2400" dirty="0"/>
          </a:p>
        </p:txBody>
      </p:sp>
      <p:sp>
        <p:nvSpPr>
          <p:cNvPr id="53" name="Rectangle 52"/>
          <p:cNvSpPr/>
          <p:nvPr/>
        </p:nvSpPr>
        <p:spPr>
          <a:xfrm>
            <a:off x="7603625" y="3989169"/>
            <a:ext cx="1186640" cy="453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IN" sz="2400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759" y="5458680"/>
            <a:ext cx="338474" cy="544379"/>
          </a:xfrm>
          <a:prstGeom prst="rect">
            <a:avLst/>
          </a:prstGeom>
          <a:noFill/>
        </p:spPr>
      </p:pic>
      <p:cxnSp>
        <p:nvCxnSpPr>
          <p:cNvPr id="4" name="Straight Connector 3"/>
          <p:cNvCxnSpPr>
            <a:endCxn id="38" idx="1"/>
          </p:cNvCxnSpPr>
          <p:nvPr/>
        </p:nvCxnSpPr>
        <p:spPr>
          <a:xfrm flipV="1">
            <a:off x="2207491" y="3670379"/>
            <a:ext cx="1045184" cy="41142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endCxn id="39" idx="1"/>
          </p:cNvCxnSpPr>
          <p:nvPr/>
        </p:nvCxnSpPr>
        <p:spPr>
          <a:xfrm>
            <a:off x="2207491" y="4081803"/>
            <a:ext cx="1045184" cy="8385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40" idx="1"/>
          </p:cNvCxnSpPr>
          <p:nvPr/>
        </p:nvCxnSpPr>
        <p:spPr>
          <a:xfrm>
            <a:off x="2207491" y="4065224"/>
            <a:ext cx="1045184" cy="640319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45" idx="1"/>
          </p:cNvCxnSpPr>
          <p:nvPr/>
        </p:nvCxnSpPr>
        <p:spPr>
          <a:xfrm>
            <a:off x="2211883" y="4065224"/>
            <a:ext cx="1035895" cy="118020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46" idx="1"/>
          </p:cNvCxnSpPr>
          <p:nvPr/>
        </p:nvCxnSpPr>
        <p:spPr>
          <a:xfrm>
            <a:off x="2207491" y="4081803"/>
            <a:ext cx="1040287" cy="173613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9031116" y="3972953"/>
            <a:ext cx="1292005" cy="453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IN" sz="2400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691" y="4040736"/>
            <a:ext cx="342015" cy="33191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788" y="4108101"/>
            <a:ext cx="463233" cy="25217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62" y="4067024"/>
            <a:ext cx="304835" cy="278311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7758262" y="4542794"/>
            <a:ext cx="47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6</a:t>
            </a:r>
            <a:endParaRPr lang="en-US" sz="2000" dirty="0" smtClean="0"/>
          </a:p>
        </p:txBody>
      </p:sp>
      <p:sp>
        <p:nvSpPr>
          <p:cNvPr id="60" name="TextBox 59"/>
          <p:cNvSpPr txBox="1"/>
          <p:nvPr/>
        </p:nvSpPr>
        <p:spPr>
          <a:xfrm>
            <a:off x="8185466" y="4534143"/>
            <a:ext cx="47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217323" y="4538831"/>
            <a:ext cx="47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821976" y="4544466"/>
            <a:ext cx="47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784362" y="5345022"/>
                <a:ext cx="45104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Maximin share of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green</a:t>
                </a:r>
                <a:r>
                  <a:rPr lang="en-US" sz="2400" dirty="0" smtClean="0"/>
                  <a:t> agent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362" y="5345022"/>
                <a:ext cx="4510466" cy="461665"/>
              </a:xfrm>
              <a:prstGeom prst="rect">
                <a:avLst/>
              </a:prstGeom>
              <a:blipFill>
                <a:blip r:embed="rId12"/>
                <a:stretch>
                  <a:fillRect l="-2162" t="-10526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346399" y="1731729"/>
                <a:ext cx="11696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MMS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)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399" y="1731729"/>
                <a:ext cx="1169668" cy="461665"/>
              </a:xfrm>
              <a:prstGeom prst="rect">
                <a:avLst/>
              </a:prstGeom>
              <a:blipFill>
                <a:blip r:embed="rId13"/>
                <a:stretch>
                  <a:fillRect l="-6250" t="-10526" r="-5208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01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16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456777" y="153795"/>
            <a:ext cx="3497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MMS Allocation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3091" y="1197323"/>
                <a:ext cx="34217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Maximin</a:t>
                </a:r>
                <a:r>
                  <a:rPr lang="en-US" sz="2400" dirty="0" smtClean="0"/>
                  <a:t> share of agent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: 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91" y="1197323"/>
                <a:ext cx="3421730" cy="461665"/>
              </a:xfrm>
              <a:prstGeom prst="rect">
                <a:avLst/>
              </a:prstGeom>
              <a:blipFill>
                <a:blip r:embed="rId2"/>
                <a:stretch>
                  <a:fillRect l="-2669" t="-10526" r="-2669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70097" y="1197322"/>
                <a:ext cx="48201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Suppose in any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-partition of goods, agent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 always gets the worst part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097" y="1197322"/>
                <a:ext cx="4820168" cy="830997"/>
              </a:xfrm>
              <a:prstGeom prst="rect">
                <a:avLst/>
              </a:prstGeom>
              <a:blipFill>
                <a:blip r:embed="rId3"/>
                <a:stretch>
                  <a:fillRect l="-1896" t="-5839" r="-253" b="-1532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70097" y="2092164"/>
                <a:ext cx="50610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but she gets to pick 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-partition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097" y="2092164"/>
                <a:ext cx="5061020" cy="461665"/>
              </a:xfrm>
              <a:prstGeom prst="rect">
                <a:avLst/>
              </a:prstGeom>
              <a:blipFill>
                <a:blip r:embed="rId4"/>
                <a:stretch>
                  <a:fillRect l="-1807" t="-10526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970097" y="2643194"/>
            <a:ext cx="5061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value can she guarantee herself?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346399" y="1731729"/>
                <a:ext cx="11696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MMS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)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399" y="1731729"/>
                <a:ext cx="1169668" cy="461665"/>
              </a:xfrm>
              <a:prstGeom prst="rect">
                <a:avLst/>
              </a:prstGeom>
              <a:blipFill>
                <a:blip r:embed="rId5"/>
                <a:stretch>
                  <a:fillRect l="-6250" t="-10526" r="-5208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581907" y="4045987"/>
                <a:ext cx="52043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for all agents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 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≥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MMS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907" y="4045987"/>
                <a:ext cx="5204348" cy="461665"/>
              </a:xfrm>
              <a:prstGeom prst="rect">
                <a:avLst/>
              </a:prstGeom>
              <a:blipFill>
                <a:blip r:embed="rId6"/>
                <a:stretch>
                  <a:fillRect l="-1876" t="-10667" b="-30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23091" y="3431112"/>
                <a:ext cx="889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Allocation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is a </a:t>
                </a:r>
                <a:r>
                  <a:rPr lang="en-US" sz="2400" b="1" dirty="0" err="1" smtClean="0"/>
                  <a:t>maximin</a:t>
                </a:r>
                <a:r>
                  <a:rPr lang="en-US" sz="2400" b="1" dirty="0" smtClean="0"/>
                  <a:t> share</a:t>
                </a:r>
                <a:r>
                  <a:rPr lang="en-US" sz="2400" dirty="0" smtClean="0"/>
                  <a:t> </a:t>
                </a:r>
                <a:r>
                  <a:rPr lang="en-US" sz="2400" b="1" dirty="0" smtClean="0"/>
                  <a:t>(MMS)</a:t>
                </a:r>
                <a:r>
                  <a:rPr lang="en-US" sz="2400" dirty="0" smtClean="0"/>
                  <a:t> allocation if: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91" y="3431112"/>
                <a:ext cx="8896400" cy="461665"/>
              </a:xfrm>
              <a:prstGeom prst="rect">
                <a:avLst/>
              </a:prstGeom>
              <a:blipFill>
                <a:blip r:embed="rId7"/>
                <a:stretch>
                  <a:fillRect l="-1027" t="-10526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1771599" y="4645030"/>
            <a:ext cx="7259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(every agent gets at least her </a:t>
            </a:r>
            <a:r>
              <a:rPr lang="en-US" sz="2400" dirty="0" err="1" smtClean="0"/>
              <a:t>maximin</a:t>
            </a:r>
            <a:r>
              <a:rPr lang="en-US" sz="2400" dirty="0" smtClean="0"/>
              <a:t> share guarantee)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3091" y="5436668"/>
            <a:ext cx="5651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… but such an allocation may not exist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890085" y="5474671"/>
            <a:ext cx="2343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[PW `14, KPW `16]</a:t>
            </a:r>
          </a:p>
        </p:txBody>
      </p:sp>
    </p:spTree>
    <p:extLst>
      <p:ext uri="{BB962C8B-B14F-4D97-AF65-F5344CB8AC3E}">
        <p14:creationId xmlns:p14="http://schemas.microsoft.com/office/powerpoint/2010/main" val="343314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3091" y="1197323"/>
                <a:ext cx="34217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Maximin</a:t>
                </a:r>
                <a:r>
                  <a:rPr lang="en-US" sz="2400" dirty="0" smtClean="0"/>
                  <a:t> share of agent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: 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91" y="1197323"/>
                <a:ext cx="3421730" cy="461665"/>
              </a:xfrm>
              <a:prstGeom prst="rect">
                <a:avLst/>
              </a:prstGeom>
              <a:blipFill>
                <a:blip r:embed="rId2"/>
                <a:stretch>
                  <a:fillRect l="-2669" t="-10526" r="-2669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70097" y="1197322"/>
                <a:ext cx="48201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Suppose in any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-partition of goods, agent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 always gets the worst part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097" y="1197322"/>
                <a:ext cx="4820168" cy="830997"/>
              </a:xfrm>
              <a:prstGeom prst="rect">
                <a:avLst/>
              </a:prstGeom>
              <a:blipFill>
                <a:blip r:embed="rId3"/>
                <a:stretch>
                  <a:fillRect l="-1896" t="-5839" r="-253" b="-1532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70097" y="2092164"/>
                <a:ext cx="50610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but she gets to pick 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-partition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097" y="2092164"/>
                <a:ext cx="5061020" cy="461665"/>
              </a:xfrm>
              <a:prstGeom prst="rect">
                <a:avLst/>
              </a:prstGeom>
              <a:blipFill>
                <a:blip r:embed="rId4"/>
                <a:stretch>
                  <a:fillRect l="-1807" t="-10526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970097" y="2643194"/>
            <a:ext cx="5061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value can she guarantee herself?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346399" y="1731729"/>
                <a:ext cx="11696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MMS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)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399" y="1731729"/>
                <a:ext cx="1169668" cy="461665"/>
              </a:xfrm>
              <a:prstGeom prst="rect">
                <a:avLst/>
              </a:prstGeom>
              <a:blipFill>
                <a:blip r:embed="rId5"/>
                <a:stretch>
                  <a:fillRect l="-6250" t="-10526" r="-5208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581907" y="4045987"/>
                <a:ext cx="52043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for all agents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 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≥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MMS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907" y="4045987"/>
                <a:ext cx="5204348" cy="461665"/>
              </a:xfrm>
              <a:prstGeom prst="rect">
                <a:avLst/>
              </a:prstGeom>
              <a:blipFill>
                <a:blip r:embed="rId6"/>
                <a:stretch>
                  <a:fillRect l="-1876" t="-10667" b="-30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23091" y="3431112"/>
                <a:ext cx="889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Allocation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is an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n-US" sz="2400" b="1" dirty="0" err="1" smtClean="0"/>
                  <a:t>maximin</a:t>
                </a:r>
                <a:r>
                  <a:rPr lang="en-US" sz="2400" b="1" dirty="0" smtClean="0"/>
                  <a:t> share</a:t>
                </a:r>
                <a:r>
                  <a:rPr lang="en-US" sz="2400" dirty="0" smtClean="0"/>
                  <a:t> </a:t>
                </a:r>
                <a:r>
                  <a:rPr lang="en-US" sz="2400" b="1" dirty="0" smtClean="0"/>
                  <a:t>(MMS)</a:t>
                </a:r>
                <a:r>
                  <a:rPr lang="en-US" sz="2400" dirty="0" smtClean="0"/>
                  <a:t> allocation if: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91" y="3431112"/>
                <a:ext cx="8896400" cy="461665"/>
              </a:xfrm>
              <a:prstGeom prst="rect">
                <a:avLst/>
              </a:prstGeom>
              <a:blipFill>
                <a:blip r:embed="rId7"/>
                <a:stretch>
                  <a:fillRect l="-1027" t="-10526" r="-890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771600" y="4645030"/>
                <a:ext cx="619938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(every agent gets at least </a:t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sz="2400" dirty="0" smtClean="0"/>
                  <a:t>her maximin share guarantee)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600" y="4645030"/>
                <a:ext cx="6199382" cy="830997"/>
              </a:xfrm>
              <a:prstGeom prst="rect">
                <a:avLst/>
              </a:prstGeom>
              <a:blipFill>
                <a:blip r:embed="rId8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8456777" y="153795"/>
            <a:ext cx="3497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MMS Allocation</a:t>
            </a:r>
          </a:p>
        </p:txBody>
      </p:sp>
    </p:spTree>
    <p:extLst>
      <p:ext uri="{BB962C8B-B14F-4D97-AF65-F5344CB8AC3E}">
        <p14:creationId xmlns:p14="http://schemas.microsoft.com/office/powerpoint/2010/main" val="300354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628088" y="1727660"/>
                <a:ext cx="52043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for all agents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 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≥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MMS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088" y="1727660"/>
                <a:ext cx="5204348" cy="461665"/>
              </a:xfrm>
              <a:prstGeom prst="rect">
                <a:avLst/>
              </a:prstGeom>
              <a:blipFill>
                <a:blip r:embed="rId2"/>
                <a:stretch>
                  <a:fillRect l="-1756" t="-10526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69272" y="1112785"/>
                <a:ext cx="889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Allocation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is an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n-US" sz="2400" b="1" dirty="0" err="1" smtClean="0"/>
                  <a:t>maximin</a:t>
                </a:r>
                <a:r>
                  <a:rPr lang="en-US" sz="2400" b="1" dirty="0" smtClean="0"/>
                  <a:t> share</a:t>
                </a:r>
                <a:r>
                  <a:rPr lang="en-US" sz="2400" dirty="0" smtClean="0"/>
                  <a:t> </a:t>
                </a:r>
                <a:r>
                  <a:rPr lang="en-US" sz="2400" b="1" dirty="0" smtClean="0"/>
                  <a:t>(MMS)</a:t>
                </a:r>
                <a:r>
                  <a:rPr lang="en-US" sz="2400" dirty="0" smtClean="0"/>
                  <a:t> allocation if: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72" y="1112785"/>
                <a:ext cx="8896400" cy="461665"/>
              </a:xfrm>
              <a:prstGeom prst="rect">
                <a:avLst/>
              </a:prstGeom>
              <a:blipFill>
                <a:blip r:embed="rId3"/>
                <a:stretch>
                  <a:fillRect l="-1097" t="-10667" r="-891" b="-30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817781" y="2326703"/>
                <a:ext cx="619938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(every agent gets at least </a:t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sz="2400" dirty="0" smtClean="0"/>
                  <a:t>her maximin share guarantee)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781" y="2326703"/>
                <a:ext cx="6199382" cy="830997"/>
              </a:xfrm>
              <a:prstGeom prst="rect">
                <a:avLst/>
              </a:prstGeom>
              <a:blipFill>
                <a:blip r:embed="rId4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69272" y="3460496"/>
            <a:ext cx="889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generalizes the ‘cut-and-choose’ protocol for cake-cutting:</a:t>
            </a:r>
            <a:br>
              <a:rPr lang="en-US" sz="2400" dirty="0" smtClean="0"/>
            </a:br>
            <a:r>
              <a:rPr lang="en-US" sz="2400" dirty="0" smtClean="0"/>
              <a:t>one agent cuts the cake into two pieces, </a:t>
            </a:r>
            <a:br>
              <a:rPr lang="en-US" sz="2400" dirty="0" smtClean="0"/>
            </a:br>
            <a:r>
              <a:rPr lang="en-US" sz="2400" dirty="0" smtClean="0"/>
              <a:t>the other agent chooses her preferred piece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9272" y="4736418"/>
                <a:ext cx="889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smtClean="0"/>
                  <a:t> MMS for additive valuations can be found in poly time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72" y="4736418"/>
                <a:ext cx="8896400" cy="461665"/>
              </a:xfrm>
              <a:prstGeom prst="rect">
                <a:avLst/>
              </a:prstGeom>
              <a:blipFill>
                <a:blip r:embed="rId5"/>
                <a:stretch>
                  <a:fillRect l="-960" t="-125000" b="-1907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8456777" y="153795"/>
            <a:ext cx="3497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MMS Allocation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033555" y="4763566"/>
            <a:ext cx="2343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[GHS+ `18, GT `20]</a:t>
            </a:r>
          </a:p>
        </p:txBody>
      </p:sp>
    </p:spTree>
    <p:extLst>
      <p:ext uri="{BB962C8B-B14F-4D97-AF65-F5344CB8AC3E}">
        <p14:creationId xmlns:p14="http://schemas.microsoft.com/office/powerpoint/2010/main" val="265218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19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162465" y="153795"/>
            <a:ext cx="3791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EF1 and ½ - MMS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83982" y="1109704"/>
            <a:ext cx="5672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 common fairness notions: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07424" y="1794734"/>
            <a:ext cx="4255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alligraphy" panose="03010101010101010101" pitchFamily="66" charset="0"/>
              </a:rPr>
              <a:t>1.</a:t>
            </a:r>
            <a:r>
              <a:rPr lang="en-US" sz="2400" dirty="0" smtClean="0"/>
              <a:t> EF1 (envy-free up to 1 good)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91194" y="2256399"/>
            <a:ext cx="4904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(no agent wants what another agent has,</a:t>
            </a:r>
            <a:br>
              <a:rPr lang="en-US" sz="2000" dirty="0" smtClean="0"/>
            </a:br>
            <a:r>
              <a:rPr lang="en-US" sz="2000" dirty="0" smtClean="0"/>
              <a:t>after removing one good)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81797" y="4229472"/>
                <a:ext cx="49726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Lucida Calligraphy" panose="03010101010101010101" pitchFamily="66" charset="0"/>
                  </a:rPr>
                  <a:t>2.</a:t>
                </a:r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/>
                  <a:t> - MMS (</a:t>
                </a:r>
                <a:r>
                  <a:rPr lang="en-US" sz="2400" dirty="0" err="1" smtClean="0"/>
                  <a:t>maximin</a:t>
                </a:r>
                <a:r>
                  <a:rPr lang="en-US" sz="2400" dirty="0" smtClean="0"/>
                  <a:t> share)</a:t>
                </a:r>
                <a:endParaRPr lang="en-US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97" y="4229472"/>
                <a:ext cx="4972669" cy="461665"/>
              </a:xfrm>
              <a:prstGeom prst="rect">
                <a:avLst/>
              </a:prstGeom>
              <a:blipFill>
                <a:blip r:embed="rId2"/>
                <a:stretch>
                  <a:fillRect l="-1838" t="-127632" b="-1881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198167" y="4726965"/>
            <a:ext cx="4904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(every agent gets at least ½ her </a:t>
            </a:r>
            <a:r>
              <a:rPr lang="en-US" sz="2000" dirty="0" err="1" smtClean="0"/>
              <a:t>maximin</a:t>
            </a:r>
            <a:r>
              <a:rPr lang="en-US" sz="2000" dirty="0" smtClean="0"/>
              <a:t> share guarantee)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284423" y="1308537"/>
            <a:ext cx="3823855" cy="2161309"/>
            <a:chOff x="7370618" y="979055"/>
            <a:chExt cx="3823855" cy="2161309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1822" y="2293740"/>
              <a:ext cx="351578" cy="565455"/>
            </a:xfrm>
            <a:prstGeom prst="rect">
              <a:avLst/>
            </a:prstGeom>
            <a:noFill/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6544" y="2293740"/>
              <a:ext cx="285558" cy="271419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8611326" y="2634674"/>
              <a:ext cx="472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10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2944" y="1225474"/>
              <a:ext cx="463233" cy="252179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2427" y="1252287"/>
              <a:ext cx="321146" cy="227165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5199" y="1261242"/>
              <a:ext cx="304835" cy="278311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1822" y="1229279"/>
              <a:ext cx="351578" cy="565455"/>
            </a:xfrm>
            <a:prstGeom prst="rect">
              <a:avLst/>
            </a:prstGeom>
            <a:noFill/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2821" y="1167839"/>
              <a:ext cx="342015" cy="331915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543278" y="1557589"/>
              <a:ext cx="472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6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139659" y="1557589"/>
              <a:ext cx="472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737402" y="1534767"/>
              <a:ext cx="472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402944" y="1534767"/>
              <a:ext cx="472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4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7370618" y="979055"/>
              <a:ext cx="3823855" cy="216130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en-IN" sz="2400" dirty="0"/>
            </a:p>
          </p:txBody>
        </p: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22" y="5319452"/>
            <a:ext cx="351578" cy="565455"/>
          </a:xfrm>
          <a:prstGeom prst="rect">
            <a:avLst/>
          </a:prstGeom>
          <a:noFill/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59" y="5319451"/>
            <a:ext cx="351578" cy="565455"/>
          </a:xfrm>
          <a:prstGeom prst="rect">
            <a:avLst/>
          </a:prstGeom>
          <a:noFill/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346" y="4060953"/>
            <a:ext cx="321146" cy="22716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125" y="4046174"/>
            <a:ext cx="285558" cy="271419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7393966" y="4521944"/>
            <a:ext cx="47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265007" y="3968319"/>
            <a:ext cx="616097" cy="453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IN" sz="2400" dirty="0"/>
          </a:p>
        </p:txBody>
      </p:sp>
      <p:sp>
        <p:nvSpPr>
          <p:cNvPr id="59" name="Rectangle 58"/>
          <p:cNvSpPr/>
          <p:nvPr/>
        </p:nvSpPr>
        <p:spPr>
          <a:xfrm>
            <a:off x="8388782" y="3968319"/>
            <a:ext cx="1186640" cy="453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IN" sz="2400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464" y="5340527"/>
            <a:ext cx="338474" cy="544379"/>
          </a:xfrm>
          <a:prstGeom prst="rect">
            <a:avLst/>
          </a:prstGeom>
          <a:noFill/>
        </p:spPr>
      </p:pic>
      <p:sp>
        <p:nvSpPr>
          <p:cNvPr id="61" name="Rectangle 60"/>
          <p:cNvSpPr/>
          <p:nvPr/>
        </p:nvSpPr>
        <p:spPr>
          <a:xfrm>
            <a:off x="9816273" y="3952103"/>
            <a:ext cx="1292005" cy="453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IN" sz="2400" dirty="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848" y="4019886"/>
            <a:ext cx="342015" cy="33191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945" y="4087251"/>
            <a:ext cx="463233" cy="252179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419" y="4046174"/>
            <a:ext cx="304835" cy="278311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8543419" y="4521944"/>
            <a:ext cx="47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6</a:t>
            </a:r>
            <a:endParaRPr lang="en-US" sz="2000" dirty="0" smtClean="0"/>
          </a:p>
        </p:txBody>
      </p:sp>
      <p:sp>
        <p:nvSpPr>
          <p:cNvPr id="66" name="TextBox 65"/>
          <p:cNvSpPr txBox="1"/>
          <p:nvPr/>
        </p:nvSpPr>
        <p:spPr>
          <a:xfrm>
            <a:off x="8970623" y="4513293"/>
            <a:ext cx="47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0002480" y="4517981"/>
            <a:ext cx="47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3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0607133" y="4523616"/>
            <a:ext cx="47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90772" y="3729282"/>
            <a:ext cx="4583545" cy="24315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60509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2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250263" y="153795"/>
            <a:ext cx="2703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Fair Division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83982" y="1109704"/>
            <a:ext cx="636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smtClean="0"/>
              <a:t>classical problem</a:t>
            </a: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132" y="5090474"/>
            <a:ext cx="533885" cy="85866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932" y="4290871"/>
            <a:ext cx="510356" cy="4842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102" y="4200371"/>
            <a:ext cx="462903" cy="5686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132" y="4240992"/>
            <a:ext cx="487673" cy="52800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217" y="5090474"/>
            <a:ext cx="533885" cy="858665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783981" y="1716966"/>
            <a:ext cx="6265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references in the Bible, </a:t>
            </a:r>
            <a:r>
              <a:rPr lang="en-US" sz="2400" dirty="0" err="1" smtClean="0"/>
              <a:t>greek</a:t>
            </a:r>
            <a:r>
              <a:rPr lang="en-US" sz="2400" dirty="0" smtClean="0"/>
              <a:t> mythology, …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344" y="4173234"/>
            <a:ext cx="433631" cy="55454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777" y="4203549"/>
            <a:ext cx="501440" cy="52423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235" y="2532229"/>
            <a:ext cx="533885" cy="858665"/>
          </a:xfrm>
          <a:prstGeom prst="rect">
            <a:avLst/>
          </a:prstGeom>
          <a:noFill/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320" y="2532229"/>
            <a:ext cx="533885" cy="85866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241" y="1213583"/>
            <a:ext cx="1676105" cy="1031449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783980" y="2324228"/>
            <a:ext cx="6265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mathematically studied since 1950s for a </a:t>
            </a:r>
            <a:r>
              <a:rPr lang="en-US" sz="2400" b="1" dirty="0" smtClean="0"/>
              <a:t>divisible</a:t>
            </a:r>
            <a:r>
              <a:rPr lang="en-US" sz="2400" dirty="0" smtClean="0"/>
              <a:t> resource (modeled by cake)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83979" y="3337334"/>
            <a:ext cx="6265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more recent work in game theory on </a:t>
            </a:r>
            <a:r>
              <a:rPr lang="en-US" sz="2400" b="1" dirty="0" smtClean="0"/>
              <a:t>indivisible</a:t>
            </a:r>
            <a:r>
              <a:rPr lang="en-US" sz="2400" dirty="0" smtClean="0"/>
              <a:t> resources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3978" y="4321327"/>
            <a:ext cx="6265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practical applications, e.g., </a:t>
            </a:r>
          </a:p>
        </p:txBody>
      </p:sp>
      <p:pic>
        <p:nvPicPr>
          <p:cNvPr id="49" name="Picture 2" descr="Spliddi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945" y="4313928"/>
            <a:ext cx="1452652" cy="50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462574" y="968746"/>
            <a:ext cx="2574155" cy="25525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IN" sz="2400" dirty="0"/>
          </a:p>
        </p:txBody>
      </p:sp>
      <p:sp>
        <p:nvSpPr>
          <p:cNvPr id="13" name="Rectangle 12"/>
          <p:cNvSpPr/>
          <p:nvPr/>
        </p:nvSpPr>
        <p:spPr>
          <a:xfrm>
            <a:off x="8153400" y="4062097"/>
            <a:ext cx="3618271" cy="2054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89572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20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333345" y="153795"/>
            <a:ext cx="3620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Fairness Notions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83982" y="1109704"/>
            <a:ext cx="5672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Other fairness notions: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284423" y="1308537"/>
            <a:ext cx="3823855" cy="2161309"/>
            <a:chOff x="7370618" y="979055"/>
            <a:chExt cx="3823855" cy="2161309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1822" y="2293740"/>
              <a:ext cx="351578" cy="565455"/>
            </a:xfrm>
            <a:prstGeom prst="rect">
              <a:avLst/>
            </a:prstGeom>
            <a:noFill/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6544" y="2293740"/>
              <a:ext cx="285558" cy="271419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8611326" y="2634674"/>
              <a:ext cx="472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10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2944" y="1225474"/>
              <a:ext cx="463233" cy="252179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2427" y="1252287"/>
              <a:ext cx="321146" cy="227165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5199" y="1261242"/>
              <a:ext cx="304835" cy="278311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1822" y="1229279"/>
              <a:ext cx="351578" cy="565455"/>
            </a:xfrm>
            <a:prstGeom prst="rect">
              <a:avLst/>
            </a:prstGeom>
            <a:noFill/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2821" y="1167839"/>
              <a:ext cx="342015" cy="331915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543278" y="1557589"/>
              <a:ext cx="472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6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139659" y="1557589"/>
              <a:ext cx="472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737402" y="1534767"/>
              <a:ext cx="472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402944" y="1534767"/>
              <a:ext cx="472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4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7370618" y="979055"/>
              <a:ext cx="3823855" cy="216130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en-IN" sz="2400" dirty="0"/>
            </a:p>
          </p:txBody>
        </p: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22" y="5319452"/>
            <a:ext cx="351578" cy="565455"/>
          </a:xfrm>
          <a:prstGeom prst="rect">
            <a:avLst/>
          </a:prstGeom>
          <a:noFill/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59" y="5319451"/>
            <a:ext cx="351578" cy="565455"/>
          </a:xfrm>
          <a:prstGeom prst="rect">
            <a:avLst/>
          </a:prstGeom>
          <a:noFill/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346" y="4060953"/>
            <a:ext cx="321146" cy="22716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125" y="4046174"/>
            <a:ext cx="285558" cy="271419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7393966" y="4521944"/>
            <a:ext cx="47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265007" y="3968319"/>
            <a:ext cx="616097" cy="453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IN" sz="2400" dirty="0"/>
          </a:p>
        </p:txBody>
      </p:sp>
      <p:sp>
        <p:nvSpPr>
          <p:cNvPr id="59" name="Rectangle 58"/>
          <p:cNvSpPr/>
          <p:nvPr/>
        </p:nvSpPr>
        <p:spPr>
          <a:xfrm>
            <a:off x="8388782" y="3968319"/>
            <a:ext cx="1186640" cy="453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IN" sz="2400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464" y="5340527"/>
            <a:ext cx="338474" cy="544379"/>
          </a:xfrm>
          <a:prstGeom prst="rect">
            <a:avLst/>
          </a:prstGeom>
          <a:noFill/>
        </p:spPr>
      </p:pic>
      <p:sp>
        <p:nvSpPr>
          <p:cNvPr id="61" name="Rectangle 60"/>
          <p:cNvSpPr/>
          <p:nvPr/>
        </p:nvSpPr>
        <p:spPr>
          <a:xfrm>
            <a:off x="9816273" y="3952103"/>
            <a:ext cx="1292005" cy="453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IN" sz="2400" dirty="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848" y="4019886"/>
            <a:ext cx="342015" cy="33191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945" y="4087251"/>
            <a:ext cx="463233" cy="252179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419" y="4046174"/>
            <a:ext cx="304835" cy="278311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8543419" y="4521944"/>
            <a:ext cx="47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6</a:t>
            </a:r>
            <a:endParaRPr lang="en-US" sz="2000" dirty="0" smtClean="0"/>
          </a:p>
        </p:txBody>
      </p:sp>
      <p:sp>
        <p:nvSpPr>
          <p:cNvPr id="66" name="TextBox 65"/>
          <p:cNvSpPr txBox="1"/>
          <p:nvPr/>
        </p:nvSpPr>
        <p:spPr>
          <a:xfrm>
            <a:off x="8970623" y="4513293"/>
            <a:ext cx="47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0002480" y="4517981"/>
            <a:ext cx="47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3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0607133" y="4523616"/>
            <a:ext cx="47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90772" y="3729282"/>
            <a:ext cx="4583545" cy="24315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IN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1266023" y="1729879"/>
            <a:ext cx="3462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EFX, GMMS, EQ, 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266024" y="2392389"/>
            <a:ext cx="2160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(future work?)</a:t>
            </a:r>
          </a:p>
        </p:txBody>
      </p:sp>
    </p:spTree>
    <p:extLst>
      <p:ext uri="{BB962C8B-B14F-4D97-AF65-F5344CB8AC3E}">
        <p14:creationId xmlns:p14="http://schemas.microsoft.com/office/powerpoint/2010/main" val="2997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21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821556" y="153795"/>
            <a:ext cx="31323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Social Welfare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593" y="1137104"/>
            <a:ext cx="1288321" cy="207205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897" y="1378806"/>
            <a:ext cx="510356" cy="484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731" y="4772401"/>
            <a:ext cx="703437" cy="5152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293" y="3960736"/>
            <a:ext cx="306341" cy="6976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102" y="3382549"/>
            <a:ext cx="487673" cy="4641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731" y="2662020"/>
            <a:ext cx="462903" cy="5686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961" y="2019956"/>
            <a:ext cx="487673" cy="52800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29" y="3382549"/>
            <a:ext cx="567603" cy="912895"/>
          </a:xfrm>
          <a:prstGeom prst="rect">
            <a:avLst/>
          </a:prstGeom>
          <a:noFill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416" y="4704129"/>
            <a:ext cx="346989" cy="558074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>
            <a:stCxn id="2" idx="3"/>
          </p:cNvCxnSpPr>
          <p:nvPr/>
        </p:nvCxnSpPr>
        <p:spPr>
          <a:xfrm flipV="1">
            <a:off x="8297914" y="1798581"/>
            <a:ext cx="386952" cy="37454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" idx="3"/>
          </p:cNvCxnSpPr>
          <p:nvPr/>
        </p:nvCxnSpPr>
        <p:spPr>
          <a:xfrm flipV="1">
            <a:off x="8297914" y="2075855"/>
            <a:ext cx="456472" cy="9727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3"/>
          </p:cNvCxnSpPr>
          <p:nvPr/>
        </p:nvCxnSpPr>
        <p:spPr>
          <a:xfrm>
            <a:off x="8297914" y="2173129"/>
            <a:ext cx="488277" cy="18000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" idx="3"/>
          </p:cNvCxnSpPr>
          <p:nvPr/>
        </p:nvCxnSpPr>
        <p:spPr>
          <a:xfrm>
            <a:off x="8297914" y="2173129"/>
            <a:ext cx="456472" cy="428012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244370" y="1456140"/>
            <a:ext cx="577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100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8255973" y="3517094"/>
            <a:ext cx="386952" cy="37454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8255973" y="3794368"/>
            <a:ext cx="456472" cy="9727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255973" y="3891642"/>
            <a:ext cx="488277" cy="18000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255973" y="3891642"/>
            <a:ext cx="456472" cy="428012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202429" y="3174653"/>
            <a:ext cx="577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8210548" y="4589818"/>
            <a:ext cx="386952" cy="37454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8210548" y="4867092"/>
            <a:ext cx="456472" cy="9727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210548" y="4964366"/>
            <a:ext cx="488277" cy="18000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210548" y="4964366"/>
            <a:ext cx="456472" cy="428012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143167" y="4391462"/>
            <a:ext cx="577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30470" y="1378806"/>
            <a:ext cx="4991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/>
              <a:t>Maximizing </a:t>
            </a:r>
            <a:r>
              <a:rPr lang="en-US" sz="2400" b="0" i="1" dirty="0" smtClean="0"/>
              <a:t>social welfare </a:t>
            </a:r>
            <a:r>
              <a:rPr lang="en-US" sz="2400" b="0" dirty="0" smtClean="0"/>
              <a:t>assigns all goods to </a:t>
            </a:r>
            <a:r>
              <a:rPr lang="en-US" sz="2400" b="0" dirty="0" smtClean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en-US" sz="2400" b="0" dirty="0" smtClean="0"/>
              <a:t> agent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30470" y="274139"/>
                <a:ext cx="4996616" cy="425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𝑏𝑙𝑢𝑒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70" y="274139"/>
                <a:ext cx="4996616" cy="425053"/>
              </a:xfrm>
              <a:prstGeom prst="rect">
                <a:avLst/>
              </a:prstGeom>
              <a:blipFill>
                <a:blip r:embed="rId11"/>
                <a:stretch>
                  <a:fillRect t="-7143" b="-2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430470" y="807100"/>
            <a:ext cx="1858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additive utilities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792" y="4560715"/>
            <a:ext cx="345906" cy="68065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199" y="3730740"/>
            <a:ext cx="519363" cy="67814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683" y="3226801"/>
            <a:ext cx="402336" cy="41148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50" y="2471487"/>
            <a:ext cx="708398" cy="63310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83" y="1794734"/>
            <a:ext cx="433631" cy="55454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579" y="1190177"/>
            <a:ext cx="501440" cy="524233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430470" y="2385247"/>
            <a:ext cx="3573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/>
              <a:t>Very unfair to other agents</a:t>
            </a:r>
            <a:endParaRPr lang="en-US" sz="2400" dirty="0" smtClean="0"/>
          </a:p>
        </p:txBody>
      </p:sp>
      <p:sp>
        <p:nvSpPr>
          <p:cNvPr id="68" name="TextBox 67"/>
          <p:cNvSpPr txBox="1"/>
          <p:nvPr/>
        </p:nvSpPr>
        <p:spPr>
          <a:xfrm>
            <a:off x="430470" y="3023056"/>
            <a:ext cx="4243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/>
              <a:t>If we insist on fairness, </a:t>
            </a:r>
            <a:br>
              <a:rPr lang="en-US" sz="2400" b="0" dirty="0" smtClean="0"/>
            </a:br>
            <a:r>
              <a:rPr lang="en-US" sz="2400" b="0" dirty="0" smtClean="0"/>
              <a:t>what is effect on social welfare?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2224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22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389450" y="153795"/>
            <a:ext cx="3564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Price of Fairness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30470" y="1378806"/>
            <a:ext cx="4991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/>
              <a:t>Maximizing </a:t>
            </a:r>
            <a:r>
              <a:rPr lang="en-US" sz="2400" b="0" i="1" dirty="0" smtClean="0"/>
              <a:t>social welfare </a:t>
            </a:r>
            <a:r>
              <a:rPr lang="en-US" sz="2400" b="0" dirty="0" smtClean="0"/>
              <a:t>assigns all goods to </a:t>
            </a:r>
            <a:r>
              <a:rPr lang="en-US" sz="2400" b="0" dirty="0" smtClean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en-US" sz="2400" b="0" dirty="0" smtClean="0"/>
              <a:t> agent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30470" y="274139"/>
                <a:ext cx="4996616" cy="425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𝑏𝑙𝑢𝑒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70" y="274139"/>
                <a:ext cx="4996616" cy="425053"/>
              </a:xfrm>
              <a:prstGeom prst="rect">
                <a:avLst/>
              </a:prstGeom>
              <a:blipFill>
                <a:blip r:embed="rId2"/>
                <a:stretch>
                  <a:fillRect t="-7143" b="-2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430470" y="807100"/>
            <a:ext cx="1858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additive utilities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30470" y="2385247"/>
            <a:ext cx="3573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/>
              <a:t>Very unfair to other agents</a:t>
            </a:r>
            <a:endParaRPr lang="en-US" sz="2400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430470" y="3023056"/>
            <a:ext cx="4243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/>
              <a:t>If we insist on fairness, </a:t>
            </a:r>
            <a:br>
              <a:rPr lang="en-US" sz="2400" b="0" dirty="0" smtClean="0"/>
            </a:br>
            <a:r>
              <a:rPr lang="en-US" sz="2400" b="0" dirty="0" smtClean="0"/>
              <a:t>what is effect on social welfare?</a:t>
            </a:r>
            <a:endParaRPr lang="en-US" sz="2400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1707857" y="4302971"/>
            <a:ext cx="203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Price of </a:t>
            </a:r>
            <a:br>
              <a:rPr lang="en-US" sz="2400" dirty="0" smtClean="0"/>
            </a:br>
            <a:r>
              <a:rPr lang="en-US" sz="2400" dirty="0" smtClean="0"/>
              <a:t>EF1 / ½-MMS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893915" y="4128477"/>
                <a:ext cx="31750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Max SW obtainable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915" y="4128477"/>
                <a:ext cx="3175078" cy="461665"/>
              </a:xfrm>
              <a:prstGeom prst="rect">
                <a:avLst/>
              </a:prstGeom>
              <a:blipFill>
                <a:blip r:embed="rId3"/>
                <a:stretch>
                  <a:fillRect l="-3071" t="-10526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/>
          <p:nvPr/>
        </p:nvCxnSpPr>
        <p:spPr>
          <a:xfrm>
            <a:off x="5948218" y="4664037"/>
            <a:ext cx="2964873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792315" y="4737933"/>
            <a:ext cx="3276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Max SW obtainable in </a:t>
            </a:r>
            <a:br>
              <a:rPr lang="en-US" sz="2400" dirty="0" smtClean="0"/>
            </a:br>
            <a:r>
              <a:rPr lang="en-US" sz="2400" dirty="0" smtClean="0"/>
              <a:t>EF1 / ½-MMS allocation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739857" y="4412643"/>
            <a:ext cx="168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=          max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441949" y="4846690"/>
                <a:ext cx="13042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instance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949" y="4846690"/>
                <a:ext cx="1304224" cy="400110"/>
              </a:xfrm>
              <a:prstGeom prst="rect">
                <a:avLst/>
              </a:prstGeom>
              <a:blipFill>
                <a:blip r:embed="rId4"/>
                <a:stretch>
                  <a:fillRect l="-5140" t="-7576" b="-257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359957" y="3962400"/>
            <a:ext cx="8070370" cy="1782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IN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1899241" y="5853365"/>
            <a:ext cx="7786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similar to Price of Stability studied for equilibria in games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9685388" y="4433204"/>
                <a:ext cx="10815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     1 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388" y="4433204"/>
                <a:ext cx="1081525" cy="461665"/>
              </a:xfrm>
              <a:prstGeom prst="rect">
                <a:avLst/>
              </a:prstGeom>
              <a:blipFill>
                <a:blip r:embed="rId5"/>
                <a:stretch>
                  <a:fillRect l="-452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251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23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755897" y="153795"/>
            <a:ext cx="31979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Previous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42216" y="1770413"/>
                <a:ext cx="5006001" cy="46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Price of Envy-Freeness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216" y="1770413"/>
                <a:ext cx="5006001" cy="465769"/>
              </a:xfrm>
              <a:prstGeom prst="rect">
                <a:avLst/>
              </a:prstGeom>
              <a:blipFill>
                <a:blip r:embed="rId3"/>
                <a:stretch>
                  <a:fillRect l="-1705" t="-9091" b="-285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78981" y="1128486"/>
            <a:ext cx="2747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</a:t>
            </a:r>
            <a:r>
              <a:rPr lang="en-US" sz="2400" i="1" dirty="0" smtClean="0"/>
              <a:t>divisible</a:t>
            </a:r>
            <a:r>
              <a:rPr lang="en-US" sz="2400" dirty="0" smtClean="0"/>
              <a:t> goods: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10600" y="1801190"/>
            <a:ext cx="2156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[CKKP `12, BFT `11]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8980" y="2537031"/>
            <a:ext cx="3006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</a:t>
            </a:r>
            <a:r>
              <a:rPr lang="en-US" sz="2400" i="1" dirty="0" smtClean="0"/>
              <a:t>indivisible</a:t>
            </a:r>
            <a:r>
              <a:rPr lang="en-US" sz="2400" dirty="0" smtClean="0"/>
              <a:t> goods: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42216" y="3183062"/>
                <a:ext cx="5006001" cy="46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Price of Envy-Freeness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216" y="3183062"/>
                <a:ext cx="5006001" cy="465769"/>
              </a:xfrm>
              <a:prstGeom prst="rect">
                <a:avLst/>
              </a:prstGeom>
              <a:blipFill>
                <a:blip r:embed="rId4"/>
                <a:stretch>
                  <a:fillRect l="-1705" t="-10390" b="-272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8610600" y="3183062"/>
            <a:ext cx="2156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[CKKP `12]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65436" y="3583172"/>
            <a:ext cx="5338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(for instances where EF allocation exists)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42216" y="4212062"/>
                <a:ext cx="5006001" cy="46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Price of EF1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216" y="4212062"/>
                <a:ext cx="5006001" cy="465769"/>
              </a:xfrm>
              <a:prstGeom prst="rect">
                <a:avLst/>
              </a:prstGeom>
              <a:blipFill>
                <a:blip r:embed="rId5"/>
                <a:stretch>
                  <a:fillRect l="-1705" t="-9211" b="-3026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8610600" y="4244891"/>
            <a:ext cx="2156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[BLMS `19]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65436" y="4629476"/>
            <a:ext cx="717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(also obtain bounds on Nash Social Welfare, </a:t>
            </a:r>
            <a:r>
              <a:rPr lang="en-US" sz="2400" dirty="0" err="1" smtClean="0"/>
              <a:t>Leximin</a:t>
            </a:r>
            <a:r>
              <a:rPr lang="en-US" sz="2400" dirty="0" smtClean="0"/>
              <a:t>, … 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8980" y="5401011"/>
            <a:ext cx="9924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Price of Fairness also studied for chores, machine scheduling, networking, …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66040" y="5968195"/>
            <a:ext cx="3501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[CKKP `12,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HvS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`15, BFFMM `16]</a:t>
            </a:r>
          </a:p>
        </p:txBody>
      </p:sp>
    </p:spTree>
    <p:extLst>
      <p:ext uri="{BB962C8B-B14F-4D97-AF65-F5344CB8AC3E}">
        <p14:creationId xmlns:p14="http://schemas.microsoft.com/office/powerpoint/2010/main" val="420903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24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755897" y="153795"/>
            <a:ext cx="31979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Previous Work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8980" y="2537031"/>
            <a:ext cx="3006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</a:t>
            </a:r>
            <a:r>
              <a:rPr lang="en-US" sz="2400" i="1" dirty="0" smtClean="0"/>
              <a:t>indivisible</a:t>
            </a:r>
            <a:r>
              <a:rPr lang="en-US" sz="2400" dirty="0" smtClean="0"/>
              <a:t> goods: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96033" y="3209741"/>
                <a:ext cx="5006001" cy="46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Price of EF1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033" y="3209741"/>
                <a:ext cx="5006001" cy="465769"/>
              </a:xfrm>
              <a:prstGeom prst="rect">
                <a:avLst/>
              </a:prstGeom>
              <a:blipFill>
                <a:blip r:embed="rId3"/>
                <a:stretch>
                  <a:fillRect l="-1705" t="-9211" b="-3026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8545945" y="3261042"/>
            <a:ext cx="2156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[BLMS `19]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19253" y="3636996"/>
            <a:ext cx="717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(also obtain bounds on Nash Social Welfare, </a:t>
            </a:r>
            <a:r>
              <a:rPr lang="en-US" sz="2400" dirty="0" err="1" smtClean="0"/>
              <a:t>Leximin</a:t>
            </a:r>
            <a:r>
              <a:rPr lang="en-US" sz="2400" dirty="0" smtClean="0"/>
              <a:t>, …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51505" y="4273349"/>
                <a:ext cx="5006001" cy="46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Price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 smtClean="0"/>
                  <a:t>-MMS not studied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05" y="4273349"/>
                <a:ext cx="5006001" cy="465769"/>
              </a:xfrm>
              <a:prstGeom prst="rect">
                <a:avLst/>
              </a:prstGeom>
              <a:blipFill>
                <a:blip r:embed="rId4"/>
                <a:stretch>
                  <a:fillRect l="-1583" t="-10526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70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99491" y="1277546"/>
            <a:ext cx="6705600" cy="4657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IN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25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381774" y="153795"/>
            <a:ext cx="2572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Our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797166" y="1277546"/>
                <a:ext cx="3051926" cy="46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Price of EF1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166" y="1277546"/>
                <a:ext cx="3051926" cy="465769"/>
              </a:xfrm>
              <a:prstGeom prst="rect">
                <a:avLst/>
              </a:prstGeom>
              <a:blipFill>
                <a:blip r:embed="rId3"/>
                <a:stretch>
                  <a:fillRect l="-3200" t="-9211" b="-3026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797166" y="1902069"/>
            <a:ext cx="8686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all classes of valuations between additive and </a:t>
            </a:r>
            <a:r>
              <a:rPr lang="en-US" sz="2400" dirty="0" err="1" smtClean="0"/>
              <a:t>subadditive</a:t>
            </a:r>
            <a:endParaRPr lang="en-US" sz="24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887006" y="1281650"/>
            <a:ext cx="422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alligraphy" panose="03010101010101010101" pitchFamily="66" charset="0"/>
              </a:rPr>
              <a:t>1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818885" y="5194433"/>
                <a:ext cx="58587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sz="2000" dirty="0" smtClean="0"/>
                  <a:t>     subadditive if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885" y="5194433"/>
                <a:ext cx="5858771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323908" y="5734101"/>
                <a:ext cx="46060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additive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⊆ </m:t>
                    </m:r>
                  </m:oMath>
                </a14:m>
                <a:r>
                  <a:rPr lang="en-US" sz="2000" dirty="0" smtClean="0"/>
                  <a:t>  submodular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⊆ </m:t>
                    </m:r>
                  </m:oMath>
                </a14:m>
                <a:r>
                  <a:rPr lang="en-US" sz="2000" dirty="0" smtClean="0"/>
                  <a:t>   subadditive</a:t>
                </a:r>
                <a:endParaRPr lang="en-US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908" y="5734101"/>
                <a:ext cx="4606044" cy="400110"/>
              </a:xfrm>
              <a:prstGeom prst="rect">
                <a:avLst/>
              </a:prstGeom>
              <a:blipFill>
                <a:blip r:embed="rId5"/>
                <a:stretch>
                  <a:fillRect l="-1323" t="-9231" r="-794" b="-276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Double Bracket 37"/>
          <p:cNvSpPr/>
          <p:nvPr/>
        </p:nvSpPr>
        <p:spPr>
          <a:xfrm>
            <a:off x="2723710" y="5222357"/>
            <a:ext cx="5806440" cy="1023487"/>
          </a:xfrm>
          <a:prstGeom prst="bracketPair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384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707837" y="2543195"/>
            <a:ext cx="6705600" cy="4657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IN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1699491" y="1277546"/>
            <a:ext cx="6705600" cy="4657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IN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26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381774" y="153795"/>
            <a:ext cx="2572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Our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797166" y="1277546"/>
                <a:ext cx="3051926" cy="46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Price of EF1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166" y="1277546"/>
                <a:ext cx="3051926" cy="465769"/>
              </a:xfrm>
              <a:prstGeom prst="rect">
                <a:avLst/>
              </a:prstGeom>
              <a:blipFill>
                <a:blip r:embed="rId3"/>
                <a:stretch>
                  <a:fillRect l="-3200" t="-9211" b="-3026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797166" y="1902069"/>
            <a:ext cx="8686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all classes of valuations between additive and </a:t>
            </a:r>
            <a:r>
              <a:rPr lang="en-US" sz="2400" dirty="0" err="1" smtClean="0"/>
              <a:t>subadditive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05512" y="2543196"/>
                <a:ext cx="6016798" cy="46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Price of PROP1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400" dirty="0" smtClean="0"/>
                  <a:t> for additive utilities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512" y="2543196"/>
                <a:ext cx="6016798" cy="465769"/>
              </a:xfrm>
              <a:prstGeom prst="rect">
                <a:avLst/>
              </a:prstGeom>
              <a:blipFill>
                <a:blip r:embed="rId4"/>
                <a:stretch>
                  <a:fillRect l="-1520" t="-9091" b="-285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887006" y="1281650"/>
            <a:ext cx="422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alligraphy" panose="03010101010101010101" pitchFamily="66" charset="0"/>
              </a:rPr>
              <a:t>1</a:t>
            </a:r>
            <a:endParaRPr lang="en-US" sz="2400" dirty="0" smtClean="0"/>
          </a:p>
        </p:txBody>
      </p:sp>
      <p:sp>
        <p:nvSpPr>
          <p:cNvPr id="2" name="Right Arrow 1"/>
          <p:cNvSpPr/>
          <p:nvPr/>
        </p:nvSpPr>
        <p:spPr>
          <a:xfrm>
            <a:off x="940115" y="2614468"/>
            <a:ext cx="377903" cy="32322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IN" sz="2400" dirty="0"/>
          </a:p>
        </p:txBody>
      </p:sp>
      <p:sp>
        <p:nvSpPr>
          <p:cNvPr id="23" name="Rounded Rectangle 22"/>
          <p:cNvSpPr/>
          <p:nvPr/>
        </p:nvSpPr>
        <p:spPr>
          <a:xfrm>
            <a:off x="1699491" y="3414348"/>
            <a:ext cx="6705600" cy="4657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I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797166" y="3414348"/>
                <a:ext cx="6016798" cy="46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Price of ½ - MMS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400" dirty="0" smtClean="0"/>
                  <a:t> for additive utilities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166" y="3414348"/>
                <a:ext cx="6016798" cy="465769"/>
              </a:xfrm>
              <a:prstGeom prst="rect">
                <a:avLst/>
              </a:prstGeom>
              <a:blipFill>
                <a:blip r:embed="rId5"/>
                <a:stretch>
                  <a:fillRect l="-1621" t="-9091" b="-285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887006" y="3418452"/>
            <a:ext cx="422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alligraphy" panose="03010101010101010101" pitchFamily="66" charset="0"/>
              </a:rPr>
              <a:t>2</a:t>
            </a:r>
            <a:endParaRPr lang="en-US" sz="24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1707837" y="4118056"/>
            <a:ext cx="4742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</a:t>
            </a:r>
            <a:r>
              <a:rPr lang="en-US" sz="2400" dirty="0" smtClean="0"/>
              <a:t>ower bounds from earlier work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07837" y="4642809"/>
            <a:ext cx="646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upper bound through </a:t>
            </a:r>
            <a:r>
              <a:rPr lang="en-US" sz="2400" dirty="0" err="1" smtClean="0"/>
              <a:t>polytime</a:t>
            </a:r>
            <a:r>
              <a:rPr lang="en-US" sz="2400" dirty="0" smtClean="0"/>
              <a:t> constructions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07837" y="5172774"/>
            <a:ext cx="646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use multiple results, ideas from previous work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903908" y="4118056"/>
            <a:ext cx="2156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[BLMS `19]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610600" y="5188162"/>
            <a:ext cx="2449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[LMMS `04, ABKR `19, F `09, AMNS `17, …]</a:t>
            </a:r>
          </a:p>
        </p:txBody>
      </p:sp>
    </p:spTree>
    <p:extLst>
      <p:ext uri="{BB962C8B-B14F-4D97-AF65-F5344CB8AC3E}">
        <p14:creationId xmlns:p14="http://schemas.microsoft.com/office/powerpoint/2010/main" val="131739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30" grpId="0"/>
      <p:bldP spid="31" grpId="0"/>
      <p:bldP spid="32" grpId="0"/>
      <p:bldP spid="33" grpId="0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27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310215" y="153795"/>
            <a:ext cx="2643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Talk Outline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699491" y="1277546"/>
            <a:ext cx="6705600" cy="4657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I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797166" y="1277546"/>
                <a:ext cx="5918084" cy="46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Price of EF1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400" dirty="0" smtClean="0"/>
                  <a:t> for scaled valuations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166" y="1277546"/>
                <a:ext cx="5918084" cy="465769"/>
              </a:xfrm>
              <a:prstGeom prst="rect">
                <a:avLst/>
              </a:prstGeom>
              <a:blipFill>
                <a:blip r:embed="rId3"/>
                <a:stretch>
                  <a:fillRect l="-1648" t="-9211" b="-3026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887006" y="1281650"/>
            <a:ext cx="422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alligraphy" panose="03010101010101010101" pitchFamily="66" charset="0"/>
              </a:rPr>
              <a:t>1</a:t>
            </a:r>
            <a:endParaRPr lang="en-US" sz="2400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1797165" y="2522488"/>
            <a:ext cx="8064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Ink Free" panose="03080402000500000000" pitchFamily="66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Ink Free" panose="03080402000500000000" pitchFamily="66" charset="0"/>
                <a:cs typeface="Arial" panose="020B0604020202020204" pitchFamily="34" charset="0"/>
              </a:rPr>
              <a:t>.</a:t>
            </a:r>
            <a:r>
              <a:rPr lang="en-US" sz="2400" dirty="0" smtClean="0"/>
              <a:t>     algorithm by LMMS for extending an EF1 allocation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797165" y="3142907"/>
                <a:ext cx="79564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Ink Free" panose="03080402000500000000" pitchFamily="66" charset="0"/>
                  </a:rPr>
                  <a:t>ii.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 smtClean="0"/>
                  <a:t> bound on Price of EF1 for unscaled valuations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165" y="3142907"/>
                <a:ext cx="7956435" cy="461665"/>
              </a:xfrm>
              <a:prstGeom prst="rect">
                <a:avLst/>
              </a:prstGeom>
              <a:blipFill>
                <a:blip r:embed="rId4"/>
                <a:stretch>
                  <a:fillRect l="-1226" t="-13333" b="-30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72324" y="1902068"/>
            <a:ext cx="142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talk: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97165" y="1902068"/>
                <a:ext cx="66806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Price of EF1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 smtClean="0"/>
                  <a:t> for </a:t>
                </a:r>
                <a:r>
                  <a:rPr lang="en-US" sz="2400" i="1" dirty="0" smtClean="0"/>
                  <a:t>unscaled</a:t>
                </a:r>
                <a:r>
                  <a:rPr lang="en-US" sz="2400" dirty="0" smtClean="0"/>
                  <a:t> valuations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165" y="1902068"/>
                <a:ext cx="6680698" cy="461665"/>
              </a:xfrm>
              <a:prstGeom prst="rect">
                <a:avLst/>
              </a:prstGeom>
              <a:blipFill>
                <a:blip r:embed="rId5"/>
                <a:stretch>
                  <a:fillRect l="-1460" t="-10526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266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28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0571330" y="153795"/>
            <a:ext cx="1382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Setup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2264" y="1394585"/>
            <a:ext cx="2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Price of EF1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978322" y="1082736"/>
                <a:ext cx="31750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Max SW obtainable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322" y="1082736"/>
                <a:ext cx="3175078" cy="461665"/>
              </a:xfrm>
              <a:prstGeom prst="rect">
                <a:avLst/>
              </a:prstGeom>
              <a:blipFill>
                <a:blip r:embed="rId3"/>
                <a:stretch>
                  <a:fillRect l="-3071" t="-10667" b="-30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876722" y="1692192"/>
            <a:ext cx="3276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Max SW obtainable in </a:t>
            </a:r>
            <a:br>
              <a:rPr lang="en-US" sz="2400" dirty="0" smtClean="0"/>
            </a:br>
            <a:r>
              <a:rPr lang="en-US" sz="2400" dirty="0" smtClean="0"/>
              <a:t>EF1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24264" y="1366902"/>
            <a:ext cx="168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=          max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526356" y="1800949"/>
                <a:ext cx="13042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instance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356" y="1800949"/>
                <a:ext cx="1304224" cy="400110"/>
              </a:xfrm>
              <a:prstGeom prst="rect">
                <a:avLst/>
              </a:prstGeom>
              <a:blipFill>
                <a:blip r:embed="rId4"/>
                <a:stretch>
                  <a:fillRect l="-4673" t="-7576" b="-257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4830580" y="1623366"/>
            <a:ext cx="3417492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8294214" y="1390481"/>
                <a:ext cx="1681966" cy="46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=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dirty="0" smtClean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214" y="1390481"/>
                <a:ext cx="1681966" cy="465769"/>
              </a:xfrm>
              <a:prstGeom prst="rect">
                <a:avLst/>
              </a:prstGeom>
              <a:blipFill>
                <a:blip r:embed="rId5"/>
                <a:stretch>
                  <a:fillRect t="-10390" b="-272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097471" y="4648759"/>
                <a:ext cx="6679516" cy="835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Given instance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 smtClean="0"/>
                  <a:t> with additive, unscaled valuations, </a:t>
                </a:r>
                <a:br>
                  <a:rPr lang="en-US" sz="2400" dirty="0" smtClean="0"/>
                </a:br>
                <a:r>
                  <a:rPr lang="en-US" sz="2400" dirty="0" smtClean="0"/>
                  <a:t>obtain EF1 allocation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with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471" y="4648759"/>
                <a:ext cx="6679516" cy="835100"/>
              </a:xfrm>
              <a:prstGeom prst="rect">
                <a:avLst/>
              </a:prstGeom>
              <a:blipFill>
                <a:blip r:embed="rId6"/>
                <a:stretch>
                  <a:fillRect l="-1369" t="-5839" b="-1532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54757" y="3364675"/>
                <a:ext cx="84903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For instance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 smtClean="0"/>
                  <a:t>,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, 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400" dirty="0" smtClean="0"/>
                  <a:t> is SW-maximizing allocation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757" y="3364675"/>
                <a:ext cx="8490331" cy="461665"/>
              </a:xfrm>
              <a:prstGeom prst="rect">
                <a:avLst/>
              </a:prstGeom>
              <a:blipFill>
                <a:blip r:embed="rId7"/>
                <a:stretch>
                  <a:fillRect l="-1077" t="-10526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087700" y="4010110"/>
                <a:ext cx="6012602" cy="461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OPT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e>
                    </m:nary>
                  </m:oMath>
                </a14:m>
                <a:r>
                  <a:rPr lang="en-US" sz="2400" dirty="0" smtClean="0"/>
                  <a:t> is maximum social welfare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700" y="4010110"/>
                <a:ext cx="6012602" cy="461986"/>
              </a:xfrm>
              <a:prstGeom prst="rect">
                <a:avLst/>
              </a:prstGeom>
              <a:blipFill>
                <a:blip r:embed="rId8"/>
                <a:stretch>
                  <a:fillRect l="-304" t="-130263" b="-19473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31915" y="2688506"/>
                <a:ext cx="49888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sz="2400" dirty="0" smtClean="0"/>
                  <a:t> agents,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IN" sz="2400" dirty="0" smtClean="0"/>
                  <a:t> goods, </a:t>
                </a:r>
                <a14:m>
                  <m:oMath xmlns:m="http://schemas.openxmlformats.org/officeDocument/2006/math"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IN" sz="2400" dirty="0" smtClean="0"/>
                  <a:t> is set of goods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915" y="2688506"/>
                <a:ext cx="4988882" cy="461665"/>
              </a:xfrm>
              <a:prstGeom prst="rect">
                <a:avLst/>
              </a:prstGeom>
              <a:blipFill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78322" y="5696207"/>
                <a:ext cx="3798665" cy="46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SW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type m:val="li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OPT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322" y="5696207"/>
                <a:ext cx="3798665" cy="465769"/>
              </a:xfrm>
              <a:prstGeom prst="rect">
                <a:avLst/>
              </a:prstGeom>
              <a:blipFill>
                <a:blip r:embed="rId10"/>
                <a:stretch>
                  <a:fillRect t="-123377" b="-1870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1054757" y="4688417"/>
            <a:ext cx="893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Goal:</a:t>
            </a:r>
          </a:p>
        </p:txBody>
      </p:sp>
    </p:spTree>
    <p:extLst>
      <p:ext uri="{BB962C8B-B14F-4D97-AF65-F5344CB8AC3E}">
        <p14:creationId xmlns:p14="http://schemas.microsoft.com/office/powerpoint/2010/main" val="118483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8" grpId="0"/>
      <p:bldP spid="30" grpId="0"/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29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0645518" y="153795"/>
            <a:ext cx="1308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Steps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931084" y="1030488"/>
                <a:ext cx="6679516" cy="835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Given instance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 smtClean="0"/>
                  <a:t> with additive, unscaled valuations, </a:t>
                </a:r>
                <a:br>
                  <a:rPr lang="en-US" sz="2400" dirty="0" smtClean="0"/>
                </a:br>
                <a:r>
                  <a:rPr lang="en-US" sz="2400" dirty="0" smtClean="0"/>
                  <a:t>obtain EF1 allocation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with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084" y="1030488"/>
                <a:ext cx="6679516" cy="835100"/>
              </a:xfrm>
              <a:prstGeom prst="rect">
                <a:avLst/>
              </a:prstGeom>
              <a:blipFill>
                <a:blip r:embed="rId3"/>
                <a:stretch>
                  <a:fillRect l="-1460" t="-5839" b="-1532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811935" y="2077936"/>
                <a:ext cx="3798665" cy="46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SW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type m:val="li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OPT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935" y="2077936"/>
                <a:ext cx="3798665" cy="465769"/>
              </a:xfrm>
              <a:prstGeom prst="rect">
                <a:avLst/>
              </a:prstGeom>
              <a:blipFill>
                <a:blip r:embed="rId4"/>
                <a:stretch>
                  <a:fillRect t="-125000" b="-1907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888370" y="1070146"/>
            <a:ext cx="893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Goal: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43204" y="3085193"/>
            <a:ext cx="8064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Ink Free" panose="03080402000500000000" pitchFamily="66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Ink Free" panose="03080402000500000000" pitchFamily="66" charset="0"/>
                <a:cs typeface="Arial" panose="020B0604020202020204" pitchFamily="34" charset="0"/>
              </a:rPr>
              <a:t>.</a:t>
            </a:r>
            <a:r>
              <a:rPr lang="en-US" sz="2400" dirty="0" smtClean="0"/>
              <a:t>     algorithm by LMMS for extending an EF1 allocation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43204" y="3705612"/>
                <a:ext cx="79564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Ink Free" panose="03080402000500000000" pitchFamily="66" charset="0"/>
                  </a:rPr>
                  <a:t>ii.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 smtClean="0"/>
                  <a:t> bound on Price of EF1 for unscaled valuations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204" y="3705612"/>
                <a:ext cx="7956435" cy="461665"/>
              </a:xfrm>
              <a:prstGeom prst="rect">
                <a:avLst/>
              </a:prstGeom>
              <a:blipFill>
                <a:blip r:embed="rId5"/>
                <a:stretch>
                  <a:fillRect l="-1226" t="-13158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02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3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250263" y="153795"/>
            <a:ext cx="2703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Fair Division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83982" y="1109704"/>
                <a:ext cx="63670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sz="2400" dirty="0" smtClean="0"/>
                  <a:t> agents,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IN" sz="2400" dirty="0" smtClean="0"/>
                  <a:t> goods, </a:t>
                </a:r>
                <a14:m>
                  <m:oMath xmlns:m="http://schemas.openxmlformats.org/officeDocument/2006/math"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IN" sz="2400" dirty="0" smtClean="0"/>
                  <a:t> is set of </a:t>
                </a:r>
                <a:r>
                  <a:rPr lang="en-IN" sz="2400" b="1" dirty="0" smtClean="0"/>
                  <a:t>indivisible</a:t>
                </a:r>
                <a:r>
                  <a:rPr lang="en-IN" sz="2400" dirty="0" smtClean="0"/>
                  <a:t> goods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82" y="1109704"/>
                <a:ext cx="6367092" cy="461665"/>
              </a:xfrm>
              <a:prstGeom prst="rect">
                <a:avLst/>
              </a:prstGeom>
              <a:blipFill>
                <a:blip r:embed="rId2"/>
                <a:stretch>
                  <a:fillRect l="-1341" t="-10526" r="-1149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897" y="1378806"/>
            <a:ext cx="510356" cy="484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731" y="4772401"/>
            <a:ext cx="703437" cy="5152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293" y="3960736"/>
            <a:ext cx="306341" cy="6976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102" y="3382549"/>
            <a:ext cx="487673" cy="4641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731" y="2662020"/>
            <a:ext cx="462903" cy="5686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961" y="2019956"/>
            <a:ext cx="487673" cy="5280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83982" y="1716966"/>
                <a:ext cx="366079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agent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 has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 </a:t>
                </a:r>
                <a:br>
                  <a:rPr lang="en-US" sz="2400" dirty="0" smtClean="0"/>
                </a:br>
                <a:r>
                  <a:rPr lang="en-US" sz="2400" dirty="0" smtClean="0"/>
                  <a:t>for subset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 smtClean="0"/>
                  <a:t> of goods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82" y="1716966"/>
                <a:ext cx="3660798" cy="830997"/>
              </a:xfrm>
              <a:prstGeom prst="rect">
                <a:avLst/>
              </a:prstGeom>
              <a:blipFill>
                <a:blip r:embed="rId10"/>
                <a:stretch>
                  <a:fillRect l="-2333" t="-5882" b="-161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1136162" y="2547963"/>
            <a:ext cx="1972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(publicly known)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792" y="4560715"/>
            <a:ext cx="345906" cy="68065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199" y="3730740"/>
            <a:ext cx="519363" cy="67814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683" y="3226801"/>
            <a:ext cx="402336" cy="41148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50" y="2471487"/>
            <a:ext cx="708398" cy="63310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83" y="1794734"/>
            <a:ext cx="433631" cy="55454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579" y="1190177"/>
            <a:ext cx="501440" cy="52423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856164" y="1759778"/>
            <a:ext cx="3647673" cy="1474095"/>
            <a:chOff x="7856164" y="1759778"/>
            <a:chExt cx="3647673" cy="1474095"/>
          </a:xfrm>
        </p:grpSpPr>
        <p:sp>
          <p:nvSpPr>
            <p:cNvPr id="41" name="Freeform 40"/>
            <p:cNvSpPr/>
            <p:nvPr/>
          </p:nvSpPr>
          <p:spPr>
            <a:xfrm>
              <a:off x="9027427" y="1783508"/>
              <a:ext cx="2001031" cy="1450365"/>
            </a:xfrm>
            <a:custGeom>
              <a:avLst/>
              <a:gdLst>
                <a:gd name="connsiteX0" fmla="*/ 95416 w 2289976"/>
                <a:gd name="connsiteY0" fmla="*/ 132756 h 1547344"/>
                <a:gd name="connsiteX1" fmla="*/ 135173 w 2289976"/>
                <a:gd name="connsiteY1" fmla="*/ 116854 h 1547344"/>
                <a:gd name="connsiteX2" fmla="*/ 159027 w 2289976"/>
                <a:gd name="connsiteY2" fmla="*/ 108902 h 1547344"/>
                <a:gd name="connsiteX3" fmla="*/ 198783 w 2289976"/>
                <a:gd name="connsiteY3" fmla="*/ 93000 h 1547344"/>
                <a:gd name="connsiteX4" fmla="*/ 222637 w 2289976"/>
                <a:gd name="connsiteY4" fmla="*/ 85049 h 1547344"/>
                <a:gd name="connsiteX5" fmla="*/ 262394 w 2289976"/>
                <a:gd name="connsiteY5" fmla="*/ 69146 h 1547344"/>
                <a:gd name="connsiteX6" fmla="*/ 326004 w 2289976"/>
                <a:gd name="connsiteY6" fmla="*/ 61195 h 1547344"/>
                <a:gd name="connsiteX7" fmla="*/ 413468 w 2289976"/>
                <a:gd name="connsiteY7" fmla="*/ 37341 h 1547344"/>
                <a:gd name="connsiteX8" fmla="*/ 596348 w 2289976"/>
                <a:gd name="connsiteY8" fmla="*/ 21438 h 1547344"/>
                <a:gd name="connsiteX9" fmla="*/ 1033670 w 2289976"/>
                <a:gd name="connsiteY9" fmla="*/ 21438 h 1547344"/>
                <a:gd name="connsiteX10" fmla="*/ 1073427 w 2289976"/>
                <a:gd name="connsiteY10" fmla="*/ 29389 h 1547344"/>
                <a:gd name="connsiteX11" fmla="*/ 1121134 w 2289976"/>
                <a:gd name="connsiteY11" fmla="*/ 53243 h 1547344"/>
                <a:gd name="connsiteX12" fmla="*/ 1144988 w 2289976"/>
                <a:gd name="connsiteY12" fmla="*/ 61195 h 1547344"/>
                <a:gd name="connsiteX13" fmla="*/ 1232453 w 2289976"/>
                <a:gd name="connsiteY13" fmla="*/ 85049 h 1547344"/>
                <a:gd name="connsiteX14" fmla="*/ 1256307 w 2289976"/>
                <a:gd name="connsiteY14" fmla="*/ 108902 h 1547344"/>
                <a:gd name="connsiteX15" fmla="*/ 1304014 w 2289976"/>
                <a:gd name="connsiteY15" fmla="*/ 124805 h 1547344"/>
                <a:gd name="connsiteX16" fmla="*/ 1375576 w 2289976"/>
                <a:gd name="connsiteY16" fmla="*/ 164562 h 1547344"/>
                <a:gd name="connsiteX17" fmla="*/ 1423284 w 2289976"/>
                <a:gd name="connsiteY17" fmla="*/ 188415 h 1547344"/>
                <a:gd name="connsiteX18" fmla="*/ 1447138 w 2289976"/>
                <a:gd name="connsiteY18" fmla="*/ 204318 h 1547344"/>
                <a:gd name="connsiteX19" fmla="*/ 1470992 w 2289976"/>
                <a:gd name="connsiteY19" fmla="*/ 212269 h 1547344"/>
                <a:gd name="connsiteX20" fmla="*/ 2130950 w 2289976"/>
                <a:gd name="connsiteY20" fmla="*/ 220221 h 1547344"/>
                <a:gd name="connsiteX21" fmla="*/ 2154804 w 2289976"/>
                <a:gd name="connsiteY21" fmla="*/ 252026 h 1547344"/>
                <a:gd name="connsiteX22" fmla="*/ 2202512 w 2289976"/>
                <a:gd name="connsiteY22" fmla="*/ 307685 h 1547344"/>
                <a:gd name="connsiteX23" fmla="*/ 2258171 w 2289976"/>
                <a:gd name="connsiteY23" fmla="*/ 363344 h 1547344"/>
                <a:gd name="connsiteX24" fmla="*/ 2274074 w 2289976"/>
                <a:gd name="connsiteY24" fmla="*/ 411052 h 1547344"/>
                <a:gd name="connsiteX25" fmla="*/ 2282025 w 2289976"/>
                <a:gd name="connsiteY25" fmla="*/ 434906 h 1547344"/>
                <a:gd name="connsiteX26" fmla="*/ 2289976 w 2289976"/>
                <a:gd name="connsiteY26" fmla="*/ 474662 h 1547344"/>
                <a:gd name="connsiteX27" fmla="*/ 2282025 w 2289976"/>
                <a:gd name="connsiteY27" fmla="*/ 1126669 h 1547344"/>
                <a:gd name="connsiteX28" fmla="*/ 2266122 w 2289976"/>
                <a:gd name="connsiteY28" fmla="*/ 1150523 h 1547344"/>
                <a:gd name="connsiteX29" fmla="*/ 2242268 w 2289976"/>
                <a:gd name="connsiteY29" fmla="*/ 1174377 h 1547344"/>
                <a:gd name="connsiteX30" fmla="*/ 2234317 w 2289976"/>
                <a:gd name="connsiteY30" fmla="*/ 1198231 h 1547344"/>
                <a:gd name="connsiteX31" fmla="*/ 2218414 w 2289976"/>
                <a:gd name="connsiteY31" fmla="*/ 1261842 h 1547344"/>
                <a:gd name="connsiteX32" fmla="*/ 2178658 w 2289976"/>
                <a:gd name="connsiteY32" fmla="*/ 1309549 h 1547344"/>
                <a:gd name="connsiteX33" fmla="*/ 2170707 w 2289976"/>
                <a:gd name="connsiteY33" fmla="*/ 1341355 h 1547344"/>
                <a:gd name="connsiteX34" fmla="*/ 2146853 w 2289976"/>
                <a:gd name="connsiteY34" fmla="*/ 1365209 h 1547344"/>
                <a:gd name="connsiteX35" fmla="*/ 2130950 w 2289976"/>
                <a:gd name="connsiteY35" fmla="*/ 1389062 h 1547344"/>
                <a:gd name="connsiteX36" fmla="*/ 2122999 w 2289976"/>
                <a:gd name="connsiteY36" fmla="*/ 1412916 h 1547344"/>
                <a:gd name="connsiteX37" fmla="*/ 2075291 w 2289976"/>
                <a:gd name="connsiteY37" fmla="*/ 1444722 h 1547344"/>
                <a:gd name="connsiteX38" fmla="*/ 2059388 w 2289976"/>
                <a:gd name="connsiteY38" fmla="*/ 1476527 h 1547344"/>
                <a:gd name="connsiteX39" fmla="*/ 2011680 w 2289976"/>
                <a:gd name="connsiteY39" fmla="*/ 1492429 h 1547344"/>
                <a:gd name="connsiteX40" fmla="*/ 1892411 w 2289976"/>
                <a:gd name="connsiteY40" fmla="*/ 1508332 h 1547344"/>
                <a:gd name="connsiteX41" fmla="*/ 811034 w 2289976"/>
                <a:gd name="connsiteY41" fmla="*/ 1508332 h 1547344"/>
                <a:gd name="connsiteX42" fmla="*/ 787180 w 2289976"/>
                <a:gd name="connsiteY42" fmla="*/ 1492429 h 1547344"/>
                <a:gd name="connsiteX43" fmla="*/ 763326 w 2289976"/>
                <a:gd name="connsiteY43" fmla="*/ 1484478 h 1547344"/>
                <a:gd name="connsiteX44" fmla="*/ 739472 w 2289976"/>
                <a:gd name="connsiteY44" fmla="*/ 1468575 h 1547344"/>
                <a:gd name="connsiteX45" fmla="*/ 604300 w 2289976"/>
                <a:gd name="connsiteY45" fmla="*/ 1444722 h 1547344"/>
                <a:gd name="connsiteX46" fmla="*/ 572494 w 2289976"/>
                <a:gd name="connsiteY46" fmla="*/ 1436770 h 1547344"/>
                <a:gd name="connsiteX47" fmla="*/ 453225 w 2289976"/>
                <a:gd name="connsiteY47" fmla="*/ 1428819 h 1547344"/>
                <a:gd name="connsiteX48" fmla="*/ 421420 w 2289976"/>
                <a:gd name="connsiteY48" fmla="*/ 1412916 h 1547344"/>
                <a:gd name="connsiteX49" fmla="*/ 326004 w 2289976"/>
                <a:gd name="connsiteY49" fmla="*/ 1389062 h 1547344"/>
                <a:gd name="connsiteX50" fmla="*/ 278296 w 2289976"/>
                <a:gd name="connsiteY50" fmla="*/ 1357257 h 1547344"/>
                <a:gd name="connsiteX51" fmla="*/ 230588 w 2289976"/>
                <a:gd name="connsiteY51" fmla="*/ 1341355 h 1547344"/>
                <a:gd name="connsiteX52" fmla="*/ 214686 w 2289976"/>
                <a:gd name="connsiteY52" fmla="*/ 1317501 h 1547344"/>
                <a:gd name="connsiteX53" fmla="*/ 166978 w 2289976"/>
                <a:gd name="connsiteY53" fmla="*/ 1285695 h 1547344"/>
                <a:gd name="connsiteX54" fmla="*/ 159027 w 2289976"/>
                <a:gd name="connsiteY54" fmla="*/ 1253890 h 1547344"/>
                <a:gd name="connsiteX55" fmla="*/ 127221 w 2289976"/>
                <a:gd name="connsiteY55" fmla="*/ 1206182 h 1547344"/>
                <a:gd name="connsiteX56" fmla="*/ 87465 w 2289976"/>
                <a:gd name="connsiteY56" fmla="*/ 1134621 h 1547344"/>
                <a:gd name="connsiteX57" fmla="*/ 71562 w 2289976"/>
                <a:gd name="connsiteY57" fmla="*/ 1110767 h 1547344"/>
                <a:gd name="connsiteX58" fmla="*/ 55660 w 2289976"/>
                <a:gd name="connsiteY58" fmla="*/ 1063059 h 1547344"/>
                <a:gd name="connsiteX59" fmla="*/ 47708 w 2289976"/>
                <a:gd name="connsiteY59" fmla="*/ 1039205 h 1547344"/>
                <a:gd name="connsiteX60" fmla="*/ 31806 w 2289976"/>
                <a:gd name="connsiteY60" fmla="*/ 975595 h 1547344"/>
                <a:gd name="connsiteX61" fmla="*/ 15903 w 2289976"/>
                <a:gd name="connsiteY61" fmla="*/ 904033 h 1547344"/>
                <a:gd name="connsiteX62" fmla="*/ 0 w 2289976"/>
                <a:gd name="connsiteY62" fmla="*/ 760909 h 1547344"/>
                <a:gd name="connsiteX63" fmla="*/ 7952 w 2289976"/>
                <a:gd name="connsiteY63" fmla="*/ 323588 h 1547344"/>
                <a:gd name="connsiteX64" fmla="*/ 23854 w 2289976"/>
                <a:gd name="connsiteY64" fmla="*/ 275880 h 1547344"/>
                <a:gd name="connsiteX65" fmla="*/ 55660 w 2289976"/>
                <a:gd name="connsiteY65" fmla="*/ 196367 h 1547344"/>
                <a:gd name="connsiteX66" fmla="*/ 79514 w 2289976"/>
                <a:gd name="connsiteY66" fmla="*/ 172513 h 1547344"/>
                <a:gd name="connsiteX67" fmla="*/ 95416 w 2289976"/>
                <a:gd name="connsiteY67" fmla="*/ 132756 h 154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289976" h="1547344">
                  <a:moveTo>
                    <a:pt x="95416" y="132756"/>
                  </a:moveTo>
                  <a:cubicBezTo>
                    <a:pt x="104692" y="123480"/>
                    <a:pt x="121809" y="121866"/>
                    <a:pt x="135173" y="116854"/>
                  </a:cubicBezTo>
                  <a:cubicBezTo>
                    <a:pt x="143021" y="113911"/>
                    <a:pt x="151179" y="111845"/>
                    <a:pt x="159027" y="108902"/>
                  </a:cubicBezTo>
                  <a:cubicBezTo>
                    <a:pt x="172391" y="103890"/>
                    <a:pt x="185419" y="98011"/>
                    <a:pt x="198783" y="93000"/>
                  </a:cubicBezTo>
                  <a:cubicBezTo>
                    <a:pt x="206631" y="90057"/>
                    <a:pt x="214789" y="87992"/>
                    <a:pt x="222637" y="85049"/>
                  </a:cubicBezTo>
                  <a:cubicBezTo>
                    <a:pt x="236001" y="80037"/>
                    <a:pt x="248486" y="72355"/>
                    <a:pt x="262394" y="69146"/>
                  </a:cubicBezTo>
                  <a:cubicBezTo>
                    <a:pt x="283215" y="64341"/>
                    <a:pt x="304801" y="63845"/>
                    <a:pt x="326004" y="61195"/>
                  </a:cubicBezTo>
                  <a:cubicBezTo>
                    <a:pt x="369070" y="43968"/>
                    <a:pt x="364851" y="42370"/>
                    <a:pt x="413468" y="37341"/>
                  </a:cubicBezTo>
                  <a:cubicBezTo>
                    <a:pt x="474333" y="31045"/>
                    <a:pt x="596348" y="21438"/>
                    <a:pt x="596348" y="21438"/>
                  </a:cubicBezTo>
                  <a:cubicBezTo>
                    <a:pt x="757418" y="-18827"/>
                    <a:pt x="640704" y="7404"/>
                    <a:pt x="1033670" y="21438"/>
                  </a:cubicBezTo>
                  <a:cubicBezTo>
                    <a:pt x="1047176" y="21920"/>
                    <a:pt x="1060316" y="26111"/>
                    <a:pt x="1073427" y="29389"/>
                  </a:cubicBezTo>
                  <a:cubicBezTo>
                    <a:pt x="1113390" y="39380"/>
                    <a:pt x="1082274" y="33813"/>
                    <a:pt x="1121134" y="53243"/>
                  </a:cubicBezTo>
                  <a:cubicBezTo>
                    <a:pt x="1128631" y="56991"/>
                    <a:pt x="1136902" y="58990"/>
                    <a:pt x="1144988" y="61195"/>
                  </a:cubicBezTo>
                  <a:cubicBezTo>
                    <a:pt x="1243633" y="88098"/>
                    <a:pt x="1177548" y="66746"/>
                    <a:pt x="1232453" y="85049"/>
                  </a:cubicBezTo>
                  <a:cubicBezTo>
                    <a:pt x="1240404" y="93000"/>
                    <a:pt x="1246477" y="103441"/>
                    <a:pt x="1256307" y="108902"/>
                  </a:cubicBezTo>
                  <a:cubicBezTo>
                    <a:pt x="1270960" y="117043"/>
                    <a:pt x="1304014" y="124805"/>
                    <a:pt x="1304014" y="124805"/>
                  </a:cubicBezTo>
                  <a:cubicBezTo>
                    <a:pt x="1378873" y="199664"/>
                    <a:pt x="1258835" y="86738"/>
                    <a:pt x="1375576" y="164562"/>
                  </a:cubicBezTo>
                  <a:cubicBezTo>
                    <a:pt x="1406404" y="185113"/>
                    <a:pt x="1390364" y="177442"/>
                    <a:pt x="1423284" y="188415"/>
                  </a:cubicBezTo>
                  <a:cubicBezTo>
                    <a:pt x="1431235" y="193716"/>
                    <a:pt x="1438591" y="200044"/>
                    <a:pt x="1447138" y="204318"/>
                  </a:cubicBezTo>
                  <a:cubicBezTo>
                    <a:pt x="1454635" y="208066"/>
                    <a:pt x="1462613" y="212074"/>
                    <a:pt x="1470992" y="212269"/>
                  </a:cubicBezTo>
                  <a:cubicBezTo>
                    <a:pt x="1690934" y="217384"/>
                    <a:pt x="1910964" y="217570"/>
                    <a:pt x="2130950" y="220221"/>
                  </a:cubicBezTo>
                  <a:cubicBezTo>
                    <a:pt x="2138901" y="230823"/>
                    <a:pt x="2146180" y="241964"/>
                    <a:pt x="2154804" y="252026"/>
                  </a:cubicBezTo>
                  <a:cubicBezTo>
                    <a:pt x="2199727" y="304435"/>
                    <a:pt x="2158125" y="244275"/>
                    <a:pt x="2202512" y="307685"/>
                  </a:cubicBezTo>
                  <a:cubicBezTo>
                    <a:pt x="2241344" y="363159"/>
                    <a:pt x="2215142" y="349002"/>
                    <a:pt x="2258171" y="363344"/>
                  </a:cubicBezTo>
                  <a:lnTo>
                    <a:pt x="2274074" y="411052"/>
                  </a:lnTo>
                  <a:cubicBezTo>
                    <a:pt x="2276724" y="419003"/>
                    <a:pt x="2280381" y="426687"/>
                    <a:pt x="2282025" y="434906"/>
                  </a:cubicBezTo>
                  <a:lnTo>
                    <a:pt x="2289976" y="474662"/>
                  </a:lnTo>
                  <a:cubicBezTo>
                    <a:pt x="2287326" y="691998"/>
                    <a:pt x="2289691" y="909452"/>
                    <a:pt x="2282025" y="1126669"/>
                  </a:cubicBezTo>
                  <a:cubicBezTo>
                    <a:pt x="2281688" y="1136219"/>
                    <a:pt x="2272240" y="1143182"/>
                    <a:pt x="2266122" y="1150523"/>
                  </a:cubicBezTo>
                  <a:cubicBezTo>
                    <a:pt x="2258923" y="1159162"/>
                    <a:pt x="2250219" y="1166426"/>
                    <a:pt x="2242268" y="1174377"/>
                  </a:cubicBezTo>
                  <a:cubicBezTo>
                    <a:pt x="2239618" y="1182328"/>
                    <a:pt x="2236350" y="1190100"/>
                    <a:pt x="2234317" y="1198231"/>
                  </a:cubicBezTo>
                  <a:cubicBezTo>
                    <a:pt x="2229779" y="1216384"/>
                    <a:pt x="2227504" y="1243662"/>
                    <a:pt x="2218414" y="1261842"/>
                  </a:cubicBezTo>
                  <a:cubicBezTo>
                    <a:pt x="2207344" y="1283982"/>
                    <a:pt x="2196243" y="1291964"/>
                    <a:pt x="2178658" y="1309549"/>
                  </a:cubicBezTo>
                  <a:cubicBezTo>
                    <a:pt x="2176008" y="1320151"/>
                    <a:pt x="2176129" y="1331867"/>
                    <a:pt x="2170707" y="1341355"/>
                  </a:cubicBezTo>
                  <a:cubicBezTo>
                    <a:pt x="2165128" y="1351118"/>
                    <a:pt x="2154052" y="1356571"/>
                    <a:pt x="2146853" y="1365209"/>
                  </a:cubicBezTo>
                  <a:cubicBezTo>
                    <a:pt x="2140735" y="1372550"/>
                    <a:pt x="2136251" y="1381111"/>
                    <a:pt x="2130950" y="1389062"/>
                  </a:cubicBezTo>
                  <a:cubicBezTo>
                    <a:pt x="2128300" y="1397013"/>
                    <a:pt x="2127648" y="1405942"/>
                    <a:pt x="2122999" y="1412916"/>
                  </a:cubicBezTo>
                  <a:cubicBezTo>
                    <a:pt x="2105982" y="1438442"/>
                    <a:pt x="2100299" y="1436385"/>
                    <a:pt x="2075291" y="1444722"/>
                  </a:cubicBezTo>
                  <a:cubicBezTo>
                    <a:pt x="2069990" y="1455324"/>
                    <a:pt x="2068871" y="1469415"/>
                    <a:pt x="2059388" y="1476527"/>
                  </a:cubicBezTo>
                  <a:cubicBezTo>
                    <a:pt x="2045978" y="1486585"/>
                    <a:pt x="2027583" y="1487128"/>
                    <a:pt x="2011680" y="1492429"/>
                  </a:cubicBezTo>
                  <a:cubicBezTo>
                    <a:pt x="1957542" y="1510475"/>
                    <a:pt x="1996210" y="1499682"/>
                    <a:pt x="1892411" y="1508332"/>
                  </a:cubicBezTo>
                  <a:cubicBezTo>
                    <a:pt x="1514904" y="1583830"/>
                    <a:pt x="1796160" y="1530387"/>
                    <a:pt x="811034" y="1508332"/>
                  </a:cubicBezTo>
                  <a:cubicBezTo>
                    <a:pt x="801480" y="1508118"/>
                    <a:pt x="795727" y="1496703"/>
                    <a:pt x="787180" y="1492429"/>
                  </a:cubicBezTo>
                  <a:cubicBezTo>
                    <a:pt x="779683" y="1488681"/>
                    <a:pt x="771277" y="1487128"/>
                    <a:pt x="763326" y="1484478"/>
                  </a:cubicBezTo>
                  <a:cubicBezTo>
                    <a:pt x="755375" y="1479177"/>
                    <a:pt x="748453" y="1471841"/>
                    <a:pt x="739472" y="1468575"/>
                  </a:cubicBezTo>
                  <a:cubicBezTo>
                    <a:pt x="691682" y="1451197"/>
                    <a:pt x="654642" y="1450315"/>
                    <a:pt x="604300" y="1444722"/>
                  </a:cubicBezTo>
                  <a:cubicBezTo>
                    <a:pt x="593698" y="1442071"/>
                    <a:pt x="583362" y="1437914"/>
                    <a:pt x="572494" y="1436770"/>
                  </a:cubicBezTo>
                  <a:cubicBezTo>
                    <a:pt x="532868" y="1432599"/>
                    <a:pt x="492582" y="1435033"/>
                    <a:pt x="453225" y="1428819"/>
                  </a:cubicBezTo>
                  <a:cubicBezTo>
                    <a:pt x="441517" y="1426970"/>
                    <a:pt x="432425" y="1417318"/>
                    <a:pt x="421420" y="1412916"/>
                  </a:cubicBezTo>
                  <a:cubicBezTo>
                    <a:pt x="376422" y="1394917"/>
                    <a:pt x="372930" y="1396884"/>
                    <a:pt x="326004" y="1389062"/>
                  </a:cubicBezTo>
                  <a:cubicBezTo>
                    <a:pt x="310101" y="1378460"/>
                    <a:pt x="296428" y="1363301"/>
                    <a:pt x="278296" y="1357257"/>
                  </a:cubicBezTo>
                  <a:lnTo>
                    <a:pt x="230588" y="1341355"/>
                  </a:lnTo>
                  <a:cubicBezTo>
                    <a:pt x="225287" y="1333404"/>
                    <a:pt x="221878" y="1323794"/>
                    <a:pt x="214686" y="1317501"/>
                  </a:cubicBezTo>
                  <a:cubicBezTo>
                    <a:pt x="200302" y="1304915"/>
                    <a:pt x="166978" y="1285695"/>
                    <a:pt x="166978" y="1285695"/>
                  </a:cubicBezTo>
                  <a:cubicBezTo>
                    <a:pt x="164328" y="1275093"/>
                    <a:pt x="163914" y="1263664"/>
                    <a:pt x="159027" y="1253890"/>
                  </a:cubicBezTo>
                  <a:cubicBezTo>
                    <a:pt x="150479" y="1236795"/>
                    <a:pt x="127221" y="1206182"/>
                    <a:pt x="127221" y="1206182"/>
                  </a:cubicBezTo>
                  <a:cubicBezTo>
                    <a:pt x="113226" y="1164198"/>
                    <a:pt x="123919" y="1189301"/>
                    <a:pt x="87465" y="1134621"/>
                  </a:cubicBezTo>
                  <a:lnTo>
                    <a:pt x="71562" y="1110767"/>
                  </a:lnTo>
                  <a:lnTo>
                    <a:pt x="55660" y="1063059"/>
                  </a:lnTo>
                  <a:cubicBezTo>
                    <a:pt x="53010" y="1055108"/>
                    <a:pt x="49741" y="1047336"/>
                    <a:pt x="47708" y="1039205"/>
                  </a:cubicBezTo>
                  <a:lnTo>
                    <a:pt x="31806" y="975595"/>
                  </a:lnTo>
                  <a:cubicBezTo>
                    <a:pt x="24656" y="946994"/>
                    <a:pt x="20952" y="934328"/>
                    <a:pt x="15903" y="904033"/>
                  </a:cubicBezTo>
                  <a:cubicBezTo>
                    <a:pt x="6231" y="845998"/>
                    <a:pt x="5870" y="825479"/>
                    <a:pt x="0" y="760909"/>
                  </a:cubicBezTo>
                  <a:cubicBezTo>
                    <a:pt x="2651" y="615135"/>
                    <a:pt x="790" y="469210"/>
                    <a:pt x="7952" y="323588"/>
                  </a:cubicBezTo>
                  <a:cubicBezTo>
                    <a:pt x="8775" y="306845"/>
                    <a:pt x="17968" y="291576"/>
                    <a:pt x="23854" y="275880"/>
                  </a:cubicBezTo>
                  <a:cubicBezTo>
                    <a:pt x="33877" y="249151"/>
                    <a:pt x="35475" y="216552"/>
                    <a:pt x="55660" y="196367"/>
                  </a:cubicBezTo>
                  <a:cubicBezTo>
                    <a:pt x="63611" y="188416"/>
                    <a:pt x="72315" y="181152"/>
                    <a:pt x="79514" y="172513"/>
                  </a:cubicBezTo>
                  <a:cubicBezTo>
                    <a:pt x="106928" y="139616"/>
                    <a:pt x="86140" y="142032"/>
                    <a:pt x="95416" y="132756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IN" sz="2400" dirty="0"/>
            </a:p>
          </p:txBody>
        </p:sp>
        <p:cxnSp>
          <p:nvCxnSpPr>
            <p:cNvPr id="42" name="Straight Connector 41"/>
            <p:cNvCxnSpPr>
              <a:endCxn id="41" idx="62"/>
            </p:cNvCxnSpPr>
            <p:nvPr/>
          </p:nvCxnSpPr>
          <p:spPr>
            <a:xfrm>
              <a:off x="7856164" y="2147590"/>
              <a:ext cx="1171263" cy="349137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11044378" y="2013669"/>
                  <a:ext cx="45945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44378" y="2013669"/>
                  <a:ext cx="459459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7898119" y="1759778"/>
                  <a:ext cx="8817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8119" y="1759778"/>
                  <a:ext cx="881738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266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1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279" y="1718257"/>
            <a:ext cx="533885" cy="858665"/>
          </a:xfrm>
          <a:prstGeom prst="rect">
            <a:avLst/>
          </a:prstGeom>
          <a:noFill/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279" y="2827458"/>
            <a:ext cx="533885" cy="858665"/>
          </a:xfrm>
          <a:prstGeom prst="rect">
            <a:avLst/>
          </a:prstGeom>
          <a:noFill/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278" y="4001361"/>
            <a:ext cx="533885" cy="858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06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30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252554" y="153795"/>
            <a:ext cx="3701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LMMS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017473" y="1815075"/>
                <a:ext cx="67082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 partial EF1 allocation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of goods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473" y="1815075"/>
                <a:ext cx="6708265" cy="461665"/>
              </a:xfrm>
              <a:prstGeom prst="rect">
                <a:avLst/>
              </a:prstGeom>
              <a:blipFill>
                <a:blip r:embed="rId3"/>
                <a:stretch>
                  <a:fillRect l="-1455" t="-10667" b="-30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860938" y="1801666"/>
            <a:ext cx="1042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Input: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61575" y="2511528"/>
                <a:ext cx="32128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 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575" y="2511528"/>
                <a:ext cx="3212891" cy="461665"/>
              </a:xfrm>
              <a:prstGeom prst="rect">
                <a:avLst/>
              </a:prstGeom>
              <a:blipFill>
                <a:blip r:embed="rId4"/>
                <a:stretch>
                  <a:fillRect l="-1708" b="-171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17473" y="3391666"/>
                <a:ext cx="79446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 complete EF1 allocation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of goods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s.t.</a:t>
                </a:r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473" y="3391666"/>
                <a:ext cx="7944668" cy="461665"/>
              </a:xfrm>
              <a:prstGeom prst="rect">
                <a:avLst/>
              </a:prstGeom>
              <a:blipFill>
                <a:blip r:embed="rId5"/>
                <a:stretch>
                  <a:fillRect l="-1228" t="-10526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60938" y="3361817"/>
            <a:ext cx="1217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Output: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078927" y="4624942"/>
                <a:ext cx="32128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)=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927" y="4624942"/>
                <a:ext cx="3212891" cy="461665"/>
              </a:xfrm>
              <a:prstGeom prst="rect">
                <a:avLst/>
              </a:prstGeom>
              <a:blipFill>
                <a:blip r:embed="rId6"/>
                <a:stretch>
                  <a:fillRect l="-1518" b="-18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017474" y="3980793"/>
                <a:ext cx="41261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for all agents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474" y="3980793"/>
                <a:ext cx="4126164" cy="461665"/>
              </a:xfrm>
              <a:prstGeom prst="rect">
                <a:avLst/>
              </a:prstGeom>
              <a:blipFill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371605" y="2511527"/>
            <a:ext cx="1355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(partial)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33058" y="4662892"/>
            <a:ext cx="1690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(complete)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37212" y="3980793"/>
            <a:ext cx="3975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(each agent’s value increases)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60938" y="1182690"/>
            <a:ext cx="8164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Extends a partial EF1 allocation to a complete EF1 allocation</a:t>
            </a:r>
          </a:p>
        </p:txBody>
      </p:sp>
    </p:spTree>
    <p:extLst>
      <p:ext uri="{BB962C8B-B14F-4D97-AF65-F5344CB8AC3E}">
        <p14:creationId xmlns:p14="http://schemas.microsoft.com/office/powerpoint/2010/main" val="257878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31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0645517" y="153795"/>
            <a:ext cx="1308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Steps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1931084" y="1030488"/>
                <a:ext cx="6679516" cy="835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Given instance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 smtClean="0"/>
                  <a:t> with additive, </a:t>
                </a:r>
                <a:r>
                  <a:rPr lang="en-US" sz="2400" dirty="0" smtClean="0"/>
                  <a:t>unscaled </a:t>
                </a:r>
                <a:r>
                  <a:rPr lang="en-US" sz="2400" dirty="0" smtClean="0"/>
                  <a:t>valuations, </a:t>
                </a:r>
                <a:br>
                  <a:rPr lang="en-US" sz="2400" dirty="0" smtClean="0"/>
                </a:br>
                <a:r>
                  <a:rPr lang="en-US" sz="2400" dirty="0" smtClean="0"/>
                  <a:t>obtain EF1 allocation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with</a:t>
                </a: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084" y="1030488"/>
                <a:ext cx="6679516" cy="835100"/>
              </a:xfrm>
              <a:prstGeom prst="rect">
                <a:avLst/>
              </a:prstGeom>
              <a:blipFill>
                <a:blip r:embed="rId3"/>
                <a:stretch>
                  <a:fillRect l="-1460" t="-5839" b="-1532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4811935" y="2077936"/>
                <a:ext cx="3798665" cy="46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SW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type m:val="li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OPT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 smtClean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935" y="2077936"/>
                <a:ext cx="3798665" cy="465769"/>
              </a:xfrm>
              <a:prstGeom prst="rect">
                <a:avLst/>
              </a:prstGeom>
              <a:blipFill>
                <a:blip r:embed="rId4"/>
                <a:stretch>
                  <a:fillRect t="-125000" b="-1907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888370" y="1070146"/>
            <a:ext cx="893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Goal: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43204" y="3085193"/>
            <a:ext cx="8064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Ink Free" panose="03080402000500000000" pitchFamily="66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Ink Free" panose="03080402000500000000" pitchFamily="66" charset="0"/>
                <a:cs typeface="Arial" panose="020B0604020202020204" pitchFamily="34" charset="0"/>
              </a:rPr>
              <a:t>.</a:t>
            </a:r>
            <a:r>
              <a:rPr lang="en-US" sz="2400" dirty="0" smtClean="0"/>
              <a:t>     algorithm by LMMS for extending an EF1 allocation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43204" y="3705612"/>
                <a:ext cx="79564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Ink Free" panose="03080402000500000000" pitchFamily="66" charset="0"/>
                  </a:rPr>
                  <a:t>ii.</a:t>
                </a:r>
                <a:r>
                  <a:rPr lang="en-US" sz="2400" dirty="0" smtClean="0"/>
                  <a:t>    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 smtClean="0"/>
                  <a:t> bound on Price of EF1 for unscaled valuations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204" y="3705612"/>
                <a:ext cx="7956435" cy="461665"/>
              </a:xfrm>
              <a:prstGeom prst="rect">
                <a:avLst/>
              </a:prstGeom>
              <a:blipFill>
                <a:blip r:embed="rId5"/>
                <a:stretch>
                  <a:fillRect l="-1226" t="-13158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012626" y="2949619"/>
            <a:ext cx="43057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sym typeface="Wingdings" panose="05000000000000000000" pitchFamily="2" charset="2"/>
              </a:rPr>
              <a:t></a:t>
            </a:r>
            <a:endParaRPr lang="en-US" sz="40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30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32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592437" y="153795"/>
            <a:ext cx="4361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Unscaled Valuations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04896" y="1262872"/>
            <a:ext cx="6348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 a max-weight matching in complete </a:t>
            </a:r>
            <a:r>
              <a:rPr lang="en-US" sz="2400" dirty="0" err="1" smtClean="0"/>
              <a:t>b.p</a:t>
            </a:r>
            <a:r>
              <a:rPr lang="en-US" sz="2400" dirty="0" smtClean="0"/>
              <a:t>. graph with agents and goods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6909" y="766723"/>
            <a:ext cx="1042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Algo</a:t>
            </a:r>
            <a:r>
              <a:rPr lang="en-US" sz="2400" b="1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04896" y="2127433"/>
                <a:ext cx="61084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be good matched to agent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. </a:t>
                </a:r>
                <a:br>
                  <a:rPr lang="en-US" sz="2400" dirty="0" smtClean="0"/>
                </a:br>
                <a:r>
                  <a:rPr lang="en-US" sz="24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is a partial EF1 allocation.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896" y="2127433"/>
                <a:ext cx="6108495" cy="830997"/>
              </a:xfrm>
              <a:prstGeom prst="rect">
                <a:avLst/>
              </a:prstGeom>
              <a:blipFill>
                <a:blip r:embed="rId3"/>
                <a:stretch>
                  <a:fillRect l="-1497" t="-5882" r="-1297" b="-161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86907" y="3136090"/>
            <a:ext cx="1217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Step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818718" y="3130552"/>
                <a:ext cx="53489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Use LMMS algorithm to extend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to a complete EF1 allocation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718" y="3130552"/>
                <a:ext cx="5348997" cy="830997"/>
              </a:xfrm>
              <a:prstGeom prst="rect">
                <a:avLst/>
              </a:prstGeom>
              <a:blipFill>
                <a:blip r:embed="rId4"/>
                <a:stretch>
                  <a:fillRect l="-1708" t="-5882" b="-161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86908" y="1287750"/>
            <a:ext cx="1217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Step 1: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80" y="1426167"/>
            <a:ext cx="402171" cy="646825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79" y="2298667"/>
            <a:ext cx="402171" cy="646825"/>
          </a:xfrm>
          <a:prstGeom prst="rect">
            <a:avLst/>
          </a:prstGeom>
          <a:noFill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78" y="3229906"/>
            <a:ext cx="402171" cy="646825"/>
          </a:xfrm>
          <a:prstGeom prst="rect">
            <a:avLst/>
          </a:prstGeom>
          <a:noFill/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954" y="4205485"/>
            <a:ext cx="260568" cy="51273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178" y="3491477"/>
            <a:ext cx="391232" cy="5108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446" y="2972043"/>
            <a:ext cx="303076" cy="30996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169" y="2298667"/>
            <a:ext cx="533631" cy="47691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660" y="1667631"/>
            <a:ext cx="326650" cy="41773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580" y="1090300"/>
            <a:ext cx="377730" cy="3949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10113038" y="2001947"/>
            <a:ext cx="707131" cy="620132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 rot="19123790">
                <a:off x="9976315" y="1941717"/>
                <a:ext cx="7428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123790">
                <a:off x="9976315" y="1941717"/>
                <a:ext cx="742832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586907" y="4348895"/>
            <a:ext cx="1658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Theorem 1: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344746" y="4352482"/>
                <a:ext cx="44035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Allocation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 is EF1, and further </a:t>
                </a:r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746" y="4352482"/>
                <a:ext cx="4403522" cy="461665"/>
              </a:xfrm>
              <a:prstGeom prst="rect">
                <a:avLst/>
              </a:prstGeom>
              <a:blipFill>
                <a:blip r:embed="rId13"/>
                <a:stretch>
                  <a:fillRect l="-2216" t="-10526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098939" y="4880711"/>
                <a:ext cx="4403522" cy="98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≥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939" y="4880711"/>
                <a:ext cx="4403522" cy="98854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10113038" y="2537126"/>
            <a:ext cx="570271" cy="7808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113038" y="2615214"/>
            <a:ext cx="603640" cy="50210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2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  <p:bldP spid="35" grpId="0"/>
      <p:bldP spid="36" grpId="0"/>
      <p:bldP spid="3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33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592437" y="153795"/>
            <a:ext cx="4361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Unscaled Valuations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8585" y="986263"/>
            <a:ext cx="1658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Theorem 1: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246424" y="989850"/>
                <a:ext cx="44035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Allocation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 is EF1, and further </a:t>
                </a:r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424" y="989850"/>
                <a:ext cx="4403522" cy="461665"/>
              </a:xfrm>
              <a:prstGeom prst="rect">
                <a:avLst/>
              </a:prstGeom>
              <a:blipFill>
                <a:blip r:embed="rId3"/>
                <a:stretch>
                  <a:fillRect l="-2216" t="-10526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000617" y="1518079"/>
                <a:ext cx="4403522" cy="98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≥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617" y="1518079"/>
                <a:ext cx="4403522" cy="9885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547804" y="1594443"/>
                <a:ext cx="3820477" cy="98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 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OPT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804" y="1594443"/>
                <a:ext cx="3820477" cy="9885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uble Bracket 3"/>
          <p:cNvSpPr/>
          <p:nvPr/>
        </p:nvSpPr>
        <p:spPr>
          <a:xfrm>
            <a:off x="6551623" y="1518079"/>
            <a:ext cx="3816658" cy="1067805"/>
          </a:xfrm>
          <a:prstGeom prst="bracketPair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TextBox 38"/>
          <p:cNvSpPr txBox="1"/>
          <p:nvPr/>
        </p:nvSpPr>
        <p:spPr>
          <a:xfrm>
            <a:off x="570024" y="2767246"/>
            <a:ext cx="2202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(proof skipped)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70023" y="3489538"/>
                <a:ext cx="61847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This gives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bound for unscaled valuations.</a:t>
                </a:r>
                <a:endParaRPr lang="en-US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23" y="3489538"/>
                <a:ext cx="6184738" cy="461665"/>
              </a:xfrm>
              <a:prstGeom prst="rect">
                <a:avLst/>
              </a:prstGeom>
              <a:blipFill>
                <a:blip r:embed="rId6"/>
                <a:stretch>
                  <a:fillRect l="-1578" t="-10526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062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34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155092" y="153795"/>
            <a:ext cx="3798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Scaled Valuations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8585" y="986263"/>
            <a:ext cx="1658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Theorem 1: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246424" y="989850"/>
                <a:ext cx="44035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Allocation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 is EF1, and further </a:t>
                </a:r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424" y="989850"/>
                <a:ext cx="4403522" cy="461665"/>
              </a:xfrm>
              <a:prstGeom prst="rect">
                <a:avLst/>
              </a:prstGeom>
              <a:blipFill>
                <a:blip r:embed="rId3"/>
                <a:stretch>
                  <a:fillRect l="-2216" t="-10526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000617" y="1518079"/>
                <a:ext cx="4403522" cy="98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≥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617" y="1518079"/>
                <a:ext cx="4403522" cy="9885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6547804" y="1594443"/>
                <a:ext cx="3820477" cy="98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 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OPT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804" y="1594443"/>
                <a:ext cx="3820477" cy="9885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uble Bracket 3"/>
          <p:cNvSpPr/>
          <p:nvPr/>
        </p:nvSpPr>
        <p:spPr>
          <a:xfrm>
            <a:off x="6551623" y="1518079"/>
            <a:ext cx="3816658" cy="1067805"/>
          </a:xfrm>
          <a:prstGeom prst="bracketPair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88585" y="2871495"/>
                <a:ext cx="7207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Consider scaled valuations,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 smtClean="0"/>
                  <a:t> for all agents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. </a:t>
                </a:r>
                <a:endParaRPr lang="en-US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85" y="2871495"/>
                <a:ext cx="7207293" cy="461665"/>
              </a:xfrm>
              <a:prstGeom prst="rect">
                <a:avLst/>
              </a:prstGeom>
              <a:blipFill>
                <a:blip r:embed="rId6"/>
                <a:stretch>
                  <a:fillRect l="-1269" t="-10526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8585" y="3416983"/>
                <a:ext cx="7207293" cy="61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Theorem 1 gives an EF1 allocation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s.t.</a:t>
                </a:r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≥ 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85" y="3416983"/>
                <a:ext cx="7207293" cy="615874"/>
              </a:xfrm>
              <a:prstGeom prst="rect">
                <a:avLst/>
              </a:prstGeom>
              <a:blipFill>
                <a:blip r:embed="rId7"/>
                <a:stretch>
                  <a:fillRect l="-1269" b="-990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55158" y="4116680"/>
                <a:ext cx="7809841" cy="1032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𝑶𝑷𝑻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: then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 satisfies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 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≥ 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OPT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8 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 smtClean="0"/>
                  <a:t>  , </a:t>
                </a:r>
                <a:br>
                  <a:rPr lang="en-US" sz="2400" dirty="0" smtClean="0"/>
                </a:br>
                <a:r>
                  <a:rPr lang="en-US" sz="2400" dirty="0" smtClean="0"/>
                  <a:t>hence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 is required allocation</a:t>
                </a:r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158" y="4116680"/>
                <a:ext cx="7809841" cy="1032399"/>
              </a:xfrm>
              <a:prstGeom prst="rect">
                <a:avLst/>
              </a:prstGeom>
              <a:blipFill>
                <a:blip r:embed="rId8"/>
                <a:stretch>
                  <a:fillRect l="-1249" b="-1235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88585" y="4182663"/>
            <a:ext cx="116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Case 1: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49996" y="5361235"/>
                <a:ext cx="1997773" cy="468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𝑶𝑷𝑻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996" y="5361235"/>
                <a:ext cx="1997773" cy="4684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83422" y="5361235"/>
            <a:ext cx="116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Case 2: </a:t>
            </a:r>
          </a:p>
        </p:txBody>
      </p:sp>
    </p:spTree>
    <p:extLst>
      <p:ext uri="{BB962C8B-B14F-4D97-AF65-F5344CB8AC3E}">
        <p14:creationId xmlns:p14="http://schemas.microsoft.com/office/powerpoint/2010/main" val="342521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35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0645517" y="153795"/>
            <a:ext cx="1308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Steps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1931084" y="1030488"/>
                <a:ext cx="6679516" cy="835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Given instance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 smtClean="0"/>
                  <a:t> with additive, </a:t>
                </a:r>
                <a:r>
                  <a:rPr lang="en-US" sz="2400" dirty="0" smtClean="0"/>
                  <a:t>unscaled </a:t>
                </a:r>
                <a:r>
                  <a:rPr lang="en-US" sz="2400" dirty="0" smtClean="0"/>
                  <a:t>valuations, </a:t>
                </a:r>
                <a:br>
                  <a:rPr lang="en-US" sz="2400" dirty="0" smtClean="0"/>
                </a:br>
                <a:r>
                  <a:rPr lang="en-US" sz="2400" dirty="0" smtClean="0"/>
                  <a:t>obtain EF1 allocation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with</a:t>
                </a: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084" y="1030488"/>
                <a:ext cx="6679516" cy="835100"/>
              </a:xfrm>
              <a:prstGeom prst="rect">
                <a:avLst/>
              </a:prstGeom>
              <a:blipFill>
                <a:blip r:embed="rId3"/>
                <a:stretch>
                  <a:fillRect l="-1460" t="-5839" b="-1532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4811935" y="2077936"/>
                <a:ext cx="3798665" cy="46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SW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type m:val="li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OPT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 smtClean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935" y="2077936"/>
                <a:ext cx="3798665" cy="465769"/>
              </a:xfrm>
              <a:prstGeom prst="rect">
                <a:avLst/>
              </a:prstGeom>
              <a:blipFill>
                <a:blip r:embed="rId4"/>
                <a:stretch>
                  <a:fillRect t="-125000" b="-1907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888370" y="1070146"/>
            <a:ext cx="893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Goal: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43204" y="3085193"/>
            <a:ext cx="8064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Ink Free" panose="03080402000500000000" pitchFamily="66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Ink Free" panose="03080402000500000000" pitchFamily="66" charset="0"/>
                <a:cs typeface="Arial" panose="020B0604020202020204" pitchFamily="34" charset="0"/>
              </a:rPr>
              <a:t>.</a:t>
            </a:r>
            <a:r>
              <a:rPr lang="en-US" sz="2400" dirty="0" smtClean="0"/>
              <a:t>     algorithm by LMMS for extending an EF1 allocation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43204" y="3705612"/>
                <a:ext cx="79564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Ink Free" panose="03080402000500000000" pitchFamily="66" charset="0"/>
                  </a:rPr>
                  <a:t>ii.</a:t>
                </a:r>
                <a:r>
                  <a:rPr lang="en-US" sz="2400" dirty="0" smtClean="0"/>
                  <a:t>    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 smtClean="0"/>
                  <a:t> bound on Price of EF1 for </a:t>
                </a:r>
                <a:r>
                  <a:rPr lang="en-US" sz="2400" i="1" dirty="0" smtClean="0"/>
                  <a:t>unscaled</a:t>
                </a:r>
                <a:r>
                  <a:rPr lang="en-US" sz="2400" dirty="0" smtClean="0"/>
                  <a:t> valuations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204" y="3705612"/>
                <a:ext cx="7956435" cy="461665"/>
              </a:xfrm>
              <a:prstGeom prst="rect">
                <a:avLst/>
              </a:prstGeom>
              <a:blipFill>
                <a:blip r:embed="rId5"/>
                <a:stretch>
                  <a:fillRect l="-1226" t="-13158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012626" y="2949619"/>
            <a:ext cx="43057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sym typeface="Wingdings" panose="05000000000000000000" pitchFamily="2" charset="2"/>
              </a:rPr>
              <a:t></a:t>
            </a:r>
            <a:endParaRPr lang="en-US" sz="4000" dirty="0" smtClean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2626" y="3511687"/>
            <a:ext cx="43057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sym typeface="Wingdings" panose="05000000000000000000" pitchFamily="2" charset="2"/>
              </a:rPr>
              <a:t></a:t>
            </a:r>
            <a:endParaRPr lang="en-US" sz="40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76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707837" y="2543195"/>
            <a:ext cx="6705600" cy="4657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IN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1699491" y="1277546"/>
            <a:ext cx="6705600" cy="4657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IN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36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381774" y="153795"/>
            <a:ext cx="2572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Our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797166" y="1277546"/>
                <a:ext cx="3051926" cy="46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Price of EF1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166" y="1277546"/>
                <a:ext cx="3051926" cy="465769"/>
              </a:xfrm>
              <a:prstGeom prst="rect">
                <a:avLst/>
              </a:prstGeom>
              <a:blipFill>
                <a:blip r:embed="rId3"/>
                <a:stretch>
                  <a:fillRect l="-3200" t="-9211" b="-3026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797166" y="1902069"/>
            <a:ext cx="8686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all classes of valuations between additive and </a:t>
            </a:r>
            <a:r>
              <a:rPr lang="en-US" sz="2400" dirty="0" err="1" smtClean="0"/>
              <a:t>subadditive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05512" y="2543196"/>
                <a:ext cx="6016798" cy="46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Price of PROP1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400" dirty="0" smtClean="0"/>
                  <a:t> for additive utilities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512" y="2543196"/>
                <a:ext cx="6016798" cy="465769"/>
              </a:xfrm>
              <a:prstGeom prst="rect">
                <a:avLst/>
              </a:prstGeom>
              <a:blipFill>
                <a:blip r:embed="rId4"/>
                <a:stretch>
                  <a:fillRect l="-1520" t="-9091" b="-285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887006" y="1281650"/>
            <a:ext cx="422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alligraphy" panose="03010101010101010101" pitchFamily="66" charset="0"/>
              </a:rPr>
              <a:t>1</a:t>
            </a:r>
            <a:endParaRPr lang="en-US" sz="2400" dirty="0" smtClean="0"/>
          </a:p>
        </p:txBody>
      </p:sp>
      <p:sp>
        <p:nvSpPr>
          <p:cNvPr id="2" name="Right Arrow 1"/>
          <p:cNvSpPr/>
          <p:nvPr/>
        </p:nvSpPr>
        <p:spPr>
          <a:xfrm>
            <a:off x="940115" y="2614468"/>
            <a:ext cx="377903" cy="32322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IN" sz="2400" dirty="0"/>
          </a:p>
        </p:txBody>
      </p:sp>
      <p:sp>
        <p:nvSpPr>
          <p:cNvPr id="23" name="Rounded Rectangle 22"/>
          <p:cNvSpPr/>
          <p:nvPr/>
        </p:nvSpPr>
        <p:spPr>
          <a:xfrm>
            <a:off x="1699491" y="3414348"/>
            <a:ext cx="6705600" cy="4657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I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797166" y="3414348"/>
                <a:ext cx="6016798" cy="46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Price of ½ - MMS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400" dirty="0" smtClean="0"/>
                  <a:t> for additive utilities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166" y="3414348"/>
                <a:ext cx="6016798" cy="465769"/>
              </a:xfrm>
              <a:prstGeom prst="rect">
                <a:avLst/>
              </a:prstGeom>
              <a:blipFill>
                <a:blip r:embed="rId5"/>
                <a:stretch>
                  <a:fillRect l="-1621" t="-9091" b="-285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887006" y="3418452"/>
            <a:ext cx="422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alligraphy" panose="03010101010101010101" pitchFamily="66" charset="0"/>
              </a:rPr>
              <a:t>2</a:t>
            </a:r>
            <a:endParaRPr lang="en-US" sz="24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1707837" y="4118056"/>
            <a:ext cx="4742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</a:t>
            </a:r>
            <a:r>
              <a:rPr lang="en-US" sz="2400" dirty="0" smtClean="0"/>
              <a:t>ower bounds from earlier work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07837" y="4642809"/>
            <a:ext cx="646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upper bound through </a:t>
            </a:r>
            <a:r>
              <a:rPr lang="en-US" sz="2400" dirty="0" err="1" smtClean="0"/>
              <a:t>polytime</a:t>
            </a:r>
            <a:r>
              <a:rPr lang="en-US" sz="2400" dirty="0" smtClean="0"/>
              <a:t> constructions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07837" y="5172774"/>
            <a:ext cx="646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use multiple results, ideas from previous work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903908" y="4118056"/>
            <a:ext cx="2156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[BLMS `19]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610600" y="5188162"/>
            <a:ext cx="2449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[LMMS `04, ABKR `19, F `09, AMNS `17, …]</a:t>
            </a:r>
          </a:p>
        </p:txBody>
      </p:sp>
    </p:spTree>
    <p:extLst>
      <p:ext uri="{BB962C8B-B14F-4D97-AF65-F5344CB8AC3E}">
        <p14:creationId xmlns:p14="http://schemas.microsoft.com/office/powerpoint/2010/main" val="260243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37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427922" y="153795"/>
            <a:ext cx="3525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Open Questions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30006" y="1555970"/>
            <a:ext cx="422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alligraphy" panose="03010101010101010101" pitchFamily="66" charset="0"/>
              </a:rPr>
              <a:t>1</a:t>
            </a:r>
            <a:endParaRPr lang="en-US" sz="24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2850837" y="1474879"/>
            <a:ext cx="6016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Price of other fairness notions?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30006" y="3014346"/>
            <a:ext cx="422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alligraphy" panose="03010101010101010101" pitchFamily="66" charset="0"/>
              </a:rPr>
              <a:t>3</a:t>
            </a:r>
            <a:endParaRPr lang="en-US" sz="24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2030006" y="2278565"/>
            <a:ext cx="422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alligraphy" panose="03010101010101010101" pitchFamily="66" charset="0"/>
              </a:rPr>
              <a:t>2</a:t>
            </a:r>
            <a:endParaRPr lang="en-US" sz="24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2850837" y="2278565"/>
            <a:ext cx="6016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Price of EF1 + PO?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50836" y="3010540"/>
            <a:ext cx="6016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Price of fairness in voting / matching 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98653" y="4385635"/>
            <a:ext cx="1721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56779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4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250263" y="153795"/>
            <a:ext cx="2703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Fair Division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279" y="1718257"/>
            <a:ext cx="533885" cy="85866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897" y="1378806"/>
            <a:ext cx="510356" cy="484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731" y="4772401"/>
            <a:ext cx="703437" cy="5152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293" y="3960736"/>
            <a:ext cx="306341" cy="6976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102" y="3382549"/>
            <a:ext cx="487673" cy="464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792" y="4560715"/>
            <a:ext cx="345906" cy="6806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731" y="2662020"/>
            <a:ext cx="462903" cy="5686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199" y="3730740"/>
            <a:ext cx="519363" cy="6781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683" y="3226801"/>
            <a:ext cx="402336" cy="4114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961" y="2019956"/>
            <a:ext cx="487673" cy="52800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50" y="2471487"/>
            <a:ext cx="708398" cy="6331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83" y="1794734"/>
            <a:ext cx="433631" cy="5545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579" y="1190177"/>
            <a:ext cx="501440" cy="5242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279" y="2827458"/>
            <a:ext cx="533885" cy="858665"/>
          </a:xfrm>
          <a:prstGeom prst="rect">
            <a:avLst/>
          </a:prstGeom>
          <a:noFill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278" y="4001361"/>
            <a:ext cx="533885" cy="858665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1136162" y="2547963"/>
            <a:ext cx="1972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(publicly known)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3982" y="4057785"/>
            <a:ext cx="5339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how do we </a:t>
            </a:r>
            <a:r>
              <a:rPr lang="en-US" sz="2400" i="1" dirty="0" smtClean="0"/>
              <a:t>fairly</a:t>
            </a:r>
            <a:r>
              <a:rPr lang="en-US" sz="2400" dirty="0" smtClean="0"/>
              <a:t> allocate the goods?</a:t>
            </a:r>
          </a:p>
        </p:txBody>
      </p:sp>
      <p:sp>
        <p:nvSpPr>
          <p:cNvPr id="9" name="Freeform 8"/>
          <p:cNvSpPr/>
          <p:nvPr/>
        </p:nvSpPr>
        <p:spPr>
          <a:xfrm>
            <a:off x="9027427" y="1783508"/>
            <a:ext cx="2001031" cy="1450365"/>
          </a:xfrm>
          <a:custGeom>
            <a:avLst/>
            <a:gdLst>
              <a:gd name="connsiteX0" fmla="*/ 95416 w 2289976"/>
              <a:gd name="connsiteY0" fmla="*/ 132756 h 1547344"/>
              <a:gd name="connsiteX1" fmla="*/ 135173 w 2289976"/>
              <a:gd name="connsiteY1" fmla="*/ 116854 h 1547344"/>
              <a:gd name="connsiteX2" fmla="*/ 159027 w 2289976"/>
              <a:gd name="connsiteY2" fmla="*/ 108902 h 1547344"/>
              <a:gd name="connsiteX3" fmla="*/ 198783 w 2289976"/>
              <a:gd name="connsiteY3" fmla="*/ 93000 h 1547344"/>
              <a:gd name="connsiteX4" fmla="*/ 222637 w 2289976"/>
              <a:gd name="connsiteY4" fmla="*/ 85049 h 1547344"/>
              <a:gd name="connsiteX5" fmla="*/ 262394 w 2289976"/>
              <a:gd name="connsiteY5" fmla="*/ 69146 h 1547344"/>
              <a:gd name="connsiteX6" fmla="*/ 326004 w 2289976"/>
              <a:gd name="connsiteY6" fmla="*/ 61195 h 1547344"/>
              <a:gd name="connsiteX7" fmla="*/ 413468 w 2289976"/>
              <a:gd name="connsiteY7" fmla="*/ 37341 h 1547344"/>
              <a:gd name="connsiteX8" fmla="*/ 596348 w 2289976"/>
              <a:gd name="connsiteY8" fmla="*/ 21438 h 1547344"/>
              <a:gd name="connsiteX9" fmla="*/ 1033670 w 2289976"/>
              <a:gd name="connsiteY9" fmla="*/ 21438 h 1547344"/>
              <a:gd name="connsiteX10" fmla="*/ 1073427 w 2289976"/>
              <a:gd name="connsiteY10" fmla="*/ 29389 h 1547344"/>
              <a:gd name="connsiteX11" fmla="*/ 1121134 w 2289976"/>
              <a:gd name="connsiteY11" fmla="*/ 53243 h 1547344"/>
              <a:gd name="connsiteX12" fmla="*/ 1144988 w 2289976"/>
              <a:gd name="connsiteY12" fmla="*/ 61195 h 1547344"/>
              <a:gd name="connsiteX13" fmla="*/ 1232453 w 2289976"/>
              <a:gd name="connsiteY13" fmla="*/ 85049 h 1547344"/>
              <a:gd name="connsiteX14" fmla="*/ 1256307 w 2289976"/>
              <a:gd name="connsiteY14" fmla="*/ 108902 h 1547344"/>
              <a:gd name="connsiteX15" fmla="*/ 1304014 w 2289976"/>
              <a:gd name="connsiteY15" fmla="*/ 124805 h 1547344"/>
              <a:gd name="connsiteX16" fmla="*/ 1375576 w 2289976"/>
              <a:gd name="connsiteY16" fmla="*/ 164562 h 1547344"/>
              <a:gd name="connsiteX17" fmla="*/ 1423284 w 2289976"/>
              <a:gd name="connsiteY17" fmla="*/ 188415 h 1547344"/>
              <a:gd name="connsiteX18" fmla="*/ 1447138 w 2289976"/>
              <a:gd name="connsiteY18" fmla="*/ 204318 h 1547344"/>
              <a:gd name="connsiteX19" fmla="*/ 1470992 w 2289976"/>
              <a:gd name="connsiteY19" fmla="*/ 212269 h 1547344"/>
              <a:gd name="connsiteX20" fmla="*/ 2130950 w 2289976"/>
              <a:gd name="connsiteY20" fmla="*/ 220221 h 1547344"/>
              <a:gd name="connsiteX21" fmla="*/ 2154804 w 2289976"/>
              <a:gd name="connsiteY21" fmla="*/ 252026 h 1547344"/>
              <a:gd name="connsiteX22" fmla="*/ 2202512 w 2289976"/>
              <a:gd name="connsiteY22" fmla="*/ 307685 h 1547344"/>
              <a:gd name="connsiteX23" fmla="*/ 2258171 w 2289976"/>
              <a:gd name="connsiteY23" fmla="*/ 363344 h 1547344"/>
              <a:gd name="connsiteX24" fmla="*/ 2274074 w 2289976"/>
              <a:gd name="connsiteY24" fmla="*/ 411052 h 1547344"/>
              <a:gd name="connsiteX25" fmla="*/ 2282025 w 2289976"/>
              <a:gd name="connsiteY25" fmla="*/ 434906 h 1547344"/>
              <a:gd name="connsiteX26" fmla="*/ 2289976 w 2289976"/>
              <a:gd name="connsiteY26" fmla="*/ 474662 h 1547344"/>
              <a:gd name="connsiteX27" fmla="*/ 2282025 w 2289976"/>
              <a:gd name="connsiteY27" fmla="*/ 1126669 h 1547344"/>
              <a:gd name="connsiteX28" fmla="*/ 2266122 w 2289976"/>
              <a:gd name="connsiteY28" fmla="*/ 1150523 h 1547344"/>
              <a:gd name="connsiteX29" fmla="*/ 2242268 w 2289976"/>
              <a:gd name="connsiteY29" fmla="*/ 1174377 h 1547344"/>
              <a:gd name="connsiteX30" fmla="*/ 2234317 w 2289976"/>
              <a:gd name="connsiteY30" fmla="*/ 1198231 h 1547344"/>
              <a:gd name="connsiteX31" fmla="*/ 2218414 w 2289976"/>
              <a:gd name="connsiteY31" fmla="*/ 1261842 h 1547344"/>
              <a:gd name="connsiteX32" fmla="*/ 2178658 w 2289976"/>
              <a:gd name="connsiteY32" fmla="*/ 1309549 h 1547344"/>
              <a:gd name="connsiteX33" fmla="*/ 2170707 w 2289976"/>
              <a:gd name="connsiteY33" fmla="*/ 1341355 h 1547344"/>
              <a:gd name="connsiteX34" fmla="*/ 2146853 w 2289976"/>
              <a:gd name="connsiteY34" fmla="*/ 1365209 h 1547344"/>
              <a:gd name="connsiteX35" fmla="*/ 2130950 w 2289976"/>
              <a:gd name="connsiteY35" fmla="*/ 1389062 h 1547344"/>
              <a:gd name="connsiteX36" fmla="*/ 2122999 w 2289976"/>
              <a:gd name="connsiteY36" fmla="*/ 1412916 h 1547344"/>
              <a:gd name="connsiteX37" fmla="*/ 2075291 w 2289976"/>
              <a:gd name="connsiteY37" fmla="*/ 1444722 h 1547344"/>
              <a:gd name="connsiteX38" fmla="*/ 2059388 w 2289976"/>
              <a:gd name="connsiteY38" fmla="*/ 1476527 h 1547344"/>
              <a:gd name="connsiteX39" fmla="*/ 2011680 w 2289976"/>
              <a:gd name="connsiteY39" fmla="*/ 1492429 h 1547344"/>
              <a:gd name="connsiteX40" fmla="*/ 1892411 w 2289976"/>
              <a:gd name="connsiteY40" fmla="*/ 1508332 h 1547344"/>
              <a:gd name="connsiteX41" fmla="*/ 811034 w 2289976"/>
              <a:gd name="connsiteY41" fmla="*/ 1508332 h 1547344"/>
              <a:gd name="connsiteX42" fmla="*/ 787180 w 2289976"/>
              <a:gd name="connsiteY42" fmla="*/ 1492429 h 1547344"/>
              <a:gd name="connsiteX43" fmla="*/ 763326 w 2289976"/>
              <a:gd name="connsiteY43" fmla="*/ 1484478 h 1547344"/>
              <a:gd name="connsiteX44" fmla="*/ 739472 w 2289976"/>
              <a:gd name="connsiteY44" fmla="*/ 1468575 h 1547344"/>
              <a:gd name="connsiteX45" fmla="*/ 604300 w 2289976"/>
              <a:gd name="connsiteY45" fmla="*/ 1444722 h 1547344"/>
              <a:gd name="connsiteX46" fmla="*/ 572494 w 2289976"/>
              <a:gd name="connsiteY46" fmla="*/ 1436770 h 1547344"/>
              <a:gd name="connsiteX47" fmla="*/ 453225 w 2289976"/>
              <a:gd name="connsiteY47" fmla="*/ 1428819 h 1547344"/>
              <a:gd name="connsiteX48" fmla="*/ 421420 w 2289976"/>
              <a:gd name="connsiteY48" fmla="*/ 1412916 h 1547344"/>
              <a:gd name="connsiteX49" fmla="*/ 326004 w 2289976"/>
              <a:gd name="connsiteY49" fmla="*/ 1389062 h 1547344"/>
              <a:gd name="connsiteX50" fmla="*/ 278296 w 2289976"/>
              <a:gd name="connsiteY50" fmla="*/ 1357257 h 1547344"/>
              <a:gd name="connsiteX51" fmla="*/ 230588 w 2289976"/>
              <a:gd name="connsiteY51" fmla="*/ 1341355 h 1547344"/>
              <a:gd name="connsiteX52" fmla="*/ 214686 w 2289976"/>
              <a:gd name="connsiteY52" fmla="*/ 1317501 h 1547344"/>
              <a:gd name="connsiteX53" fmla="*/ 166978 w 2289976"/>
              <a:gd name="connsiteY53" fmla="*/ 1285695 h 1547344"/>
              <a:gd name="connsiteX54" fmla="*/ 159027 w 2289976"/>
              <a:gd name="connsiteY54" fmla="*/ 1253890 h 1547344"/>
              <a:gd name="connsiteX55" fmla="*/ 127221 w 2289976"/>
              <a:gd name="connsiteY55" fmla="*/ 1206182 h 1547344"/>
              <a:gd name="connsiteX56" fmla="*/ 87465 w 2289976"/>
              <a:gd name="connsiteY56" fmla="*/ 1134621 h 1547344"/>
              <a:gd name="connsiteX57" fmla="*/ 71562 w 2289976"/>
              <a:gd name="connsiteY57" fmla="*/ 1110767 h 1547344"/>
              <a:gd name="connsiteX58" fmla="*/ 55660 w 2289976"/>
              <a:gd name="connsiteY58" fmla="*/ 1063059 h 1547344"/>
              <a:gd name="connsiteX59" fmla="*/ 47708 w 2289976"/>
              <a:gd name="connsiteY59" fmla="*/ 1039205 h 1547344"/>
              <a:gd name="connsiteX60" fmla="*/ 31806 w 2289976"/>
              <a:gd name="connsiteY60" fmla="*/ 975595 h 1547344"/>
              <a:gd name="connsiteX61" fmla="*/ 15903 w 2289976"/>
              <a:gd name="connsiteY61" fmla="*/ 904033 h 1547344"/>
              <a:gd name="connsiteX62" fmla="*/ 0 w 2289976"/>
              <a:gd name="connsiteY62" fmla="*/ 760909 h 1547344"/>
              <a:gd name="connsiteX63" fmla="*/ 7952 w 2289976"/>
              <a:gd name="connsiteY63" fmla="*/ 323588 h 1547344"/>
              <a:gd name="connsiteX64" fmla="*/ 23854 w 2289976"/>
              <a:gd name="connsiteY64" fmla="*/ 275880 h 1547344"/>
              <a:gd name="connsiteX65" fmla="*/ 55660 w 2289976"/>
              <a:gd name="connsiteY65" fmla="*/ 196367 h 1547344"/>
              <a:gd name="connsiteX66" fmla="*/ 79514 w 2289976"/>
              <a:gd name="connsiteY66" fmla="*/ 172513 h 1547344"/>
              <a:gd name="connsiteX67" fmla="*/ 95416 w 2289976"/>
              <a:gd name="connsiteY67" fmla="*/ 132756 h 15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289976" h="1547344">
                <a:moveTo>
                  <a:pt x="95416" y="132756"/>
                </a:moveTo>
                <a:cubicBezTo>
                  <a:pt x="104692" y="123480"/>
                  <a:pt x="121809" y="121866"/>
                  <a:pt x="135173" y="116854"/>
                </a:cubicBezTo>
                <a:cubicBezTo>
                  <a:pt x="143021" y="113911"/>
                  <a:pt x="151179" y="111845"/>
                  <a:pt x="159027" y="108902"/>
                </a:cubicBezTo>
                <a:cubicBezTo>
                  <a:pt x="172391" y="103890"/>
                  <a:pt x="185419" y="98011"/>
                  <a:pt x="198783" y="93000"/>
                </a:cubicBezTo>
                <a:cubicBezTo>
                  <a:pt x="206631" y="90057"/>
                  <a:pt x="214789" y="87992"/>
                  <a:pt x="222637" y="85049"/>
                </a:cubicBezTo>
                <a:cubicBezTo>
                  <a:pt x="236001" y="80037"/>
                  <a:pt x="248486" y="72355"/>
                  <a:pt x="262394" y="69146"/>
                </a:cubicBezTo>
                <a:cubicBezTo>
                  <a:pt x="283215" y="64341"/>
                  <a:pt x="304801" y="63845"/>
                  <a:pt x="326004" y="61195"/>
                </a:cubicBezTo>
                <a:cubicBezTo>
                  <a:pt x="369070" y="43968"/>
                  <a:pt x="364851" y="42370"/>
                  <a:pt x="413468" y="37341"/>
                </a:cubicBezTo>
                <a:cubicBezTo>
                  <a:pt x="474333" y="31045"/>
                  <a:pt x="596348" y="21438"/>
                  <a:pt x="596348" y="21438"/>
                </a:cubicBezTo>
                <a:cubicBezTo>
                  <a:pt x="757418" y="-18827"/>
                  <a:pt x="640704" y="7404"/>
                  <a:pt x="1033670" y="21438"/>
                </a:cubicBezTo>
                <a:cubicBezTo>
                  <a:pt x="1047176" y="21920"/>
                  <a:pt x="1060316" y="26111"/>
                  <a:pt x="1073427" y="29389"/>
                </a:cubicBezTo>
                <a:cubicBezTo>
                  <a:pt x="1113390" y="39380"/>
                  <a:pt x="1082274" y="33813"/>
                  <a:pt x="1121134" y="53243"/>
                </a:cubicBezTo>
                <a:cubicBezTo>
                  <a:pt x="1128631" y="56991"/>
                  <a:pt x="1136902" y="58990"/>
                  <a:pt x="1144988" y="61195"/>
                </a:cubicBezTo>
                <a:cubicBezTo>
                  <a:pt x="1243633" y="88098"/>
                  <a:pt x="1177548" y="66746"/>
                  <a:pt x="1232453" y="85049"/>
                </a:cubicBezTo>
                <a:cubicBezTo>
                  <a:pt x="1240404" y="93000"/>
                  <a:pt x="1246477" y="103441"/>
                  <a:pt x="1256307" y="108902"/>
                </a:cubicBezTo>
                <a:cubicBezTo>
                  <a:pt x="1270960" y="117043"/>
                  <a:pt x="1304014" y="124805"/>
                  <a:pt x="1304014" y="124805"/>
                </a:cubicBezTo>
                <a:cubicBezTo>
                  <a:pt x="1378873" y="199664"/>
                  <a:pt x="1258835" y="86738"/>
                  <a:pt x="1375576" y="164562"/>
                </a:cubicBezTo>
                <a:cubicBezTo>
                  <a:pt x="1406404" y="185113"/>
                  <a:pt x="1390364" y="177442"/>
                  <a:pt x="1423284" y="188415"/>
                </a:cubicBezTo>
                <a:cubicBezTo>
                  <a:pt x="1431235" y="193716"/>
                  <a:pt x="1438591" y="200044"/>
                  <a:pt x="1447138" y="204318"/>
                </a:cubicBezTo>
                <a:cubicBezTo>
                  <a:pt x="1454635" y="208066"/>
                  <a:pt x="1462613" y="212074"/>
                  <a:pt x="1470992" y="212269"/>
                </a:cubicBezTo>
                <a:cubicBezTo>
                  <a:pt x="1690934" y="217384"/>
                  <a:pt x="1910964" y="217570"/>
                  <a:pt x="2130950" y="220221"/>
                </a:cubicBezTo>
                <a:cubicBezTo>
                  <a:pt x="2138901" y="230823"/>
                  <a:pt x="2146180" y="241964"/>
                  <a:pt x="2154804" y="252026"/>
                </a:cubicBezTo>
                <a:cubicBezTo>
                  <a:pt x="2199727" y="304435"/>
                  <a:pt x="2158125" y="244275"/>
                  <a:pt x="2202512" y="307685"/>
                </a:cubicBezTo>
                <a:cubicBezTo>
                  <a:pt x="2241344" y="363159"/>
                  <a:pt x="2215142" y="349002"/>
                  <a:pt x="2258171" y="363344"/>
                </a:cubicBezTo>
                <a:lnTo>
                  <a:pt x="2274074" y="411052"/>
                </a:lnTo>
                <a:cubicBezTo>
                  <a:pt x="2276724" y="419003"/>
                  <a:pt x="2280381" y="426687"/>
                  <a:pt x="2282025" y="434906"/>
                </a:cubicBezTo>
                <a:lnTo>
                  <a:pt x="2289976" y="474662"/>
                </a:lnTo>
                <a:cubicBezTo>
                  <a:pt x="2287326" y="691998"/>
                  <a:pt x="2289691" y="909452"/>
                  <a:pt x="2282025" y="1126669"/>
                </a:cubicBezTo>
                <a:cubicBezTo>
                  <a:pt x="2281688" y="1136219"/>
                  <a:pt x="2272240" y="1143182"/>
                  <a:pt x="2266122" y="1150523"/>
                </a:cubicBezTo>
                <a:cubicBezTo>
                  <a:pt x="2258923" y="1159162"/>
                  <a:pt x="2250219" y="1166426"/>
                  <a:pt x="2242268" y="1174377"/>
                </a:cubicBezTo>
                <a:cubicBezTo>
                  <a:pt x="2239618" y="1182328"/>
                  <a:pt x="2236350" y="1190100"/>
                  <a:pt x="2234317" y="1198231"/>
                </a:cubicBezTo>
                <a:cubicBezTo>
                  <a:pt x="2229779" y="1216384"/>
                  <a:pt x="2227504" y="1243662"/>
                  <a:pt x="2218414" y="1261842"/>
                </a:cubicBezTo>
                <a:cubicBezTo>
                  <a:pt x="2207344" y="1283982"/>
                  <a:pt x="2196243" y="1291964"/>
                  <a:pt x="2178658" y="1309549"/>
                </a:cubicBezTo>
                <a:cubicBezTo>
                  <a:pt x="2176008" y="1320151"/>
                  <a:pt x="2176129" y="1331867"/>
                  <a:pt x="2170707" y="1341355"/>
                </a:cubicBezTo>
                <a:cubicBezTo>
                  <a:pt x="2165128" y="1351118"/>
                  <a:pt x="2154052" y="1356571"/>
                  <a:pt x="2146853" y="1365209"/>
                </a:cubicBezTo>
                <a:cubicBezTo>
                  <a:pt x="2140735" y="1372550"/>
                  <a:pt x="2136251" y="1381111"/>
                  <a:pt x="2130950" y="1389062"/>
                </a:cubicBezTo>
                <a:cubicBezTo>
                  <a:pt x="2128300" y="1397013"/>
                  <a:pt x="2127648" y="1405942"/>
                  <a:pt x="2122999" y="1412916"/>
                </a:cubicBezTo>
                <a:cubicBezTo>
                  <a:pt x="2105982" y="1438442"/>
                  <a:pt x="2100299" y="1436385"/>
                  <a:pt x="2075291" y="1444722"/>
                </a:cubicBezTo>
                <a:cubicBezTo>
                  <a:pt x="2069990" y="1455324"/>
                  <a:pt x="2068871" y="1469415"/>
                  <a:pt x="2059388" y="1476527"/>
                </a:cubicBezTo>
                <a:cubicBezTo>
                  <a:pt x="2045978" y="1486585"/>
                  <a:pt x="2027583" y="1487128"/>
                  <a:pt x="2011680" y="1492429"/>
                </a:cubicBezTo>
                <a:cubicBezTo>
                  <a:pt x="1957542" y="1510475"/>
                  <a:pt x="1996210" y="1499682"/>
                  <a:pt x="1892411" y="1508332"/>
                </a:cubicBezTo>
                <a:cubicBezTo>
                  <a:pt x="1514904" y="1583830"/>
                  <a:pt x="1796160" y="1530387"/>
                  <a:pt x="811034" y="1508332"/>
                </a:cubicBezTo>
                <a:cubicBezTo>
                  <a:pt x="801480" y="1508118"/>
                  <a:pt x="795727" y="1496703"/>
                  <a:pt x="787180" y="1492429"/>
                </a:cubicBezTo>
                <a:cubicBezTo>
                  <a:pt x="779683" y="1488681"/>
                  <a:pt x="771277" y="1487128"/>
                  <a:pt x="763326" y="1484478"/>
                </a:cubicBezTo>
                <a:cubicBezTo>
                  <a:pt x="755375" y="1479177"/>
                  <a:pt x="748453" y="1471841"/>
                  <a:pt x="739472" y="1468575"/>
                </a:cubicBezTo>
                <a:cubicBezTo>
                  <a:pt x="691682" y="1451197"/>
                  <a:pt x="654642" y="1450315"/>
                  <a:pt x="604300" y="1444722"/>
                </a:cubicBezTo>
                <a:cubicBezTo>
                  <a:pt x="593698" y="1442071"/>
                  <a:pt x="583362" y="1437914"/>
                  <a:pt x="572494" y="1436770"/>
                </a:cubicBezTo>
                <a:cubicBezTo>
                  <a:pt x="532868" y="1432599"/>
                  <a:pt x="492582" y="1435033"/>
                  <a:pt x="453225" y="1428819"/>
                </a:cubicBezTo>
                <a:cubicBezTo>
                  <a:pt x="441517" y="1426970"/>
                  <a:pt x="432425" y="1417318"/>
                  <a:pt x="421420" y="1412916"/>
                </a:cubicBezTo>
                <a:cubicBezTo>
                  <a:pt x="376422" y="1394917"/>
                  <a:pt x="372930" y="1396884"/>
                  <a:pt x="326004" y="1389062"/>
                </a:cubicBezTo>
                <a:cubicBezTo>
                  <a:pt x="310101" y="1378460"/>
                  <a:pt x="296428" y="1363301"/>
                  <a:pt x="278296" y="1357257"/>
                </a:cubicBezTo>
                <a:lnTo>
                  <a:pt x="230588" y="1341355"/>
                </a:lnTo>
                <a:cubicBezTo>
                  <a:pt x="225287" y="1333404"/>
                  <a:pt x="221878" y="1323794"/>
                  <a:pt x="214686" y="1317501"/>
                </a:cubicBezTo>
                <a:cubicBezTo>
                  <a:pt x="200302" y="1304915"/>
                  <a:pt x="166978" y="1285695"/>
                  <a:pt x="166978" y="1285695"/>
                </a:cubicBezTo>
                <a:cubicBezTo>
                  <a:pt x="164328" y="1275093"/>
                  <a:pt x="163914" y="1263664"/>
                  <a:pt x="159027" y="1253890"/>
                </a:cubicBezTo>
                <a:cubicBezTo>
                  <a:pt x="150479" y="1236795"/>
                  <a:pt x="127221" y="1206182"/>
                  <a:pt x="127221" y="1206182"/>
                </a:cubicBezTo>
                <a:cubicBezTo>
                  <a:pt x="113226" y="1164198"/>
                  <a:pt x="123919" y="1189301"/>
                  <a:pt x="87465" y="1134621"/>
                </a:cubicBezTo>
                <a:lnTo>
                  <a:pt x="71562" y="1110767"/>
                </a:lnTo>
                <a:lnTo>
                  <a:pt x="55660" y="1063059"/>
                </a:lnTo>
                <a:cubicBezTo>
                  <a:pt x="53010" y="1055108"/>
                  <a:pt x="49741" y="1047336"/>
                  <a:pt x="47708" y="1039205"/>
                </a:cubicBezTo>
                <a:lnTo>
                  <a:pt x="31806" y="975595"/>
                </a:lnTo>
                <a:cubicBezTo>
                  <a:pt x="24656" y="946994"/>
                  <a:pt x="20952" y="934328"/>
                  <a:pt x="15903" y="904033"/>
                </a:cubicBezTo>
                <a:cubicBezTo>
                  <a:pt x="6231" y="845998"/>
                  <a:pt x="5870" y="825479"/>
                  <a:pt x="0" y="760909"/>
                </a:cubicBezTo>
                <a:cubicBezTo>
                  <a:pt x="2651" y="615135"/>
                  <a:pt x="790" y="469210"/>
                  <a:pt x="7952" y="323588"/>
                </a:cubicBezTo>
                <a:cubicBezTo>
                  <a:pt x="8775" y="306845"/>
                  <a:pt x="17968" y="291576"/>
                  <a:pt x="23854" y="275880"/>
                </a:cubicBezTo>
                <a:cubicBezTo>
                  <a:pt x="33877" y="249151"/>
                  <a:pt x="35475" y="216552"/>
                  <a:pt x="55660" y="196367"/>
                </a:cubicBezTo>
                <a:cubicBezTo>
                  <a:pt x="63611" y="188416"/>
                  <a:pt x="72315" y="181152"/>
                  <a:pt x="79514" y="172513"/>
                </a:cubicBezTo>
                <a:cubicBezTo>
                  <a:pt x="106928" y="139616"/>
                  <a:pt x="86140" y="142032"/>
                  <a:pt x="95416" y="132756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IN" sz="2400" dirty="0"/>
          </a:p>
        </p:txBody>
      </p:sp>
      <p:cxnSp>
        <p:nvCxnSpPr>
          <p:cNvPr id="12" name="Straight Connector 11"/>
          <p:cNvCxnSpPr>
            <a:stCxn id="2" idx="3"/>
            <a:endCxn id="9" idx="62"/>
          </p:cNvCxnSpPr>
          <p:nvPr/>
        </p:nvCxnSpPr>
        <p:spPr>
          <a:xfrm>
            <a:off x="7856164" y="2147590"/>
            <a:ext cx="1171263" cy="349137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044378" y="2013669"/>
                <a:ext cx="4594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4378" y="2013669"/>
                <a:ext cx="459459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898119" y="1759778"/>
                <a:ext cx="8817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8119" y="1759778"/>
                <a:ext cx="881738" cy="461665"/>
              </a:xfrm>
              <a:prstGeom prst="rect">
                <a:avLst/>
              </a:prstGeom>
              <a:blipFill>
                <a:blip r:embed="rId18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84370" y="4904575"/>
                <a:ext cx="144238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Assume for all agents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 smtClean="0"/>
                  <a:t>: 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70" y="4904575"/>
                <a:ext cx="1442384" cy="707886"/>
              </a:xfrm>
              <a:prstGeom prst="rect">
                <a:avLst/>
              </a:prstGeom>
              <a:blipFill>
                <a:blip r:embed="rId19"/>
                <a:stretch>
                  <a:fillRect l="-4661" t="-5172" r="-4237" b="-146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411012" y="5314844"/>
                <a:ext cx="28607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∅</m:t>
                        </m:r>
                      </m:e>
                    </m:d>
                  </m:oMath>
                </a14:m>
                <a:r>
                  <a:rPr lang="en-US" sz="2000" dirty="0" smtClean="0"/>
                  <a:t> is monotone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012" y="5314844"/>
                <a:ext cx="2860702" cy="400110"/>
              </a:xfrm>
              <a:prstGeom prst="rect">
                <a:avLst/>
              </a:prstGeom>
              <a:blipFill>
                <a:blip r:embed="rId20"/>
                <a:stretch>
                  <a:fillRect l="-1919" t="-9231" b="-276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136162" y="3071769"/>
                <a:ext cx="4323650" cy="435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additive: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nary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62" y="3071769"/>
                <a:ext cx="4323650" cy="435119"/>
              </a:xfrm>
              <a:prstGeom prst="rect">
                <a:avLst/>
              </a:prstGeom>
              <a:blipFill>
                <a:blip r:embed="rId21"/>
                <a:stretch>
                  <a:fillRect l="-1408" t="-112676" b="-1633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411012" y="4822691"/>
                <a:ext cx="162205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∅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012" y="4822691"/>
                <a:ext cx="1622051" cy="400110"/>
              </a:xfrm>
              <a:prstGeom prst="rect">
                <a:avLst/>
              </a:prstGeom>
              <a:blipFill>
                <a:blip r:embed="rId22"/>
                <a:stretch>
                  <a:fillRect l="-3383" t="-6061" b="-2121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136162" y="3576644"/>
                <a:ext cx="43236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scaled: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62" y="3576644"/>
                <a:ext cx="4323650" cy="400110"/>
              </a:xfrm>
              <a:prstGeom prst="rect">
                <a:avLst/>
              </a:prstGeom>
              <a:blipFill>
                <a:blip r:embed="rId23"/>
                <a:stretch>
                  <a:fillRect l="-1408" t="-9231" b="-276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83982" y="1716966"/>
                <a:ext cx="366079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agent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 has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 </a:t>
                </a:r>
                <a:br>
                  <a:rPr lang="en-US" sz="2400" dirty="0" smtClean="0"/>
                </a:br>
                <a:r>
                  <a:rPr lang="en-US" sz="2400" dirty="0" smtClean="0"/>
                  <a:t>for subset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 smtClean="0"/>
                  <a:t> of goods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82" y="1716966"/>
                <a:ext cx="3660798" cy="830997"/>
              </a:xfrm>
              <a:prstGeom prst="rect">
                <a:avLst/>
              </a:prstGeom>
              <a:blipFill>
                <a:blip r:embed="rId24"/>
                <a:stretch>
                  <a:fillRect l="-2333" t="-5882" b="-161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83982" y="1109704"/>
                <a:ext cx="63670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sz="2400" dirty="0" smtClean="0"/>
                  <a:t> agents,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IN" sz="2400" dirty="0" smtClean="0"/>
                  <a:t> goods, </a:t>
                </a:r>
                <a14:m>
                  <m:oMath xmlns:m="http://schemas.openxmlformats.org/officeDocument/2006/math"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IN" sz="2400" dirty="0" smtClean="0"/>
                  <a:t> is set of </a:t>
                </a:r>
                <a:r>
                  <a:rPr lang="en-IN" sz="2400" b="1" dirty="0" smtClean="0"/>
                  <a:t>indivisible</a:t>
                </a:r>
                <a:r>
                  <a:rPr lang="en-IN" sz="2400" dirty="0" smtClean="0"/>
                  <a:t> goods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82" y="1109704"/>
                <a:ext cx="6367092" cy="461665"/>
              </a:xfrm>
              <a:prstGeom prst="rect">
                <a:avLst/>
              </a:prstGeom>
              <a:blipFill>
                <a:blip r:embed="rId25"/>
                <a:stretch>
                  <a:fillRect l="-1341" t="-10526" r="-1149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5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5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821556" y="153795"/>
            <a:ext cx="31323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Social Welfare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279" y="1718257"/>
            <a:ext cx="533885" cy="85866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897" y="1378806"/>
            <a:ext cx="510356" cy="484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731" y="4772401"/>
            <a:ext cx="703437" cy="5152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293" y="3960736"/>
            <a:ext cx="306341" cy="6976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102" y="3382549"/>
            <a:ext cx="487673" cy="464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792" y="4560715"/>
            <a:ext cx="345906" cy="6806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731" y="2662020"/>
            <a:ext cx="462903" cy="5686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199" y="3730740"/>
            <a:ext cx="519363" cy="6781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683" y="3226801"/>
            <a:ext cx="402336" cy="4114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961" y="2019956"/>
            <a:ext cx="487673" cy="52800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50" y="2471487"/>
            <a:ext cx="708398" cy="6331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83" y="1794734"/>
            <a:ext cx="433631" cy="5545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579" y="1190177"/>
            <a:ext cx="501440" cy="5242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279" y="2827458"/>
            <a:ext cx="533885" cy="858665"/>
          </a:xfrm>
          <a:prstGeom prst="rect">
            <a:avLst/>
          </a:prstGeom>
          <a:noFill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278" y="4001361"/>
            <a:ext cx="533885" cy="858665"/>
          </a:xfrm>
          <a:prstGeom prst="rect">
            <a:avLst/>
          </a:prstGeom>
          <a:noFill/>
        </p:spPr>
      </p:pic>
      <p:sp>
        <p:nvSpPr>
          <p:cNvPr id="9" name="Freeform 8"/>
          <p:cNvSpPr/>
          <p:nvPr/>
        </p:nvSpPr>
        <p:spPr>
          <a:xfrm>
            <a:off x="9027427" y="1783508"/>
            <a:ext cx="2001031" cy="1450365"/>
          </a:xfrm>
          <a:custGeom>
            <a:avLst/>
            <a:gdLst>
              <a:gd name="connsiteX0" fmla="*/ 95416 w 2289976"/>
              <a:gd name="connsiteY0" fmla="*/ 132756 h 1547344"/>
              <a:gd name="connsiteX1" fmla="*/ 135173 w 2289976"/>
              <a:gd name="connsiteY1" fmla="*/ 116854 h 1547344"/>
              <a:gd name="connsiteX2" fmla="*/ 159027 w 2289976"/>
              <a:gd name="connsiteY2" fmla="*/ 108902 h 1547344"/>
              <a:gd name="connsiteX3" fmla="*/ 198783 w 2289976"/>
              <a:gd name="connsiteY3" fmla="*/ 93000 h 1547344"/>
              <a:gd name="connsiteX4" fmla="*/ 222637 w 2289976"/>
              <a:gd name="connsiteY4" fmla="*/ 85049 h 1547344"/>
              <a:gd name="connsiteX5" fmla="*/ 262394 w 2289976"/>
              <a:gd name="connsiteY5" fmla="*/ 69146 h 1547344"/>
              <a:gd name="connsiteX6" fmla="*/ 326004 w 2289976"/>
              <a:gd name="connsiteY6" fmla="*/ 61195 h 1547344"/>
              <a:gd name="connsiteX7" fmla="*/ 413468 w 2289976"/>
              <a:gd name="connsiteY7" fmla="*/ 37341 h 1547344"/>
              <a:gd name="connsiteX8" fmla="*/ 596348 w 2289976"/>
              <a:gd name="connsiteY8" fmla="*/ 21438 h 1547344"/>
              <a:gd name="connsiteX9" fmla="*/ 1033670 w 2289976"/>
              <a:gd name="connsiteY9" fmla="*/ 21438 h 1547344"/>
              <a:gd name="connsiteX10" fmla="*/ 1073427 w 2289976"/>
              <a:gd name="connsiteY10" fmla="*/ 29389 h 1547344"/>
              <a:gd name="connsiteX11" fmla="*/ 1121134 w 2289976"/>
              <a:gd name="connsiteY11" fmla="*/ 53243 h 1547344"/>
              <a:gd name="connsiteX12" fmla="*/ 1144988 w 2289976"/>
              <a:gd name="connsiteY12" fmla="*/ 61195 h 1547344"/>
              <a:gd name="connsiteX13" fmla="*/ 1232453 w 2289976"/>
              <a:gd name="connsiteY13" fmla="*/ 85049 h 1547344"/>
              <a:gd name="connsiteX14" fmla="*/ 1256307 w 2289976"/>
              <a:gd name="connsiteY14" fmla="*/ 108902 h 1547344"/>
              <a:gd name="connsiteX15" fmla="*/ 1304014 w 2289976"/>
              <a:gd name="connsiteY15" fmla="*/ 124805 h 1547344"/>
              <a:gd name="connsiteX16" fmla="*/ 1375576 w 2289976"/>
              <a:gd name="connsiteY16" fmla="*/ 164562 h 1547344"/>
              <a:gd name="connsiteX17" fmla="*/ 1423284 w 2289976"/>
              <a:gd name="connsiteY17" fmla="*/ 188415 h 1547344"/>
              <a:gd name="connsiteX18" fmla="*/ 1447138 w 2289976"/>
              <a:gd name="connsiteY18" fmla="*/ 204318 h 1547344"/>
              <a:gd name="connsiteX19" fmla="*/ 1470992 w 2289976"/>
              <a:gd name="connsiteY19" fmla="*/ 212269 h 1547344"/>
              <a:gd name="connsiteX20" fmla="*/ 2130950 w 2289976"/>
              <a:gd name="connsiteY20" fmla="*/ 220221 h 1547344"/>
              <a:gd name="connsiteX21" fmla="*/ 2154804 w 2289976"/>
              <a:gd name="connsiteY21" fmla="*/ 252026 h 1547344"/>
              <a:gd name="connsiteX22" fmla="*/ 2202512 w 2289976"/>
              <a:gd name="connsiteY22" fmla="*/ 307685 h 1547344"/>
              <a:gd name="connsiteX23" fmla="*/ 2258171 w 2289976"/>
              <a:gd name="connsiteY23" fmla="*/ 363344 h 1547344"/>
              <a:gd name="connsiteX24" fmla="*/ 2274074 w 2289976"/>
              <a:gd name="connsiteY24" fmla="*/ 411052 h 1547344"/>
              <a:gd name="connsiteX25" fmla="*/ 2282025 w 2289976"/>
              <a:gd name="connsiteY25" fmla="*/ 434906 h 1547344"/>
              <a:gd name="connsiteX26" fmla="*/ 2289976 w 2289976"/>
              <a:gd name="connsiteY26" fmla="*/ 474662 h 1547344"/>
              <a:gd name="connsiteX27" fmla="*/ 2282025 w 2289976"/>
              <a:gd name="connsiteY27" fmla="*/ 1126669 h 1547344"/>
              <a:gd name="connsiteX28" fmla="*/ 2266122 w 2289976"/>
              <a:gd name="connsiteY28" fmla="*/ 1150523 h 1547344"/>
              <a:gd name="connsiteX29" fmla="*/ 2242268 w 2289976"/>
              <a:gd name="connsiteY29" fmla="*/ 1174377 h 1547344"/>
              <a:gd name="connsiteX30" fmla="*/ 2234317 w 2289976"/>
              <a:gd name="connsiteY30" fmla="*/ 1198231 h 1547344"/>
              <a:gd name="connsiteX31" fmla="*/ 2218414 w 2289976"/>
              <a:gd name="connsiteY31" fmla="*/ 1261842 h 1547344"/>
              <a:gd name="connsiteX32" fmla="*/ 2178658 w 2289976"/>
              <a:gd name="connsiteY32" fmla="*/ 1309549 h 1547344"/>
              <a:gd name="connsiteX33" fmla="*/ 2170707 w 2289976"/>
              <a:gd name="connsiteY33" fmla="*/ 1341355 h 1547344"/>
              <a:gd name="connsiteX34" fmla="*/ 2146853 w 2289976"/>
              <a:gd name="connsiteY34" fmla="*/ 1365209 h 1547344"/>
              <a:gd name="connsiteX35" fmla="*/ 2130950 w 2289976"/>
              <a:gd name="connsiteY35" fmla="*/ 1389062 h 1547344"/>
              <a:gd name="connsiteX36" fmla="*/ 2122999 w 2289976"/>
              <a:gd name="connsiteY36" fmla="*/ 1412916 h 1547344"/>
              <a:gd name="connsiteX37" fmla="*/ 2075291 w 2289976"/>
              <a:gd name="connsiteY37" fmla="*/ 1444722 h 1547344"/>
              <a:gd name="connsiteX38" fmla="*/ 2059388 w 2289976"/>
              <a:gd name="connsiteY38" fmla="*/ 1476527 h 1547344"/>
              <a:gd name="connsiteX39" fmla="*/ 2011680 w 2289976"/>
              <a:gd name="connsiteY39" fmla="*/ 1492429 h 1547344"/>
              <a:gd name="connsiteX40" fmla="*/ 1892411 w 2289976"/>
              <a:gd name="connsiteY40" fmla="*/ 1508332 h 1547344"/>
              <a:gd name="connsiteX41" fmla="*/ 811034 w 2289976"/>
              <a:gd name="connsiteY41" fmla="*/ 1508332 h 1547344"/>
              <a:gd name="connsiteX42" fmla="*/ 787180 w 2289976"/>
              <a:gd name="connsiteY42" fmla="*/ 1492429 h 1547344"/>
              <a:gd name="connsiteX43" fmla="*/ 763326 w 2289976"/>
              <a:gd name="connsiteY43" fmla="*/ 1484478 h 1547344"/>
              <a:gd name="connsiteX44" fmla="*/ 739472 w 2289976"/>
              <a:gd name="connsiteY44" fmla="*/ 1468575 h 1547344"/>
              <a:gd name="connsiteX45" fmla="*/ 604300 w 2289976"/>
              <a:gd name="connsiteY45" fmla="*/ 1444722 h 1547344"/>
              <a:gd name="connsiteX46" fmla="*/ 572494 w 2289976"/>
              <a:gd name="connsiteY46" fmla="*/ 1436770 h 1547344"/>
              <a:gd name="connsiteX47" fmla="*/ 453225 w 2289976"/>
              <a:gd name="connsiteY47" fmla="*/ 1428819 h 1547344"/>
              <a:gd name="connsiteX48" fmla="*/ 421420 w 2289976"/>
              <a:gd name="connsiteY48" fmla="*/ 1412916 h 1547344"/>
              <a:gd name="connsiteX49" fmla="*/ 326004 w 2289976"/>
              <a:gd name="connsiteY49" fmla="*/ 1389062 h 1547344"/>
              <a:gd name="connsiteX50" fmla="*/ 278296 w 2289976"/>
              <a:gd name="connsiteY50" fmla="*/ 1357257 h 1547344"/>
              <a:gd name="connsiteX51" fmla="*/ 230588 w 2289976"/>
              <a:gd name="connsiteY51" fmla="*/ 1341355 h 1547344"/>
              <a:gd name="connsiteX52" fmla="*/ 214686 w 2289976"/>
              <a:gd name="connsiteY52" fmla="*/ 1317501 h 1547344"/>
              <a:gd name="connsiteX53" fmla="*/ 166978 w 2289976"/>
              <a:gd name="connsiteY53" fmla="*/ 1285695 h 1547344"/>
              <a:gd name="connsiteX54" fmla="*/ 159027 w 2289976"/>
              <a:gd name="connsiteY54" fmla="*/ 1253890 h 1547344"/>
              <a:gd name="connsiteX55" fmla="*/ 127221 w 2289976"/>
              <a:gd name="connsiteY55" fmla="*/ 1206182 h 1547344"/>
              <a:gd name="connsiteX56" fmla="*/ 87465 w 2289976"/>
              <a:gd name="connsiteY56" fmla="*/ 1134621 h 1547344"/>
              <a:gd name="connsiteX57" fmla="*/ 71562 w 2289976"/>
              <a:gd name="connsiteY57" fmla="*/ 1110767 h 1547344"/>
              <a:gd name="connsiteX58" fmla="*/ 55660 w 2289976"/>
              <a:gd name="connsiteY58" fmla="*/ 1063059 h 1547344"/>
              <a:gd name="connsiteX59" fmla="*/ 47708 w 2289976"/>
              <a:gd name="connsiteY59" fmla="*/ 1039205 h 1547344"/>
              <a:gd name="connsiteX60" fmla="*/ 31806 w 2289976"/>
              <a:gd name="connsiteY60" fmla="*/ 975595 h 1547344"/>
              <a:gd name="connsiteX61" fmla="*/ 15903 w 2289976"/>
              <a:gd name="connsiteY61" fmla="*/ 904033 h 1547344"/>
              <a:gd name="connsiteX62" fmla="*/ 0 w 2289976"/>
              <a:gd name="connsiteY62" fmla="*/ 760909 h 1547344"/>
              <a:gd name="connsiteX63" fmla="*/ 7952 w 2289976"/>
              <a:gd name="connsiteY63" fmla="*/ 323588 h 1547344"/>
              <a:gd name="connsiteX64" fmla="*/ 23854 w 2289976"/>
              <a:gd name="connsiteY64" fmla="*/ 275880 h 1547344"/>
              <a:gd name="connsiteX65" fmla="*/ 55660 w 2289976"/>
              <a:gd name="connsiteY65" fmla="*/ 196367 h 1547344"/>
              <a:gd name="connsiteX66" fmla="*/ 79514 w 2289976"/>
              <a:gd name="connsiteY66" fmla="*/ 172513 h 1547344"/>
              <a:gd name="connsiteX67" fmla="*/ 95416 w 2289976"/>
              <a:gd name="connsiteY67" fmla="*/ 132756 h 15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289976" h="1547344">
                <a:moveTo>
                  <a:pt x="95416" y="132756"/>
                </a:moveTo>
                <a:cubicBezTo>
                  <a:pt x="104692" y="123480"/>
                  <a:pt x="121809" y="121866"/>
                  <a:pt x="135173" y="116854"/>
                </a:cubicBezTo>
                <a:cubicBezTo>
                  <a:pt x="143021" y="113911"/>
                  <a:pt x="151179" y="111845"/>
                  <a:pt x="159027" y="108902"/>
                </a:cubicBezTo>
                <a:cubicBezTo>
                  <a:pt x="172391" y="103890"/>
                  <a:pt x="185419" y="98011"/>
                  <a:pt x="198783" y="93000"/>
                </a:cubicBezTo>
                <a:cubicBezTo>
                  <a:pt x="206631" y="90057"/>
                  <a:pt x="214789" y="87992"/>
                  <a:pt x="222637" y="85049"/>
                </a:cubicBezTo>
                <a:cubicBezTo>
                  <a:pt x="236001" y="80037"/>
                  <a:pt x="248486" y="72355"/>
                  <a:pt x="262394" y="69146"/>
                </a:cubicBezTo>
                <a:cubicBezTo>
                  <a:pt x="283215" y="64341"/>
                  <a:pt x="304801" y="63845"/>
                  <a:pt x="326004" y="61195"/>
                </a:cubicBezTo>
                <a:cubicBezTo>
                  <a:pt x="369070" y="43968"/>
                  <a:pt x="364851" y="42370"/>
                  <a:pt x="413468" y="37341"/>
                </a:cubicBezTo>
                <a:cubicBezTo>
                  <a:pt x="474333" y="31045"/>
                  <a:pt x="596348" y="21438"/>
                  <a:pt x="596348" y="21438"/>
                </a:cubicBezTo>
                <a:cubicBezTo>
                  <a:pt x="757418" y="-18827"/>
                  <a:pt x="640704" y="7404"/>
                  <a:pt x="1033670" y="21438"/>
                </a:cubicBezTo>
                <a:cubicBezTo>
                  <a:pt x="1047176" y="21920"/>
                  <a:pt x="1060316" y="26111"/>
                  <a:pt x="1073427" y="29389"/>
                </a:cubicBezTo>
                <a:cubicBezTo>
                  <a:pt x="1113390" y="39380"/>
                  <a:pt x="1082274" y="33813"/>
                  <a:pt x="1121134" y="53243"/>
                </a:cubicBezTo>
                <a:cubicBezTo>
                  <a:pt x="1128631" y="56991"/>
                  <a:pt x="1136902" y="58990"/>
                  <a:pt x="1144988" y="61195"/>
                </a:cubicBezTo>
                <a:cubicBezTo>
                  <a:pt x="1243633" y="88098"/>
                  <a:pt x="1177548" y="66746"/>
                  <a:pt x="1232453" y="85049"/>
                </a:cubicBezTo>
                <a:cubicBezTo>
                  <a:pt x="1240404" y="93000"/>
                  <a:pt x="1246477" y="103441"/>
                  <a:pt x="1256307" y="108902"/>
                </a:cubicBezTo>
                <a:cubicBezTo>
                  <a:pt x="1270960" y="117043"/>
                  <a:pt x="1304014" y="124805"/>
                  <a:pt x="1304014" y="124805"/>
                </a:cubicBezTo>
                <a:cubicBezTo>
                  <a:pt x="1378873" y="199664"/>
                  <a:pt x="1258835" y="86738"/>
                  <a:pt x="1375576" y="164562"/>
                </a:cubicBezTo>
                <a:cubicBezTo>
                  <a:pt x="1406404" y="185113"/>
                  <a:pt x="1390364" y="177442"/>
                  <a:pt x="1423284" y="188415"/>
                </a:cubicBezTo>
                <a:cubicBezTo>
                  <a:pt x="1431235" y="193716"/>
                  <a:pt x="1438591" y="200044"/>
                  <a:pt x="1447138" y="204318"/>
                </a:cubicBezTo>
                <a:cubicBezTo>
                  <a:pt x="1454635" y="208066"/>
                  <a:pt x="1462613" y="212074"/>
                  <a:pt x="1470992" y="212269"/>
                </a:cubicBezTo>
                <a:cubicBezTo>
                  <a:pt x="1690934" y="217384"/>
                  <a:pt x="1910964" y="217570"/>
                  <a:pt x="2130950" y="220221"/>
                </a:cubicBezTo>
                <a:cubicBezTo>
                  <a:pt x="2138901" y="230823"/>
                  <a:pt x="2146180" y="241964"/>
                  <a:pt x="2154804" y="252026"/>
                </a:cubicBezTo>
                <a:cubicBezTo>
                  <a:pt x="2199727" y="304435"/>
                  <a:pt x="2158125" y="244275"/>
                  <a:pt x="2202512" y="307685"/>
                </a:cubicBezTo>
                <a:cubicBezTo>
                  <a:pt x="2241344" y="363159"/>
                  <a:pt x="2215142" y="349002"/>
                  <a:pt x="2258171" y="363344"/>
                </a:cubicBezTo>
                <a:lnTo>
                  <a:pt x="2274074" y="411052"/>
                </a:lnTo>
                <a:cubicBezTo>
                  <a:pt x="2276724" y="419003"/>
                  <a:pt x="2280381" y="426687"/>
                  <a:pt x="2282025" y="434906"/>
                </a:cubicBezTo>
                <a:lnTo>
                  <a:pt x="2289976" y="474662"/>
                </a:lnTo>
                <a:cubicBezTo>
                  <a:pt x="2287326" y="691998"/>
                  <a:pt x="2289691" y="909452"/>
                  <a:pt x="2282025" y="1126669"/>
                </a:cubicBezTo>
                <a:cubicBezTo>
                  <a:pt x="2281688" y="1136219"/>
                  <a:pt x="2272240" y="1143182"/>
                  <a:pt x="2266122" y="1150523"/>
                </a:cubicBezTo>
                <a:cubicBezTo>
                  <a:pt x="2258923" y="1159162"/>
                  <a:pt x="2250219" y="1166426"/>
                  <a:pt x="2242268" y="1174377"/>
                </a:cubicBezTo>
                <a:cubicBezTo>
                  <a:pt x="2239618" y="1182328"/>
                  <a:pt x="2236350" y="1190100"/>
                  <a:pt x="2234317" y="1198231"/>
                </a:cubicBezTo>
                <a:cubicBezTo>
                  <a:pt x="2229779" y="1216384"/>
                  <a:pt x="2227504" y="1243662"/>
                  <a:pt x="2218414" y="1261842"/>
                </a:cubicBezTo>
                <a:cubicBezTo>
                  <a:pt x="2207344" y="1283982"/>
                  <a:pt x="2196243" y="1291964"/>
                  <a:pt x="2178658" y="1309549"/>
                </a:cubicBezTo>
                <a:cubicBezTo>
                  <a:pt x="2176008" y="1320151"/>
                  <a:pt x="2176129" y="1331867"/>
                  <a:pt x="2170707" y="1341355"/>
                </a:cubicBezTo>
                <a:cubicBezTo>
                  <a:pt x="2165128" y="1351118"/>
                  <a:pt x="2154052" y="1356571"/>
                  <a:pt x="2146853" y="1365209"/>
                </a:cubicBezTo>
                <a:cubicBezTo>
                  <a:pt x="2140735" y="1372550"/>
                  <a:pt x="2136251" y="1381111"/>
                  <a:pt x="2130950" y="1389062"/>
                </a:cubicBezTo>
                <a:cubicBezTo>
                  <a:pt x="2128300" y="1397013"/>
                  <a:pt x="2127648" y="1405942"/>
                  <a:pt x="2122999" y="1412916"/>
                </a:cubicBezTo>
                <a:cubicBezTo>
                  <a:pt x="2105982" y="1438442"/>
                  <a:pt x="2100299" y="1436385"/>
                  <a:pt x="2075291" y="1444722"/>
                </a:cubicBezTo>
                <a:cubicBezTo>
                  <a:pt x="2069990" y="1455324"/>
                  <a:pt x="2068871" y="1469415"/>
                  <a:pt x="2059388" y="1476527"/>
                </a:cubicBezTo>
                <a:cubicBezTo>
                  <a:pt x="2045978" y="1486585"/>
                  <a:pt x="2027583" y="1487128"/>
                  <a:pt x="2011680" y="1492429"/>
                </a:cubicBezTo>
                <a:cubicBezTo>
                  <a:pt x="1957542" y="1510475"/>
                  <a:pt x="1996210" y="1499682"/>
                  <a:pt x="1892411" y="1508332"/>
                </a:cubicBezTo>
                <a:cubicBezTo>
                  <a:pt x="1514904" y="1583830"/>
                  <a:pt x="1796160" y="1530387"/>
                  <a:pt x="811034" y="1508332"/>
                </a:cubicBezTo>
                <a:cubicBezTo>
                  <a:pt x="801480" y="1508118"/>
                  <a:pt x="795727" y="1496703"/>
                  <a:pt x="787180" y="1492429"/>
                </a:cubicBezTo>
                <a:cubicBezTo>
                  <a:pt x="779683" y="1488681"/>
                  <a:pt x="771277" y="1487128"/>
                  <a:pt x="763326" y="1484478"/>
                </a:cubicBezTo>
                <a:cubicBezTo>
                  <a:pt x="755375" y="1479177"/>
                  <a:pt x="748453" y="1471841"/>
                  <a:pt x="739472" y="1468575"/>
                </a:cubicBezTo>
                <a:cubicBezTo>
                  <a:pt x="691682" y="1451197"/>
                  <a:pt x="654642" y="1450315"/>
                  <a:pt x="604300" y="1444722"/>
                </a:cubicBezTo>
                <a:cubicBezTo>
                  <a:pt x="593698" y="1442071"/>
                  <a:pt x="583362" y="1437914"/>
                  <a:pt x="572494" y="1436770"/>
                </a:cubicBezTo>
                <a:cubicBezTo>
                  <a:pt x="532868" y="1432599"/>
                  <a:pt x="492582" y="1435033"/>
                  <a:pt x="453225" y="1428819"/>
                </a:cubicBezTo>
                <a:cubicBezTo>
                  <a:pt x="441517" y="1426970"/>
                  <a:pt x="432425" y="1417318"/>
                  <a:pt x="421420" y="1412916"/>
                </a:cubicBezTo>
                <a:cubicBezTo>
                  <a:pt x="376422" y="1394917"/>
                  <a:pt x="372930" y="1396884"/>
                  <a:pt x="326004" y="1389062"/>
                </a:cubicBezTo>
                <a:cubicBezTo>
                  <a:pt x="310101" y="1378460"/>
                  <a:pt x="296428" y="1363301"/>
                  <a:pt x="278296" y="1357257"/>
                </a:cubicBezTo>
                <a:lnTo>
                  <a:pt x="230588" y="1341355"/>
                </a:lnTo>
                <a:cubicBezTo>
                  <a:pt x="225287" y="1333404"/>
                  <a:pt x="221878" y="1323794"/>
                  <a:pt x="214686" y="1317501"/>
                </a:cubicBezTo>
                <a:cubicBezTo>
                  <a:pt x="200302" y="1304915"/>
                  <a:pt x="166978" y="1285695"/>
                  <a:pt x="166978" y="1285695"/>
                </a:cubicBezTo>
                <a:cubicBezTo>
                  <a:pt x="164328" y="1275093"/>
                  <a:pt x="163914" y="1263664"/>
                  <a:pt x="159027" y="1253890"/>
                </a:cubicBezTo>
                <a:cubicBezTo>
                  <a:pt x="150479" y="1236795"/>
                  <a:pt x="127221" y="1206182"/>
                  <a:pt x="127221" y="1206182"/>
                </a:cubicBezTo>
                <a:cubicBezTo>
                  <a:pt x="113226" y="1164198"/>
                  <a:pt x="123919" y="1189301"/>
                  <a:pt x="87465" y="1134621"/>
                </a:cubicBezTo>
                <a:lnTo>
                  <a:pt x="71562" y="1110767"/>
                </a:lnTo>
                <a:lnTo>
                  <a:pt x="55660" y="1063059"/>
                </a:lnTo>
                <a:cubicBezTo>
                  <a:pt x="53010" y="1055108"/>
                  <a:pt x="49741" y="1047336"/>
                  <a:pt x="47708" y="1039205"/>
                </a:cubicBezTo>
                <a:lnTo>
                  <a:pt x="31806" y="975595"/>
                </a:lnTo>
                <a:cubicBezTo>
                  <a:pt x="24656" y="946994"/>
                  <a:pt x="20952" y="934328"/>
                  <a:pt x="15903" y="904033"/>
                </a:cubicBezTo>
                <a:cubicBezTo>
                  <a:pt x="6231" y="845998"/>
                  <a:pt x="5870" y="825479"/>
                  <a:pt x="0" y="760909"/>
                </a:cubicBezTo>
                <a:cubicBezTo>
                  <a:pt x="2651" y="615135"/>
                  <a:pt x="790" y="469210"/>
                  <a:pt x="7952" y="323588"/>
                </a:cubicBezTo>
                <a:cubicBezTo>
                  <a:pt x="8775" y="306845"/>
                  <a:pt x="17968" y="291576"/>
                  <a:pt x="23854" y="275880"/>
                </a:cubicBezTo>
                <a:cubicBezTo>
                  <a:pt x="33877" y="249151"/>
                  <a:pt x="35475" y="216552"/>
                  <a:pt x="55660" y="196367"/>
                </a:cubicBezTo>
                <a:cubicBezTo>
                  <a:pt x="63611" y="188416"/>
                  <a:pt x="72315" y="181152"/>
                  <a:pt x="79514" y="172513"/>
                </a:cubicBezTo>
                <a:cubicBezTo>
                  <a:pt x="106928" y="139616"/>
                  <a:pt x="86140" y="142032"/>
                  <a:pt x="95416" y="132756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IN" sz="2400" dirty="0"/>
          </a:p>
        </p:txBody>
      </p:sp>
      <p:cxnSp>
        <p:nvCxnSpPr>
          <p:cNvPr id="12" name="Straight Connector 11"/>
          <p:cNvCxnSpPr>
            <a:stCxn id="2" idx="3"/>
            <a:endCxn id="9" idx="62"/>
          </p:cNvCxnSpPr>
          <p:nvPr/>
        </p:nvCxnSpPr>
        <p:spPr>
          <a:xfrm>
            <a:off x="7856164" y="2147590"/>
            <a:ext cx="1171263" cy="349137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044378" y="2013669"/>
                <a:ext cx="4594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4378" y="2013669"/>
                <a:ext cx="459459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898119" y="1759778"/>
                <a:ext cx="8817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8119" y="1759778"/>
                <a:ext cx="881738" cy="461665"/>
              </a:xfrm>
              <a:prstGeom prst="rect">
                <a:avLst/>
              </a:prstGeom>
              <a:blipFill>
                <a:blip r:embed="rId16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430470" y="1389587"/>
            <a:ext cx="1377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/>
              <a:t>Option 1:</a:t>
            </a:r>
            <a:endParaRPr lang="en-US" sz="2400" dirty="0" smtClean="0"/>
          </a:p>
        </p:txBody>
      </p:sp>
      <p:sp>
        <p:nvSpPr>
          <p:cNvPr id="43" name="TextBox 42"/>
          <p:cNvSpPr txBox="1"/>
          <p:nvPr/>
        </p:nvSpPr>
        <p:spPr>
          <a:xfrm>
            <a:off x="1783944" y="1390842"/>
            <a:ext cx="3471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/>
              <a:t>Maximize </a:t>
            </a:r>
            <a:r>
              <a:rPr lang="en-US" sz="2400" b="0" i="1" dirty="0" smtClean="0"/>
              <a:t>social welfare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309242" y="3261765"/>
                <a:ext cx="1805352" cy="937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242" y="3261765"/>
                <a:ext cx="1805352" cy="93794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171236" y="2677517"/>
                <a:ext cx="47378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Allocation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to maximize 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236" y="2677517"/>
                <a:ext cx="4737878" cy="400110"/>
              </a:xfrm>
              <a:prstGeom prst="rect">
                <a:avLst/>
              </a:prstGeom>
              <a:blipFill>
                <a:blip r:embed="rId18"/>
                <a:stretch>
                  <a:fillRect l="-1287" t="-7576" b="-257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905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6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821556" y="153795"/>
            <a:ext cx="31323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Social Welfare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0470" y="1389587"/>
            <a:ext cx="1377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/>
              <a:t>Option 1:</a:t>
            </a: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593" y="1137104"/>
            <a:ext cx="1288321" cy="207205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897" y="1378806"/>
            <a:ext cx="510356" cy="484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731" y="4772401"/>
            <a:ext cx="703437" cy="5152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293" y="3960736"/>
            <a:ext cx="306341" cy="6976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102" y="3382549"/>
            <a:ext cx="487673" cy="4641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731" y="2662020"/>
            <a:ext cx="462903" cy="5686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961" y="2019956"/>
            <a:ext cx="487673" cy="52800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29" y="3382549"/>
            <a:ext cx="567603" cy="912895"/>
          </a:xfrm>
          <a:prstGeom prst="rect">
            <a:avLst/>
          </a:prstGeom>
          <a:noFill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416" y="4704129"/>
            <a:ext cx="346989" cy="558074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1725739" y="1858319"/>
            <a:ext cx="3628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(assigns all goods to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en-US" sz="2000" dirty="0" smtClean="0"/>
              <a:t> agent)</a:t>
            </a:r>
          </a:p>
        </p:txBody>
      </p:sp>
      <p:cxnSp>
        <p:nvCxnSpPr>
          <p:cNvPr id="11" name="Straight Connector 10"/>
          <p:cNvCxnSpPr>
            <a:stCxn id="2" idx="3"/>
          </p:cNvCxnSpPr>
          <p:nvPr/>
        </p:nvCxnSpPr>
        <p:spPr>
          <a:xfrm flipV="1">
            <a:off x="8297914" y="1798581"/>
            <a:ext cx="386952" cy="37454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" idx="3"/>
          </p:cNvCxnSpPr>
          <p:nvPr/>
        </p:nvCxnSpPr>
        <p:spPr>
          <a:xfrm flipV="1">
            <a:off x="8297914" y="2075855"/>
            <a:ext cx="456472" cy="9727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3"/>
          </p:cNvCxnSpPr>
          <p:nvPr/>
        </p:nvCxnSpPr>
        <p:spPr>
          <a:xfrm>
            <a:off x="8297914" y="2173129"/>
            <a:ext cx="488277" cy="18000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" idx="3"/>
          </p:cNvCxnSpPr>
          <p:nvPr/>
        </p:nvCxnSpPr>
        <p:spPr>
          <a:xfrm>
            <a:off x="8297914" y="2173129"/>
            <a:ext cx="456472" cy="428012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244370" y="1456140"/>
            <a:ext cx="577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100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8255973" y="3517094"/>
            <a:ext cx="386952" cy="37454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8255973" y="3794368"/>
            <a:ext cx="456472" cy="9727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255973" y="3891642"/>
            <a:ext cx="488277" cy="18000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255973" y="3891642"/>
            <a:ext cx="456472" cy="428012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202429" y="3174653"/>
            <a:ext cx="577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8210548" y="4589818"/>
            <a:ext cx="386952" cy="37454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8210548" y="4867092"/>
            <a:ext cx="456472" cy="9727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210548" y="4964366"/>
            <a:ext cx="488277" cy="18000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210548" y="4964366"/>
            <a:ext cx="456472" cy="428012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143167" y="4391462"/>
            <a:ext cx="577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783944" y="1390842"/>
            <a:ext cx="3471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/>
              <a:t>Maximize </a:t>
            </a:r>
            <a:r>
              <a:rPr lang="en-US" sz="2400" b="0" i="1" dirty="0" smtClean="0"/>
              <a:t>social welfare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30470" y="274139"/>
                <a:ext cx="4996616" cy="425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𝑏𝑙𝑢𝑒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70" y="274139"/>
                <a:ext cx="4996616" cy="425053"/>
              </a:xfrm>
              <a:prstGeom prst="rect">
                <a:avLst/>
              </a:prstGeom>
              <a:blipFill>
                <a:blip r:embed="rId11"/>
                <a:stretch>
                  <a:fillRect t="-7143" b="-2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430470" y="807100"/>
            <a:ext cx="1858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additive utilities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792" y="4560715"/>
            <a:ext cx="345906" cy="68065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199" y="3730740"/>
            <a:ext cx="519363" cy="67814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683" y="3226801"/>
            <a:ext cx="402336" cy="41148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50" y="2471487"/>
            <a:ext cx="708398" cy="63310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83" y="1794734"/>
            <a:ext cx="433631" cy="55454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579" y="1190177"/>
            <a:ext cx="501440" cy="5242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171236" y="2677517"/>
                <a:ext cx="47378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Allocation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to maximize </a:t>
                </a: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236" y="2677517"/>
                <a:ext cx="4737878" cy="400110"/>
              </a:xfrm>
              <a:prstGeom prst="rect">
                <a:avLst/>
              </a:prstGeom>
              <a:blipFill>
                <a:blip r:embed="rId18"/>
                <a:stretch>
                  <a:fillRect l="-1287" t="-7576" b="-257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309242" y="3261765"/>
                <a:ext cx="1805352" cy="937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242" y="3261765"/>
                <a:ext cx="1805352" cy="93794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665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7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821556" y="153795"/>
            <a:ext cx="31323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Social Welfare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0470" y="1389587"/>
            <a:ext cx="1377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/>
              <a:t>Option 1:</a:t>
            </a: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593" y="1137104"/>
            <a:ext cx="1288321" cy="207205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897" y="1378806"/>
            <a:ext cx="510356" cy="484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731" y="4772401"/>
            <a:ext cx="703437" cy="5152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293" y="3960736"/>
            <a:ext cx="306341" cy="6976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102" y="3382549"/>
            <a:ext cx="487673" cy="4641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731" y="2662020"/>
            <a:ext cx="462903" cy="5686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961" y="2019956"/>
            <a:ext cx="487673" cy="52800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29" y="3382549"/>
            <a:ext cx="567603" cy="912895"/>
          </a:xfrm>
          <a:prstGeom prst="rect">
            <a:avLst/>
          </a:prstGeom>
          <a:noFill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416" y="4704129"/>
            <a:ext cx="346989" cy="558074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1725739" y="1858319"/>
            <a:ext cx="3628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(assigns all goods to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en-US" sz="2000" dirty="0" smtClean="0"/>
              <a:t> agent)</a:t>
            </a:r>
          </a:p>
        </p:txBody>
      </p:sp>
      <p:cxnSp>
        <p:nvCxnSpPr>
          <p:cNvPr id="11" name="Straight Connector 10"/>
          <p:cNvCxnSpPr>
            <a:stCxn id="2" idx="3"/>
          </p:cNvCxnSpPr>
          <p:nvPr/>
        </p:nvCxnSpPr>
        <p:spPr>
          <a:xfrm flipV="1">
            <a:off x="8297914" y="1798581"/>
            <a:ext cx="386952" cy="37454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" idx="3"/>
          </p:cNvCxnSpPr>
          <p:nvPr/>
        </p:nvCxnSpPr>
        <p:spPr>
          <a:xfrm flipV="1">
            <a:off x="8297914" y="2075855"/>
            <a:ext cx="456472" cy="9727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3"/>
          </p:cNvCxnSpPr>
          <p:nvPr/>
        </p:nvCxnSpPr>
        <p:spPr>
          <a:xfrm>
            <a:off x="8297914" y="2173129"/>
            <a:ext cx="488277" cy="18000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" idx="3"/>
          </p:cNvCxnSpPr>
          <p:nvPr/>
        </p:nvCxnSpPr>
        <p:spPr>
          <a:xfrm>
            <a:off x="8297914" y="2173129"/>
            <a:ext cx="456472" cy="428012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244370" y="1456140"/>
            <a:ext cx="577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100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8255973" y="3517094"/>
            <a:ext cx="386952" cy="37454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8255973" y="3794368"/>
            <a:ext cx="456472" cy="9727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255973" y="3891642"/>
            <a:ext cx="488277" cy="18000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255973" y="3891642"/>
            <a:ext cx="456472" cy="428012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202429" y="3174653"/>
            <a:ext cx="577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8210548" y="4589818"/>
            <a:ext cx="386952" cy="37454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8210548" y="4867092"/>
            <a:ext cx="456472" cy="9727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210548" y="4964366"/>
            <a:ext cx="488277" cy="18000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210548" y="4964366"/>
            <a:ext cx="456472" cy="428012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143167" y="4391462"/>
            <a:ext cx="577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783944" y="1390842"/>
            <a:ext cx="3471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/>
              <a:t>Maximize </a:t>
            </a:r>
            <a:r>
              <a:rPr lang="en-US" sz="2400" b="0" i="1" dirty="0" smtClean="0"/>
              <a:t>social welfare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30470" y="274139"/>
                <a:ext cx="4996616" cy="425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𝑏𝑙𝑢𝑒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70" y="274139"/>
                <a:ext cx="4996616" cy="425053"/>
              </a:xfrm>
              <a:prstGeom prst="rect">
                <a:avLst/>
              </a:prstGeom>
              <a:blipFill>
                <a:blip r:embed="rId11"/>
                <a:stretch>
                  <a:fillRect t="-7143" b="-2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430470" y="807100"/>
            <a:ext cx="1858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additive utilities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792" y="4560715"/>
            <a:ext cx="345906" cy="68065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199" y="3730740"/>
            <a:ext cx="519363" cy="67814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683" y="3226801"/>
            <a:ext cx="402336" cy="41148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50" y="2471487"/>
            <a:ext cx="708398" cy="63310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83" y="1794734"/>
            <a:ext cx="433631" cy="55454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579" y="1190177"/>
            <a:ext cx="501440" cy="52423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430470" y="2667832"/>
            <a:ext cx="1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/>
              <a:t>Not fair, but…</a:t>
            </a:r>
            <a:endParaRPr lang="en-US" sz="2400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930084" y="3341073"/>
            <a:ext cx="4094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economically efficient</a:t>
            </a:r>
            <a:endParaRPr lang="en-US" sz="2400" dirty="0" smtClean="0"/>
          </a:p>
        </p:txBody>
      </p:sp>
      <p:sp>
        <p:nvSpPr>
          <p:cNvPr id="58" name="TextBox 57"/>
          <p:cNvSpPr txBox="1"/>
          <p:nvPr/>
        </p:nvSpPr>
        <p:spPr>
          <a:xfrm>
            <a:off x="1293384" y="3802738"/>
            <a:ext cx="5267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(is Pareto-optimal: any other allocation leaves some agent worse off)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927523" y="4752333"/>
            <a:ext cx="5783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very well-studied (hardness, approximation algorithms known)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0299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8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333345" y="153795"/>
            <a:ext cx="3620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Fairness Notions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83982" y="1109704"/>
            <a:ext cx="5672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look at two common fairness notions: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279" y="1718257"/>
            <a:ext cx="533885" cy="85866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897" y="1378806"/>
            <a:ext cx="510356" cy="484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731" y="4772401"/>
            <a:ext cx="703437" cy="5152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293" y="3960736"/>
            <a:ext cx="306341" cy="6976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102" y="3382549"/>
            <a:ext cx="487673" cy="4641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731" y="2662020"/>
            <a:ext cx="462903" cy="5686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961" y="2019956"/>
            <a:ext cx="487673" cy="52800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279" y="2827458"/>
            <a:ext cx="533885" cy="858665"/>
          </a:xfrm>
          <a:prstGeom prst="rect">
            <a:avLst/>
          </a:prstGeom>
          <a:noFill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278" y="4001361"/>
            <a:ext cx="533885" cy="858665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907424" y="1794734"/>
            <a:ext cx="3701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alligraphy" panose="03010101010101010101" pitchFamily="66" charset="0"/>
              </a:rPr>
              <a:t>1.</a:t>
            </a:r>
            <a:r>
              <a:rPr lang="en-US" sz="2400" dirty="0" smtClean="0"/>
              <a:t>  Envy-freeness (EF)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91194" y="2256399"/>
            <a:ext cx="4904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(no agent wants what another agent has)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792" y="4560715"/>
            <a:ext cx="345906" cy="68065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199" y="3730740"/>
            <a:ext cx="519363" cy="67814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683" y="3226801"/>
            <a:ext cx="402336" cy="41148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50" y="2471487"/>
            <a:ext cx="708398" cy="63310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83" y="1794734"/>
            <a:ext cx="433631" cy="55454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579" y="1190177"/>
            <a:ext cx="501440" cy="52423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07424" y="3061660"/>
            <a:ext cx="4972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alligraphy" panose="03010101010101010101" pitchFamily="66" charset="0"/>
              </a:rPr>
              <a:t>2.</a:t>
            </a:r>
            <a:r>
              <a:rPr lang="en-US" sz="2400" dirty="0" smtClean="0"/>
              <a:t>  </a:t>
            </a:r>
            <a:r>
              <a:rPr lang="en-US" sz="2400" dirty="0" err="1" smtClean="0"/>
              <a:t>Maximin</a:t>
            </a:r>
            <a:r>
              <a:rPr lang="en-US" sz="2400" dirty="0" smtClean="0"/>
              <a:t> share guarantee (MMS)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1323794" y="3559153"/>
            <a:ext cx="4904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(every agent gets at least a basic minimum)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77656" y="4456641"/>
            <a:ext cx="454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(but such allocations may not exist, hence consider relaxations)</a:t>
            </a:r>
          </a:p>
        </p:txBody>
      </p:sp>
    </p:spTree>
    <p:extLst>
      <p:ext uri="{BB962C8B-B14F-4D97-AF65-F5344CB8AC3E}">
        <p14:creationId xmlns:p14="http://schemas.microsoft.com/office/powerpoint/2010/main" val="300120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42FD38E-9DBF-461F-8376-814E326EA239}" type="slidenum">
              <a:rPr lang="en-US" smtClean="0"/>
              <a:t>9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790265" y="153795"/>
            <a:ext cx="3163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Envy-Freeness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572670" y="1714143"/>
                <a:ext cx="5204348" cy="517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for all agents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 smtClean="0"/>
                  <a:t> 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670" y="1714143"/>
                <a:ext cx="5204348" cy="517834"/>
              </a:xfrm>
              <a:prstGeom prst="rect">
                <a:avLst/>
              </a:prstGeom>
              <a:blipFill>
                <a:blip r:embed="rId2"/>
                <a:stretch>
                  <a:fillRect l="-1756" t="-3529" b="-211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423091" y="2769489"/>
            <a:ext cx="5651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but such an allocation may not exist, e.g.,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3091" y="1015826"/>
                <a:ext cx="62363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Allocation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is </a:t>
                </a:r>
                <a:r>
                  <a:rPr lang="en-US" sz="2400" b="1" dirty="0" smtClean="0"/>
                  <a:t>envy-free (EF)</a:t>
                </a:r>
                <a:r>
                  <a:rPr lang="en-US" sz="2400" dirty="0" smtClean="0"/>
                  <a:t> if: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91" y="1015826"/>
                <a:ext cx="6236327" cy="461665"/>
              </a:xfrm>
              <a:prstGeom prst="rect">
                <a:avLst/>
              </a:prstGeom>
              <a:blipFill>
                <a:blip r:embed="rId3"/>
                <a:stretch>
                  <a:fillRect l="-1466" t="-10667" b="-30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8790265" y="2657274"/>
            <a:ext cx="2832318" cy="686093"/>
            <a:chOff x="1868208" y="3160587"/>
            <a:chExt cx="2832318" cy="686093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8208" y="3292898"/>
              <a:ext cx="344320" cy="553782"/>
            </a:xfrm>
            <a:prstGeom prst="rect">
              <a:avLst/>
            </a:prstGeom>
            <a:noFill/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206" y="3292898"/>
              <a:ext cx="344320" cy="553782"/>
            </a:xfrm>
            <a:prstGeom prst="rect">
              <a:avLst/>
            </a:prstGeom>
            <a:noFill/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9962" y="3292184"/>
              <a:ext cx="368810" cy="471652"/>
            </a:xfrm>
            <a:prstGeom prst="rect">
              <a:avLst/>
            </a:prstGeom>
          </p:spPr>
        </p:pic>
        <p:cxnSp>
          <p:nvCxnSpPr>
            <p:cNvPr id="12" name="Straight Connector 11"/>
            <p:cNvCxnSpPr>
              <a:endCxn id="41" idx="1"/>
            </p:cNvCxnSpPr>
            <p:nvPr/>
          </p:nvCxnSpPr>
          <p:spPr>
            <a:xfrm>
              <a:off x="3586277" y="3569789"/>
              <a:ext cx="769929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212528" y="3569789"/>
              <a:ext cx="769929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451675" y="3164575"/>
              <a:ext cx="305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771476" y="3160587"/>
              <a:ext cx="305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23091" y="3754808"/>
                <a:ext cx="80322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Allocation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is </a:t>
                </a:r>
                <a:r>
                  <a:rPr lang="en-US" sz="2400" b="1" dirty="0" smtClean="0"/>
                  <a:t>envy-free up to 1 good (EF1)</a:t>
                </a:r>
                <a:r>
                  <a:rPr lang="en-US" sz="2400" dirty="0" smtClean="0"/>
                  <a:t> if: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91" y="3754808"/>
                <a:ext cx="8032219" cy="461665"/>
              </a:xfrm>
              <a:prstGeom prst="rect">
                <a:avLst/>
              </a:prstGeom>
              <a:blipFill>
                <a:blip r:embed="rId6"/>
                <a:stretch>
                  <a:fillRect l="-1138" t="-10526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572670" y="4594123"/>
                <a:ext cx="2959912" cy="86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for all agents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 smtClean="0"/>
                  <a:t> , there exists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 smtClean="0"/>
                  <a:t> :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670" y="4594123"/>
                <a:ext cx="2959912" cy="860748"/>
              </a:xfrm>
              <a:prstGeom prst="rect">
                <a:avLst/>
              </a:prstGeom>
              <a:blipFill>
                <a:blip r:embed="rId7"/>
                <a:stretch>
                  <a:fillRect l="-3086" t="-5674" r="-412" b="-1276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235770" y="4767503"/>
                <a:ext cx="3417605" cy="517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770" y="4767503"/>
                <a:ext cx="3417605" cy="5178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9134585" y="4637244"/>
            <a:ext cx="2227175" cy="553782"/>
            <a:chOff x="9186405" y="4637244"/>
            <a:chExt cx="2227175" cy="553782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6405" y="4637244"/>
              <a:ext cx="344320" cy="553782"/>
            </a:xfrm>
            <a:prstGeom prst="rect">
              <a:avLst/>
            </a:prstGeom>
            <a:noFill/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9260" y="4637244"/>
              <a:ext cx="344320" cy="553782"/>
            </a:xfrm>
            <a:prstGeom prst="rect">
              <a:avLst/>
            </a:prstGeom>
            <a:noFill/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1481" y="4637244"/>
              <a:ext cx="368810" cy="471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332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>
            <a:lumMod val="75000"/>
          </a:schemeClr>
        </a:solidFill>
        <a:ln>
          <a:solidFill>
            <a:schemeClr val="tx1"/>
          </a:solidFill>
        </a:ln>
      </a:spPr>
      <a:bodyPr wrap="none" rtlCol="0" anchor="ctr">
        <a:spAutoFit/>
      </a:bodyPr>
      <a:lstStyle>
        <a:defPPr algn="ctr">
          <a:defRPr sz="2400" dirty="0"/>
        </a:defPPr>
      </a:lstStyle>
    </a:spDef>
    <a:lnDef>
      <a:spPr>
        <a:ln w="127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20916</TotalTime>
  <Words>2340</Words>
  <Application>Microsoft Office PowerPoint</Application>
  <PresentationFormat>Widescreen</PresentationFormat>
  <Paragraphs>445</Paragraphs>
  <Slides>37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Ink Free</vt:lpstr>
      <vt:lpstr>Lucida Calligraphy</vt:lpstr>
      <vt:lpstr>Wingdings</vt:lpstr>
      <vt:lpstr>Office Theme</vt:lpstr>
      <vt:lpstr>Optimal Bounds  on the Price of Fairness for Indivisible Goods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Improvement for Equilibrium Routing</dc:title>
  <dc:creator>Zaphod</dc:creator>
  <cp:lastModifiedBy>Umang Bhaskar</cp:lastModifiedBy>
  <cp:revision>692</cp:revision>
  <dcterms:created xsi:type="dcterms:W3CDTF">2013-10-26T22:00:02Z</dcterms:created>
  <dcterms:modified xsi:type="dcterms:W3CDTF">2021-02-05T10:50:15Z</dcterms:modified>
</cp:coreProperties>
</file>