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758" r:id="rId2"/>
    <p:sldId id="617" r:id="rId3"/>
    <p:sldId id="815" r:id="rId4"/>
    <p:sldId id="817" r:id="rId5"/>
    <p:sldId id="852" r:id="rId6"/>
    <p:sldId id="816" r:id="rId7"/>
    <p:sldId id="818" r:id="rId8"/>
    <p:sldId id="853" r:id="rId9"/>
    <p:sldId id="819" r:id="rId10"/>
    <p:sldId id="820" r:id="rId11"/>
    <p:sldId id="854" r:id="rId12"/>
    <p:sldId id="861" r:id="rId13"/>
    <p:sldId id="821" r:id="rId14"/>
    <p:sldId id="822" r:id="rId15"/>
    <p:sldId id="823" r:id="rId16"/>
    <p:sldId id="862" r:id="rId17"/>
    <p:sldId id="824" r:id="rId18"/>
    <p:sldId id="825" r:id="rId19"/>
    <p:sldId id="855" r:id="rId20"/>
    <p:sldId id="827" r:id="rId21"/>
    <p:sldId id="856" r:id="rId22"/>
    <p:sldId id="828" r:id="rId23"/>
    <p:sldId id="826" r:id="rId24"/>
    <p:sldId id="829" r:id="rId25"/>
    <p:sldId id="830" r:id="rId26"/>
    <p:sldId id="857" r:id="rId27"/>
    <p:sldId id="831" r:id="rId28"/>
    <p:sldId id="832" r:id="rId29"/>
    <p:sldId id="833" r:id="rId30"/>
    <p:sldId id="835" r:id="rId31"/>
    <p:sldId id="834" r:id="rId32"/>
    <p:sldId id="858" r:id="rId33"/>
    <p:sldId id="836" r:id="rId34"/>
    <p:sldId id="838" r:id="rId35"/>
    <p:sldId id="839" r:id="rId36"/>
    <p:sldId id="840" r:id="rId37"/>
    <p:sldId id="843" r:id="rId38"/>
    <p:sldId id="841" r:id="rId39"/>
    <p:sldId id="859" r:id="rId40"/>
    <p:sldId id="844" r:id="rId41"/>
    <p:sldId id="845" r:id="rId42"/>
    <p:sldId id="860" r:id="rId43"/>
    <p:sldId id="846" r:id="rId44"/>
    <p:sldId id="847" r:id="rId45"/>
    <p:sldId id="848" r:id="rId46"/>
    <p:sldId id="863" r:id="rId47"/>
    <p:sldId id="849" r:id="rId48"/>
    <p:sldId id="850" r:id="rId49"/>
    <p:sldId id="85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CC0000"/>
    <a:srgbClr val="000099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615" autoAdjust="0"/>
  </p:normalViewPr>
  <p:slideViewPr>
    <p:cSldViewPr snapToGrid="0">
      <p:cViewPr varScale="1">
        <p:scale>
          <a:sx n="63" d="100"/>
          <a:sy n="63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AEC8-3EEC-4DDD-81CC-1F34CF09525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88A8-49F1-4A5F-BD36-21E9968FE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E384-DD2F-42A1-8CF7-340766813E82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6EF9-CA56-4405-8D42-D30B372174B8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EC8A-775C-4AA5-9BB5-1A5CAEE64A7F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6F8-03A8-40B7-BA1E-058315C6387A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19C-6B0C-4B97-9F93-337DB4880DF9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664C-2CB1-41C5-ACBF-B214237C7619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683A-9867-4403-9149-524B18F798CB}" type="datetime1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4CD8-AFC4-4A0D-A41B-5A42D5DA8D90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4F4C-AC83-4F78-8C21-A57D4339253E}" type="datetime1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85EE-BE4A-4CFB-AEEB-3FE469C5A24F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F19E-DA69-4D3A-A964-C94363F4F989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E2F9-50DD-4BB6-9221-4C7488B3F661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738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91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86.png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4.png"/><Relationship Id="rId5" Type="http://schemas.openxmlformats.org/officeDocument/2006/relationships/image" Target="../media/image141.png"/><Relationship Id="rId10" Type="http://schemas.openxmlformats.org/officeDocument/2006/relationships/image" Target="../media/image147.png"/><Relationship Id="rId4" Type="http://schemas.openxmlformats.org/officeDocument/2006/relationships/image" Target="../media/image140.png"/><Relationship Id="rId9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8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0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52.png"/><Relationship Id="rId5" Type="http://schemas.openxmlformats.org/officeDocument/2006/relationships/image" Target="../media/image142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1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0.png"/><Relationship Id="rId7" Type="http://schemas.openxmlformats.org/officeDocument/2006/relationships/image" Target="../media/image157.png"/><Relationship Id="rId12" Type="http://schemas.openxmlformats.org/officeDocument/2006/relationships/image" Target="../media/image15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52.png"/><Relationship Id="rId5" Type="http://schemas.openxmlformats.org/officeDocument/2006/relationships/image" Target="../media/image142.png"/><Relationship Id="rId10" Type="http://schemas.openxmlformats.org/officeDocument/2006/relationships/image" Target="../media/image151.png"/><Relationship Id="rId4" Type="http://schemas.openxmlformats.org/officeDocument/2006/relationships/image" Target="../media/image141.png"/><Relationship Id="rId9" Type="http://schemas.openxmlformats.org/officeDocument/2006/relationships/image" Target="../media/image150.png"/><Relationship Id="rId14" Type="http://schemas.openxmlformats.org/officeDocument/2006/relationships/image" Target="../media/image1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29" y="498576"/>
            <a:ext cx="9662603" cy="2671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32" y="929950"/>
            <a:ext cx="8805977" cy="1808708"/>
          </a:xfrm>
        </p:spPr>
        <p:txBody>
          <a:bodyPr>
            <a:normAutofit/>
          </a:bodyPr>
          <a:lstStyle/>
          <a:p>
            <a:r>
              <a:rPr lang="en-IN" dirty="0" smtClean="0"/>
              <a:t>Partial Function Extension with 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7768" y="3601406"/>
            <a:ext cx="313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err="1" smtClean="0">
                <a:solidFill>
                  <a:srgbClr val="0070C0"/>
                </a:solidFill>
              </a:rPr>
              <a:t>Umang</a:t>
            </a:r>
            <a:r>
              <a:rPr lang="en-IN" sz="3600" dirty="0" smtClean="0">
                <a:solidFill>
                  <a:srgbClr val="0070C0"/>
                </a:solidFill>
              </a:rPr>
              <a:t> </a:t>
            </a:r>
            <a:r>
              <a:rPr lang="en-IN" sz="3600" dirty="0" err="1" smtClean="0">
                <a:solidFill>
                  <a:srgbClr val="0070C0"/>
                </a:solidFill>
              </a:rPr>
              <a:t>Bhaskar</a:t>
            </a:r>
            <a:endParaRPr lang="en-IN" sz="36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02"/>
          <a:stretch/>
        </p:blipFill>
        <p:spPr>
          <a:xfrm>
            <a:off x="2149500" y="5005733"/>
            <a:ext cx="1698899" cy="762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0179" y="5167566"/>
            <a:ext cx="597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Tata Institute of Fundamental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6404" y="3601406"/>
            <a:ext cx="313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 smtClean="0"/>
              <a:t>Gunjan</a:t>
            </a:r>
            <a:r>
              <a:rPr lang="en-IN" sz="3600" dirty="0" smtClean="0"/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35702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52711" y="153795"/>
            <a:ext cx="50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Approximate Extension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1678" y="1481874"/>
            <a:ext cx="350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partial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09178" y="1476728"/>
                <a:ext cx="57422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…, 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78" y="1476728"/>
                <a:ext cx="5742258" cy="461665"/>
              </a:xfrm>
              <a:prstGeom prst="rect">
                <a:avLst/>
              </a:prstGeom>
              <a:blipFill>
                <a:blip r:embed="rId2"/>
                <a:stretch>
                  <a:fillRect l="-212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81677" y="2023161"/>
                <a:ext cx="432692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7" y="2023161"/>
                <a:ext cx="4326924" cy="487185"/>
              </a:xfrm>
              <a:prstGeom prst="rect">
                <a:avLst/>
              </a:prstGeom>
              <a:blipFill>
                <a:blip r:embed="rId3"/>
                <a:stretch>
                  <a:fillRect l="-2113" t="-6250" r="-2958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308601" y="2035920"/>
            <a:ext cx="40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family </a:t>
            </a:r>
            <a:r>
              <a:rPr lang="en-US" sz="2400" dirty="0" smtClean="0">
                <a:latin typeface="Lucida Calligraphy" panose="03010101010101010101" pitchFamily="66" charset="0"/>
              </a:rPr>
              <a:t>F</a:t>
            </a:r>
            <a:r>
              <a:rPr lang="en-US" sz="2400" dirty="0"/>
              <a:t> </a:t>
            </a:r>
            <a:r>
              <a:rPr lang="en-US" sz="2400" dirty="0" smtClean="0"/>
              <a:t>of functions,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81677" y="2805617"/>
                <a:ext cx="8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Minimize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such that, for some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F </a:t>
                </a:r>
                <a:r>
                  <a:rPr lang="en-US" sz="2400" dirty="0" smtClean="0"/>
                  <a:t>,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7" y="2805617"/>
                <a:ext cx="8422673" cy="461665"/>
              </a:xfrm>
              <a:prstGeom prst="rect">
                <a:avLst/>
              </a:prstGeom>
              <a:blipFill>
                <a:blip r:embed="rId4"/>
                <a:stretch>
                  <a:fillRect l="-1085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1676" y="3472575"/>
                <a:ext cx="8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≤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≤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   </a:t>
                </a:r>
                <a:r>
                  <a:rPr lang="en-IN" sz="2400" dirty="0" smtClean="0"/>
                  <a:t>for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 …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6" y="3472575"/>
                <a:ext cx="8422673" cy="461665"/>
              </a:xfrm>
              <a:prstGeom prst="rect">
                <a:avLst/>
              </a:prstGeom>
              <a:blipFill>
                <a:blip r:embed="rId5"/>
                <a:stretch>
                  <a:fillRect t="-13333" b="-2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3845" y="153795"/>
            <a:ext cx="95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I: Lower Bounds for PAC Learning</a:t>
            </a:r>
          </a:p>
        </p:txBody>
      </p:sp>
    </p:spTree>
    <p:extLst>
      <p:ext uri="{BB962C8B-B14F-4D97-AF65-F5344CB8AC3E}">
        <p14:creationId xmlns:p14="http://schemas.microsoft.com/office/powerpoint/2010/main" val="17416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3845" y="153795"/>
            <a:ext cx="95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I: Lower Bounds for PAC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family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of functions,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blipFill>
                <a:blip r:embed="rId2"/>
                <a:stretch>
                  <a:fillRect l="-1227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726" y="1860413"/>
                <a:ext cx="869572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 </a:t>
                </a:r>
                <a:r>
                  <a:rPr lang="en-IN" sz="2400" dirty="0" smtClean="0"/>
                  <a:t>is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– </a:t>
                </a:r>
                <a:r>
                  <a:rPr lang="en-US" sz="2400" dirty="0" smtClean="0"/>
                  <a:t>PAC learnable if , for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F, </a:t>
                </a:r>
                <a:r>
                  <a:rPr lang="en-IN" sz="2400" dirty="0" smtClean="0"/>
                  <a:t>distribution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860413"/>
                <a:ext cx="8695724" cy="487185"/>
              </a:xfrm>
              <a:prstGeom prst="rect">
                <a:avLst/>
              </a:prstGeom>
              <a:blipFill>
                <a:blip r:embed="rId3"/>
                <a:stretch>
                  <a:fillRect l="-1122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2726" y="2494586"/>
                <a:ext cx="9133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can be </a:t>
                </a:r>
                <a:r>
                  <a:rPr lang="en-US" sz="2400" b="1" dirty="0" smtClean="0"/>
                  <a:t>learned</a:t>
                </a:r>
                <a:r>
                  <a:rPr lang="en-US" sz="2400" dirty="0" smtClean="0"/>
                  <a:t> within a factor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w.h.p.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, </a:t>
                </a: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samples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2494586"/>
                <a:ext cx="9133874" cy="461665"/>
              </a:xfrm>
              <a:prstGeom prst="rect">
                <a:avLst/>
              </a:prstGeom>
              <a:blipFill>
                <a:blip r:embed="rId4"/>
                <a:stretch>
                  <a:fillRect l="-601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3845" y="153795"/>
            <a:ext cx="95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I: Lower Bounds for PAC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family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of functions,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blipFill>
                <a:blip r:embed="rId2"/>
                <a:stretch>
                  <a:fillRect l="-1227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11250" y="3899968"/>
            <a:ext cx="850900" cy="660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2540" y="3999335"/>
                <a:ext cx="528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" y="3999335"/>
                <a:ext cx="528319" cy="461665"/>
              </a:xfrm>
              <a:prstGeom prst="rect">
                <a:avLst/>
              </a:prstGeom>
              <a:blipFill>
                <a:blip r:embed="rId3"/>
                <a:stretch>
                  <a:fillRect l="-6977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1962150" y="4230168"/>
            <a:ext cx="612775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4255" y="3517610"/>
                <a:ext cx="5674995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IN" sz="24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55" y="3517610"/>
                <a:ext cx="5674995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32760" y="4433546"/>
                <a:ext cx="4028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 err="1" smtClean="0"/>
                  <a:t>iid</a:t>
                </a:r>
                <a:r>
                  <a:rPr lang="en-IN" sz="2400" dirty="0" smtClean="0"/>
                  <a:t>,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IN" sz="2400" dirty="0" smtClean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760" y="4433546"/>
                <a:ext cx="4028440" cy="461665"/>
              </a:xfrm>
              <a:prstGeom prst="rect">
                <a:avLst/>
              </a:prstGeom>
              <a:blipFill>
                <a:blip r:embed="rId5"/>
                <a:stretch>
                  <a:fillRect l="-2424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089900" y="3715234"/>
            <a:ext cx="2002790" cy="10298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3189" y="3783602"/>
            <a:ext cx="163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Learning Algorithm</a:t>
            </a:r>
          </a:p>
        </p:txBody>
      </p:sp>
      <p:cxnSp>
        <p:nvCxnSpPr>
          <p:cNvPr id="14" name="Straight Arrow Connector 13"/>
          <p:cNvCxnSpPr>
            <a:stCxn id="20" idx="3"/>
          </p:cNvCxnSpPr>
          <p:nvPr/>
        </p:nvCxnSpPr>
        <p:spPr>
          <a:xfrm flipV="1">
            <a:off x="10092690" y="4230166"/>
            <a:ext cx="467360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2598" y="3946521"/>
                <a:ext cx="528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598" y="3946521"/>
                <a:ext cx="52831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726" y="1860413"/>
                <a:ext cx="869572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 </a:t>
                </a:r>
                <a:r>
                  <a:rPr lang="en-IN" sz="2400" dirty="0" smtClean="0"/>
                  <a:t>is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– </a:t>
                </a:r>
                <a:r>
                  <a:rPr lang="en-US" sz="2400" dirty="0" smtClean="0"/>
                  <a:t>PAC learnable if , for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F, </a:t>
                </a:r>
                <a:r>
                  <a:rPr lang="en-IN" sz="2400" dirty="0" smtClean="0"/>
                  <a:t>distribution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860413"/>
                <a:ext cx="8695724" cy="487185"/>
              </a:xfrm>
              <a:prstGeom prst="rect">
                <a:avLst/>
              </a:prstGeom>
              <a:blipFill>
                <a:blip r:embed="rId7"/>
                <a:stretch>
                  <a:fillRect l="-1122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2726" y="2494586"/>
                <a:ext cx="9133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can be </a:t>
                </a:r>
                <a:r>
                  <a:rPr lang="en-US" sz="2400" b="1" dirty="0" smtClean="0"/>
                  <a:t>learned</a:t>
                </a:r>
                <a:r>
                  <a:rPr lang="en-US" sz="2400" dirty="0" smtClean="0"/>
                  <a:t> within a factor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w.h.p.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, </a:t>
                </a: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samples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2494586"/>
                <a:ext cx="9133874" cy="461665"/>
              </a:xfrm>
              <a:prstGeom prst="rect">
                <a:avLst/>
              </a:prstGeom>
              <a:blipFill>
                <a:blip r:embed="rId8"/>
                <a:stretch>
                  <a:fillRect l="-601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75526" y="5378629"/>
                <a:ext cx="8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≤ 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≤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/>
                  <a:t>    </a:t>
                </a:r>
                <a:r>
                  <a:rPr lang="en-IN" sz="2400" dirty="0" smtClean="0"/>
                  <a:t>w.h.p.  for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26" y="5378629"/>
                <a:ext cx="8422673" cy="461665"/>
              </a:xfrm>
              <a:prstGeom prst="rect">
                <a:avLst/>
              </a:prstGeom>
              <a:blipFill>
                <a:blip r:embed="rId9"/>
                <a:stretch>
                  <a:fillRect l="-579" t="-13158" b="-26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3845" y="153795"/>
            <a:ext cx="95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I: Lower Bounds for PAC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for family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of functions,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blipFill>
                <a:blip r:embed="rId2"/>
                <a:stretch>
                  <a:fillRect l="-1227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2726" y="1873610"/>
                <a:ext cx="7952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there exist values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&gt;1,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such that: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873610"/>
                <a:ext cx="7952774" cy="461665"/>
              </a:xfrm>
              <a:prstGeom prst="rect">
                <a:avLst/>
              </a:prstGeom>
              <a:blipFill>
                <a:blip r:embed="rId3"/>
                <a:stretch>
                  <a:fillRect l="-1227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550" y="2514600"/>
                <a:ext cx="5264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2400" dirty="0" smtClean="0"/>
                  <a:t> is </a:t>
                </a:r>
                <a:r>
                  <a:rPr lang="en-IN" sz="2400" dirty="0" err="1" smtClean="0"/>
                  <a:t>superpolynomial</a:t>
                </a:r>
                <a:r>
                  <a:rPr lang="en-IN" sz="2400" dirty="0" smtClean="0"/>
                  <a:t> in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400" dirty="0" smtClean="0"/>
                  <a:t>,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514600"/>
                <a:ext cx="5264150" cy="461665"/>
              </a:xfrm>
              <a:prstGeom prst="rect">
                <a:avLst/>
              </a:prstGeom>
              <a:blipFill>
                <a:blip r:embed="rId4"/>
                <a:stretch>
                  <a:fillRect l="-1622" t="-10667" b="-2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550" y="3086100"/>
                <a:ext cx="11283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b="0" dirty="0" smtClean="0"/>
                  <a:t>for </a:t>
                </a:r>
                <a:r>
                  <a:rPr lang="en-IN" sz="2400" b="1" dirty="0" smtClean="0"/>
                  <a:t>any</a:t>
                </a:r>
                <a:r>
                  <a:rPr lang="en-IN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400" b="0" dirty="0" smtClean="0"/>
                  <a:t>, partial function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IN" sz="2400" dirty="0" smtClean="0"/>
                  <a:t> is extendible,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086100"/>
                <a:ext cx="11283950" cy="461665"/>
              </a:xfrm>
              <a:prstGeom prst="rect">
                <a:avLst/>
              </a:prstGeom>
              <a:blipFill>
                <a:blip r:embed="rId5"/>
                <a:stretch>
                  <a:fillRect l="-756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2726" y="3727090"/>
                <a:ext cx="7952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</a:t>
                </a:r>
                <a:r>
                  <a:rPr lang="en-IN" sz="2400" dirty="0" smtClean="0"/>
                  <a:t>n family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IN" sz="2400" dirty="0" smtClean="0"/>
                  <a:t> cannot be PAC-learned with factor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3727090"/>
                <a:ext cx="7952774" cy="461665"/>
              </a:xfrm>
              <a:prstGeom prst="rect">
                <a:avLst/>
              </a:prstGeom>
              <a:blipFill>
                <a:blip r:embed="rId6"/>
                <a:stretch>
                  <a:fillRect l="-1227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96176" y="4506404"/>
                <a:ext cx="6187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400" dirty="0" smtClean="0"/>
                  <a:t> be uniform distribution over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176" y="4506404"/>
                <a:ext cx="6187474" cy="461665"/>
              </a:xfrm>
              <a:prstGeom prst="rect">
                <a:avLst/>
              </a:prstGeom>
              <a:blipFill>
                <a:blip r:embed="rId7"/>
                <a:stretch>
                  <a:fillRect l="-1478" t="-13158" b="-26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96176" y="5104320"/>
                <a:ext cx="6593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Learning algorithm only sees poly samples, next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not seen before </a:t>
                </a:r>
                <a:r>
                  <a:rPr lang="en-US" sz="2400" dirty="0" err="1" smtClean="0"/>
                  <a:t>w.h.p</a:t>
                </a:r>
                <a:r>
                  <a:rPr lang="en-US" sz="2400" dirty="0" smtClean="0"/>
                  <a:t>., must guess value 1.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176" y="5104320"/>
                <a:ext cx="6593874" cy="830997"/>
              </a:xfrm>
              <a:prstGeom prst="rect">
                <a:avLst/>
              </a:prstGeom>
              <a:blipFill>
                <a:blip r:embed="rId8"/>
                <a:stretch>
                  <a:fillRect l="-1386" t="-5839" r="-1479" b="-138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2349500" y="4419634"/>
            <a:ext cx="7010400" cy="1752600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1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6583" y="153795"/>
            <a:ext cx="654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II: Property Testing</a:t>
            </a:r>
          </a:p>
        </p:txBody>
      </p:sp>
    </p:spTree>
    <p:extLst>
      <p:ext uri="{BB962C8B-B14F-4D97-AF65-F5344CB8AC3E}">
        <p14:creationId xmlns:p14="http://schemas.microsoft.com/office/powerpoint/2010/main" val="36880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6583" y="153795"/>
            <a:ext cx="654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II: Property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family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of functions,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blipFill>
                <a:blip r:embed="rId2"/>
                <a:stretch>
                  <a:fillRect l="-1227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400300" y="2420418"/>
            <a:ext cx="850900" cy="660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61590" y="2519785"/>
                <a:ext cx="528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90" y="2519785"/>
                <a:ext cx="528319" cy="461665"/>
              </a:xfrm>
              <a:prstGeom prst="rect">
                <a:avLst/>
              </a:prstGeom>
              <a:blipFill>
                <a:blip r:embed="rId3"/>
                <a:stretch>
                  <a:fillRect l="-5747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273199" y="2608595"/>
            <a:ext cx="4282030" cy="13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9113" y="2070532"/>
                <a:ext cx="1744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13" y="2070532"/>
                <a:ext cx="1744345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84241" y="4046023"/>
                <a:ext cx="7315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determine with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/>
                  <a:t> queries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IN" sz="2400" dirty="0" smtClean="0"/>
                  <a:t>, or if </a:t>
                </a:r>
                <a:r>
                  <a:rPr lang="en-IN" sz="2400" b="1" dirty="0" smtClean="0"/>
                  <a:t>far</a:t>
                </a:r>
                <a:r>
                  <a:rPr lang="en-IN" sz="2400" dirty="0" smtClean="0"/>
                  <a:t> from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41" y="4046023"/>
                <a:ext cx="7315518" cy="461665"/>
              </a:xfrm>
              <a:prstGeom prst="rect">
                <a:avLst/>
              </a:prstGeom>
              <a:blipFill>
                <a:blip r:embed="rId5"/>
                <a:stretch>
                  <a:fillRect l="-1250" t="-13333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555229" y="2299109"/>
            <a:ext cx="2002790" cy="10298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738518" y="2367477"/>
            <a:ext cx="163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Testing Algorithm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51200" y="2928636"/>
            <a:ext cx="4304029" cy="50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58869" y="3080818"/>
                <a:ext cx="1744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69" y="3080818"/>
                <a:ext cx="1744345" cy="461665"/>
              </a:xfrm>
              <a:prstGeom prst="rect">
                <a:avLst/>
              </a:prstGeom>
              <a:blipFill>
                <a:blip r:embed="rId6"/>
                <a:stretch>
                  <a:fillRect l="-2797" r="-95804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21806" y="5057759"/>
                <a:ext cx="8548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is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400" dirty="0" smtClean="0"/>
                  <a:t>-far from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IN" sz="2400" dirty="0" smtClean="0"/>
                  <a:t> if   (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400" dirty="0" smtClean="0"/>
                  <a:t>)  values must be changed to be in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06" y="5057759"/>
                <a:ext cx="8548387" cy="461665"/>
              </a:xfrm>
              <a:prstGeom prst="rect">
                <a:avLst/>
              </a:prstGeom>
              <a:blipFill>
                <a:blip r:embed="rId7"/>
                <a:stretch>
                  <a:fillRect l="-642" t="-13333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ouble Bracket 29"/>
          <p:cNvSpPr/>
          <p:nvPr/>
        </p:nvSpPr>
        <p:spPr>
          <a:xfrm>
            <a:off x="1739900" y="4913958"/>
            <a:ext cx="8305800" cy="749266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6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6583" y="153795"/>
            <a:ext cx="654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Application II: Property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family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of functions,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273861"/>
                <a:ext cx="7952774" cy="487185"/>
              </a:xfrm>
              <a:prstGeom prst="rect">
                <a:avLst/>
              </a:prstGeom>
              <a:blipFill>
                <a:blip r:embed="rId2"/>
                <a:stretch>
                  <a:fillRect l="-1227" t="-6250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400300" y="2420418"/>
            <a:ext cx="850900" cy="660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61590" y="2519785"/>
                <a:ext cx="528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90" y="2519785"/>
                <a:ext cx="528319" cy="461665"/>
              </a:xfrm>
              <a:prstGeom prst="rect">
                <a:avLst/>
              </a:prstGeom>
              <a:blipFill>
                <a:blip r:embed="rId3"/>
                <a:stretch>
                  <a:fillRect l="-5747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273199" y="2608595"/>
            <a:ext cx="4282030" cy="13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9113" y="2070532"/>
                <a:ext cx="1744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13" y="2070532"/>
                <a:ext cx="1744345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84241" y="4046023"/>
                <a:ext cx="7315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determine with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/>
                  <a:t> queries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IN" sz="2400" dirty="0" smtClean="0"/>
                  <a:t>, or if </a:t>
                </a:r>
                <a:r>
                  <a:rPr lang="en-IN" sz="2400" b="1" dirty="0" smtClean="0"/>
                  <a:t>far</a:t>
                </a:r>
                <a:r>
                  <a:rPr lang="en-IN" sz="2400" dirty="0" smtClean="0"/>
                  <a:t> from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41" y="4046023"/>
                <a:ext cx="7315518" cy="461665"/>
              </a:xfrm>
              <a:prstGeom prst="rect">
                <a:avLst/>
              </a:prstGeom>
              <a:blipFill>
                <a:blip r:embed="rId5"/>
                <a:stretch>
                  <a:fillRect l="-1250" t="-13333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555229" y="2299109"/>
            <a:ext cx="2002790" cy="10298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738518" y="2367477"/>
            <a:ext cx="163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Testing Algorithm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51200" y="2928636"/>
            <a:ext cx="4304029" cy="50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58869" y="3080818"/>
                <a:ext cx="1744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69" y="3080818"/>
                <a:ext cx="1744345" cy="461665"/>
              </a:xfrm>
              <a:prstGeom prst="rect">
                <a:avLst/>
              </a:prstGeom>
              <a:blipFill>
                <a:blip r:embed="rId6"/>
                <a:stretch>
                  <a:fillRect l="-2797" r="-95804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726" y="5021709"/>
                <a:ext cx="116992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If 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IN" sz="2400" dirty="0" smtClean="0"/>
                  <a:t> can be extended to </a:t>
                </a:r>
                <a:r>
                  <a:rPr lang="en-IN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IN" sz="2400" dirty="0" smtClean="0"/>
                  <a:t>, </a:t>
                </a:r>
                <a:r>
                  <a:rPr lang="en-IN" sz="2400" dirty="0" err="1" smtClean="0"/>
                  <a:t>algo</a:t>
                </a:r>
                <a:r>
                  <a:rPr lang="en-IN" sz="2400" dirty="0" smtClean="0"/>
                  <a:t> must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N" sz="2400" dirty="0">
                    <a:latin typeface="Lucida Calligraphy" panose="03010101010101010101" pitchFamily="66" charset="0"/>
                  </a:rPr>
                  <a:t>F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5021709"/>
                <a:ext cx="11699274" cy="509178"/>
              </a:xfrm>
              <a:prstGeom prst="rect">
                <a:avLst/>
              </a:prstGeom>
              <a:blipFill>
                <a:blip r:embed="rId7"/>
                <a:stretch>
                  <a:fillRect l="-834" t="-3614" b="-26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1430" y="153795"/>
            <a:ext cx="42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Relevant Families </a:t>
            </a:r>
            <a:r>
              <a:rPr lang="en-US" sz="4000" dirty="0" smtClean="0">
                <a:latin typeface="Lucida Calligraphy" panose="03010101010101010101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26" y="163557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</p:spTree>
    <p:extLst>
      <p:ext uri="{BB962C8B-B14F-4D97-AF65-F5344CB8AC3E}">
        <p14:creationId xmlns:p14="http://schemas.microsoft.com/office/powerpoint/2010/main" val="29272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1430" y="153795"/>
            <a:ext cx="42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Relevant Families </a:t>
            </a:r>
            <a:r>
              <a:rPr lang="en-US" sz="4000" dirty="0" smtClean="0">
                <a:latin typeface="Lucida Calligraphy" panose="03010101010101010101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26" y="163557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5069" y="2191830"/>
                <a:ext cx="380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e.g.,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where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69" y="2191830"/>
                <a:ext cx="3806224" cy="461665"/>
              </a:xfrm>
              <a:prstGeom prst="rect">
                <a:avLst/>
              </a:prstGeom>
              <a:blipFill>
                <a:blip r:embed="rId4"/>
                <a:stretch>
                  <a:fillRect l="-2564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1623578" y="3105189"/>
            <a:ext cx="3207180" cy="2425835"/>
            <a:chOff x="1775978" y="3834532"/>
            <a:chExt cx="3207180" cy="2425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956790" y="3834532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70002" y="5430557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34573" y="5377648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34573" y="5393770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05234" y="5504284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840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921557" y="5015016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80923" y="483035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866643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66643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737304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312677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12677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8333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726652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26652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97313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921557" y="460549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80923" y="442082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912474" y="424960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571840" y="4064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960879" y="4582388"/>
              <a:ext cx="466524" cy="84752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27403" y="4591347"/>
              <a:ext cx="4191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846503" y="4249602"/>
              <a:ext cx="417234" cy="341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63737" y="4249602"/>
              <a:ext cx="6130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07813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3930226" y="6075701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61823" y="4104409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6778411" y="3105189"/>
            <a:ext cx="3207180" cy="2425835"/>
            <a:chOff x="6778411" y="3105189"/>
            <a:chExt cx="3207180" cy="2425835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959223" y="3105189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972435" y="4701214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437006" y="4648305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437006" y="4664427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307667" y="4774941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00841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923990" y="4285673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583356" y="4101007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8869076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869076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739737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9315110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315110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9185771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9729085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729085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599746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7923990" y="3876148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7583356" y="3691482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7914907" y="3520259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574273" y="3335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V="1">
              <a:off x="7963312" y="4240589"/>
              <a:ext cx="1351798" cy="4599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9315110" y="3271157"/>
              <a:ext cx="492919" cy="96943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8380614" y="5161692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0614" y="5161692"/>
                  <a:ext cx="38584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778411" y="3956347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411" y="3956347"/>
                  <a:ext cx="38584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11111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>
              <a:off x="8932659" y="5346358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164256" y="3375066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Multiply 113"/>
          <p:cNvSpPr/>
          <p:nvPr/>
        </p:nvSpPr>
        <p:spPr>
          <a:xfrm>
            <a:off x="10310013" y="3329763"/>
            <a:ext cx="364671" cy="68035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83573" y="3499102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67742" y="153795"/>
            <a:ext cx="558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Partial Function Extension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81828" y="1634274"/>
            <a:ext cx="1772498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7692" y="1634273"/>
                <a:ext cx="2183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…,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92" y="1634273"/>
                <a:ext cx="2183273" cy="461665"/>
              </a:xfrm>
              <a:prstGeom prst="rect">
                <a:avLst/>
              </a:prstGeom>
              <a:blipFill>
                <a:blip r:embed="rId2"/>
                <a:stretch>
                  <a:fillRect l="-559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00964" y="163427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domain </a:t>
            </a:r>
            <a:r>
              <a:rPr lang="en-US" sz="2400" dirty="0" smtClean="0">
                <a:latin typeface="Lucida Calligraphy" panose="03010101010101010101" pitchFamily="66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81828" y="2107865"/>
            <a:ext cx="1772498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17692" y="2107864"/>
                <a:ext cx="2183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…,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92" y="2107864"/>
                <a:ext cx="2183273" cy="461665"/>
              </a:xfrm>
              <a:prstGeom prst="rect">
                <a:avLst/>
              </a:prstGeom>
              <a:blipFill>
                <a:blip r:embed="rId3"/>
                <a:stretch>
                  <a:fillRect l="-2235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200964" y="2107864"/>
            <a:ext cx="254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the given points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1827" y="2629658"/>
            <a:ext cx="40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family </a:t>
            </a:r>
            <a:r>
              <a:rPr lang="en-US" sz="2400" dirty="0" smtClean="0">
                <a:latin typeface="Lucida Calligraphy" panose="03010101010101010101" pitchFamily="66" charset="0"/>
              </a:rPr>
              <a:t>F</a:t>
            </a:r>
            <a:r>
              <a:rPr lang="en-US" sz="2400" dirty="0"/>
              <a:t> </a:t>
            </a:r>
            <a:r>
              <a:rPr lang="en-US" sz="2400" dirty="0" smtClean="0"/>
              <a:t>of functions,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181827" y="3609812"/>
                <a:ext cx="7095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Does there exist function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defined on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</a:t>
                </a:r>
                <a:r>
                  <a:rPr lang="en-US" sz="2400" dirty="0" smtClean="0"/>
                  <a:t>  that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7" y="3609812"/>
                <a:ext cx="7095398" cy="461665"/>
              </a:xfrm>
              <a:prstGeom prst="rect">
                <a:avLst/>
              </a:prstGeom>
              <a:blipFill>
                <a:blip r:embed="rId4"/>
                <a:stretch>
                  <a:fillRect l="-1375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81827" y="4083876"/>
                <a:ext cx="5333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satisfies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 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?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7" y="4083876"/>
                <a:ext cx="5333210" cy="461665"/>
              </a:xfrm>
              <a:prstGeom prst="rect">
                <a:avLst/>
              </a:prstGeom>
              <a:blipFill>
                <a:blip r:embed="rId5"/>
                <a:stretch>
                  <a:fillRect l="-1829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2181827" y="4625163"/>
            <a:ext cx="533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(i.e., extends the given partial function)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99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1430" y="153795"/>
            <a:ext cx="42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Relevant Families </a:t>
            </a:r>
            <a:r>
              <a:rPr lang="en-US" sz="4000" dirty="0" smtClean="0">
                <a:latin typeface="Lucida Calligraphy" panose="03010101010101010101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26" y="1620054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5026" y="220474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blipFill>
                <a:blip r:embed="rId4"/>
                <a:stretch>
                  <a:fillRect l="-922"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3939869" y="2743656"/>
            <a:ext cx="46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blipFill>
                <a:blip r:embed="rId5"/>
                <a:stretch>
                  <a:fillRect l="-746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827821" y="3424781"/>
            <a:ext cx="412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(diminishing marginal returns)</a:t>
            </a:r>
          </a:p>
        </p:txBody>
      </p:sp>
    </p:spTree>
    <p:extLst>
      <p:ext uri="{BB962C8B-B14F-4D97-AF65-F5344CB8AC3E}">
        <p14:creationId xmlns:p14="http://schemas.microsoft.com/office/powerpoint/2010/main" val="36049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1430" y="153795"/>
            <a:ext cx="42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Relevant Families </a:t>
            </a:r>
            <a:r>
              <a:rPr lang="en-US" sz="4000" dirty="0" smtClean="0">
                <a:latin typeface="Lucida Calligraphy" panose="03010101010101010101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26" y="1620054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5026" y="220474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blipFill>
                <a:blip r:embed="rId4"/>
                <a:stretch>
                  <a:fillRect l="-922"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3939869" y="2743656"/>
            <a:ext cx="46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blipFill>
                <a:blip r:embed="rId5"/>
                <a:stretch>
                  <a:fillRect l="-746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827821" y="3424781"/>
            <a:ext cx="412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(diminishing marginal returns)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307892" y="3886446"/>
            <a:ext cx="3207180" cy="2425835"/>
            <a:chOff x="1775978" y="3834532"/>
            <a:chExt cx="3207180" cy="2425835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956790" y="3834532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970002" y="5430557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434573" y="5377648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434573" y="5393770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305234" y="5504284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79840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2921557" y="5015016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580923" y="483035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3866643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866643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3737304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312677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312677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18333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4726652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726652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597313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2921557" y="460549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580923" y="442082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2912474" y="424960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2571840" y="4064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960879" y="4582388"/>
              <a:ext cx="466524" cy="84752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427403" y="4591347"/>
              <a:ext cx="4191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846503" y="4249602"/>
              <a:ext cx="417234" cy="341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263737" y="4249602"/>
              <a:ext cx="6130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11111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Arrow Connector 137"/>
            <p:cNvCxnSpPr/>
            <p:nvPr/>
          </p:nvCxnSpPr>
          <p:spPr>
            <a:xfrm>
              <a:off x="3930226" y="6075701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2161823" y="4104409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044646" y="3953302"/>
            <a:ext cx="3207180" cy="2425835"/>
            <a:chOff x="6044646" y="3953302"/>
            <a:chExt cx="3207180" cy="2425835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7225458" y="3953302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238670" y="5549327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7703241" y="5496418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703241" y="5512540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73902" y="5623054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067076" y="5620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7190225" y="5133786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849591" y="494912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8135311" y="549407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135311" y="551019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005972" y="5620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581345" y="549407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581345" y="551019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8452006" y="5620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8995320" y="549407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8995320" y="551019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8865981" y="5620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7190225" y="472426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6849591" y="453959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7181142" y="436837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6840508" y="4183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7229547" y="4701158"/>
              <a:ext cx="466524" cy="84752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7696071" y="4368372"/>
              <a:ext cx="836334" cy="34174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8532405" y="4368372"/>
              <a:ext cx="6130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7646849" y="6009805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49" y="6009805"/>
                  <a:ext cx="38584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6044646" y="4804460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646" y="4804460"/>
                  <a:ext cx="38584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11111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/>
            <p:cNvCxnSpPr/>
            <p:nvPr/>
          </p:nvCxnSpPr>
          <p:spPr>
            <a:xfrm>
              <a:off x="8198894" y="6194471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6430491" y="4223179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614493" y="4241234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172" name="Multiply 171"/>
          <p:cNvSpPr/>
          <p:nvPr/>
        </p:nvSpPr>
        <p:spPr>
          <a:xfrm>
            <a:off x="755287" y="4347215"/>
            <a:ext cx="364671" cy="68035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202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1430" y="153795"/>
            <a:ext cx="42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Relevant Families </a:t>
            </a:r>
            <a:r>
              <a:rPr lang="en-US" sz="4000" dirty="0" smtClean="0">
                <a:latin typeface="Lucida Calligraphy" panose="03010101010101010101" pitchFamily="66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26" y="1620054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5026" y="220474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204743"/>
                <a:ext cx="5287831" cy="461665"/>
              </a:xfrm>
              <a:prstGeom prst="rect">
                <a:avLst/>
              </a:prstGeom>
              <a:blipFill>
                <a:blip r:embed="rId4"/>
                <a:stretch>
                  <a:fillRect l="-922"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3939869" y="2743656"/>
            <a:ext cx="46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2" y="2786678"/>
                <a:ext cx="6536726" cy="461665"/>
              </a:xfrm>
              <a:prstGeom prst="rect">
                <a:avLst/>
              </a:prstGeom>
              <a:blipFill>
                <a:blip r:embed="rId5"/>
                <a:stretch>
                  <a:fillRect l="-746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827821" y="3424781"/>
            <a:ext cx="412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(diminishing marginal returns)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2725" y="4149235"/>
                <a:ext cx="1841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5" y="4149235"/>
                <a:ext cx="1841659" cy="461665"/>
              </a:xfrm>
              <a:prstGeom prst="rect">
                <a:avLst/>
              </a:prstGeom>
              <a:blipFill>
                <a:blip r:embed="rId6"/>
                <a:stretch>
                  <a:fillRect l="-5298" t="-13333" b="-2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115025" y="4743819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569183" y="4743754"/>
                <a:ext cx="69315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≥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 …+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4743754"/>
                <a:ext cx="6931574" cy="461665"/>
              </a:xfrm>
              <a:prstGeom prst="rect">
                <a:avLst/>
              </a:prstGeom>
              <a:blipFill>
                <a:blip r:embed="rId7"/>
                <a:stretch>
                  <a:fillRect l="-264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69183" y="5325689"/>
                <a:ext cx="2609946" cy="46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≥0,   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5325689"/>
                <a:ext cx="2609946" cy="461986"/>
              </a:xfrm>
              <a:prstGeom prst="rect">
                <a:avLst/>
              </a:prstGeom>
              <a:blipFill>
                <a:blip r:embed="rId8"/>
                <a:stretch>
                  <a:fillRect l="-701" t="-132000" b="-19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55897" y="153795"/>
            <a:ext cx="3197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Previous Work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423" y="1142305"/>
            <a:ext cx="338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Subadditive</a:t>
            </a:r>
            <a:r>
              <a:rPr lang="en-US" sz="2400" b="1" dirty="0" smtClean="0"/>
              <a:t>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67150" y="995647"/>
                <a:ext cx="713740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bounds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on learning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995647"/>
                <a:ext cx="7137400" cy="745460"/>
              </a:xfrm>
              <a:prstGeom prst="rect">
                <a:avLst/>
              </a:prstGeom>
              <a:blipFill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8645373" y="1741070"/>
            <a:ext cx="266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Balcan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2012]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9423" y="2480851"/>
            <a:ext cx="355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Submodular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67150" y="995646"/>
                <a:ext cx="713740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bounds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on learning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995646"/>
                <a:ext cx="7137400" cy="745460"/>
              </a:xfrm>
              <a:prstGeom prst="rect">
                <a:avLst/>
              </a:prstGeom>
              <a:blipFill>
                <a:blip r:embed="rId3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67150" y="2452333"/>
                <a:ext cx="713740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bounds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on learning </a:t>
                </a:r>
                <a:r>
                  <a:rPr lang="en-US" sz="2400" i="1" dirty="0" smtClean="0"/>
                  <a:t>nonnegative, monotone</a:t>
                </a:r>
                <a:r>
                  <a:rPr lang="en-US" sz="2400" dirty="0" smtClean="0"/>
                  <a:t> submodular </a:t>
                </a:r>
                <a:r>
                  <a:rPr lang="en-US" sz="2400" dirty="0" err="1" smtClean="0"/>
                  <a:t>fns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2452333"/>
                <a:ext cx="7137400" cy="878510"/>
              </a:xfrm>
              <a:prstGeom prst="rect">
                <a:avLst/>
              </a:prstGeom>
              <a:blipFill>
                <a:blip r:embed="rId4"/>
                <a:stretch>
                  <a:fillRect l="-1281" t="-2083" b="-15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8020050" y="3349608"/>
            <a:ext cx="328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Balcan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Harvey, 2011]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867150" y="3957283"/>
                <a:ext cx="713740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tester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3957283"/>
                <a:ext cx="7137400" cy="518283"/>
              </a:xfrm>
              <a:prstGeom prst="rect">
                <a:avLst/>
              </a:prstGeom>
              <a:blipFill>
                <a:blip r:embed="rId5"/>
                <a:stretch>
                  <a:fillRect l="-1281" b="-2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7537451" y="4496481"/>
            <a:ext cx="377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Seshadhri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Vondrak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2014]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9423" y="5258988"/>
            <a:ext cx="338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Convex functions: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67150" y="5258988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partial function extension studied in convex analysis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021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9273" y="1137544"/>
                <a:ext cx="51023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Subadditive functions (domain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3" y="1137544"/>
                <a:ext cx="5102377" cy="487185"/>
              </a:xfrm>
              <a:prstGeom prst="rect">
                <a:avLst/>
              </a:prstGeom>
              <a:blipFill>
                <a:blip r:embed="rId2"/>
                <a:stretch>
                  <a:fillRect l="-1912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3302000" y="2297710"/>
                <a:ext cx="7246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tight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on approximate extension</a:t>
                </a: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297710"/>
                <a:ext cx="7246906" cy="461665"/>
              </a:xfrm>
              <a:prstGeom prst="rect">
                <a:avLst/>
              </a:prstGeom>
              <a:blipFill>
                <a:blip r:embed="rId3"/>
                <a:stretch>
                  <a:fillRect l="-134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63473" y="1836044"/>
            <a:ext cx="35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2950" y="1836044"/>
            <a:ext cx="236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coNP</a:t>
            </a:r>
            <a:r>
              <a:rPr lang="en-US" sz="2400" dirty="0" smtClean="0"/>
              <a:t>-complete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3473" y="3131444"/>
            <a:ext cx="18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82950" y="3131444"/>
                <a:ext cx="4476750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improved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3131444"/>
                <a:ext cx="4476750" cy="465769"/>
              </a:xfrm>
              <a:prstGeom prst="rect">
                <a:avLst/>
              </a:prstGeom>
              <a:blipFill>
                <a:blip r:embed="rId4"/>
                <a:stretch>
                  <a:fillRect l="-2180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63473" y="3791844"/>
            <a:ext cx="18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2000" y="3791844"/>
                <a:ext cx="7137400" cy="6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tester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1/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791844"/>
                <a:ext cx="7137400" cy="612284"/>
              </a:xfrm>
              <a:prstGeom prst="rect">
                <a:avLst/>
              </a:prstGeom>
              <a:blipFill>
                <a:blip r:embed="rId5"/>
                <a:stretch>
                  <a:fillRect l="-1366" b="-23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0625" y="4659492"/>
                <a:ext cx="554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first nontrivial tester, makes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queries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25" y="4659492"/>
                <a:ext cx="5549900" cy="461665"/>
              </a:xfrm>
              <a:prstGeom prst="rect">
                <a:avLst/>
              </a:prstGeom>
              <a:blipFill>
                <a:blip r:embed="rId6"/>
                <a:stretch>
                  <a:fillRect l="-1758" t="-10526" r="-440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uble Bracket 1"/>
          <p:cNvSpPr/>
          <p:nvPr/>
        </p:nvSpPr>
        <p:spPr>
          <a:xfrm>
            <a:off x="3619500" y="4529372"/>
            <a:ext cx="5661025" cy="812163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Submodular functions (general,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blipFill>
                <a:blip r:embed="rId2"/>
                <a:stretch>
                  <a:fillRect l="-1550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63473" y="1836044"/>
            <a:ext cx="35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always</a:t>
                </a:r>
                <a:r>
                  <a:rPr lang="en-US" sz="2400" dirty="0" smtClean="0"/>
                  <a:t> extendible if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s  form an </a:t>
                </a:r>
                <a:r>
                  <a:rPr lang="en-US" sz="2400" dirty="0" err="1" smtClean="0"/>
                  <a:t>antichain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blipFill>
                <a:blip r:embed="rId3"/>
                <a:stretch>
                  <a:fillRect l="-1143" t="-8642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3473" y="2534402"/>
            <a:ext cx="18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2950" y="2534402"/>
            <a:ext cx="532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cannot be learned within any factor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69331" y="1926177"/>
            <a:ext cx="171619" cy="3111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Submodular functions (general,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blipFill>
                <a:blip r:embed="rId2"/>
                <a:stretch>
                  <a:fillRect l="-1550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63473" y="1836044"/>
            <a:ext cx="35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always</a:t>
                </a:r>
                <a:r>
                  <a:rPr lang="en-US" sz="2400" dirty="0" smtClean="0"/>
                  <a:t> extendible if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s  form an </a:t>
                </a:r>
                <a:r>
                  <a:rPr lang="en-US" sz="2400" dirty="0" err="1" smtClean="0"/>
                  <a:t>antichain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blipFill>
                <a:blip r:embed="rId3"/>
                <a:stretch>
                  <a:fillRect l="-1143" t="-8642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3473" y="2534402"/>
            <a:ext cx="18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2950" y="2534402"/>
            <a:ext cx="532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cannot be learned within any factor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69331" y="1926177"/>
            <a:ext cx="171619" cy="3111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9272" y="4004168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Convex functions (domain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2" y="4004168"/>
                <a:ext cx="6296177" cy="487185"/>
              </a:xfrm>
              <a:prstGeom prst="rect">
                <a:avLst/>
              </a:prstGeom>
              <a:blipFill>
                <a:blip r:embed="rId4"/>
                <a:stretch>
                  <a:fillRect l="-1550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63473" y="4640821"/>
            <a:ext cx="211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82950" y="4643046"/>
                <a:ext cx="340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Extension problem is in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4643046"/>
                <a:ext cx="3403600" cy="461665"/>
              </a:xfrm>
              <a:prstGeom prst="rect">
                <a:avLst/>
              </a:prstGeom>
              <a:blipFill>
                <a:blip r:embed="rId5"/>
                <a:stretch>
                  <a:fillRect l="-2867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82950" y="5251756"/>
                <a:ext cx="4946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… but given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400" dirty="0" smtClean="0"/>
                  <a:t>, finding value of canonical extension 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dirty="0" smtClean="0"/>
                  <a:t> is NP-hard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5251756"/>
                <a:ext cx="4946650" cy="830997"/>
              </a:xfrm>
              <a:prstGeom prst="rect">
                <a:avLst/>
              </a:prstGeom>
              <a:blipFill>
                <a:blip r:embed="rId6"/>
                <a:stretch>
                  <a:fillRect l="-1973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463585" y="2996067"/>
            <a:ext cx="3178686" cy="2380945"/>
            <a:chOff x="8463585" y="2996067"/>
            <a:chExt cx="3178686" cy="238094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8875452" y="2996067"/>
              <a:ext cx="3234" cy="194023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878686" y="4926682"/>
              <a:ext cx="2763585" cy="961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811868" y="3839665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0168744" y="3420551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9534362" y="487389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534362" y="489001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405023" y="500053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07092" y="500768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232329" y="487207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232329" y="488819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102990" y="4998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08840" y="4422707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468206" y="4238041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804249" y="392023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463615" y="373556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804219" y="342055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463585" y="323588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9470778" y="4365348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96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Submodular functions (general,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3" y="1137544"/>
                <a:ext cx="6296177" cy="487185"/>
              </a:xfrm>
              <a:prstGeom prst="rect">
                <a:avLst/>
              </a:prstGeom>
              <a:blipFill>
                <a:blip r:embed="rId2"/>
                <a:stretch>
                  <a:fillRect l="-1550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63473" y="1836044"/>
            <a:ext cx="35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always</a:t>
                </a:r>
                <a:r>
                  <a:rPr lang="en-US" sz="2400" dirty="0" smtClean="0"/>
                  <a:t> extendible if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s  form an </a:t>
                </a:r>
                <a:r>
                  <a:rPr lang="en-US" sz="2400" dirty="0" err="1" smtClean="0"/>
                  <a:t>antichain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1836044"/>
                <a:ext cx="8534400" cy="491417"/>
              </a:xfrm>
              <a:prstGeom prst="rect">
                <a:avLst/>
              </a:prstGeom>
              <a:blipFill>
                <a:blip r:embed="rId3"/>
                <a:stretch>
                  <a:fillRect l="-1143" t="-8642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3473" y="2534402"/>
            <a:ext cx="18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2950" y="2534402"/>
            <a:ext cx="532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cannot be learned within any factor</a:t>
            </a:r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69331" y="1926177"/>
            <a:ext cx="171619" cy="3111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9272" y="4004168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Convex functions (domain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2" y="4004168"/>
                <a:ext cx="6296177" cy="487185"/>
              </a:xfrm>
              <a:prstGeom prst="rect">
                <a:avLst/>
              </a:prstGeom>
              <a:blipFill>
                <a:blip r:embed="rId4"/>
                <a:stretch>
                  <a:fillRect l="-1550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63473" y="4640821"/>
            <a:ext cx="211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Partial </a:t>
            </a:r>
            <a:r>
              <a:rPr lang="en-US" sz="2400" b="1" dirty="0" err="1" smtClean="0"/>
              <a:t>Fn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Extn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82950" y="4643046"/>
                <a:ext cx="340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Extension problem is in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4643046"/>
                <a:ext cx="3403600" cy="461665"/>
              </a:xfrm>
              <a:prstGeom prst="rect">
                <a:avLst/>
              </a:prstGeom>
              <a:blipFill>
                <a:blip r:embed="rId5"/>
                <a:stretch>
                  <a:fillRect l="-2867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82950" y="5251756"/>
                <a:ext cx="4946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… but given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400" dirty="0" smtClean="0"/>
                  <a:t>, finding value of canonical extension 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dirty="0" smtClean="0"/>
                  <a:t> is NP-hard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5251756"/>
                <a:ext cx="4946650" cy="830997"/>
              </a:xfrm>
              <a:prstGeom prst="rect">
                <a:avLst/>
              </a:prstGeom>
              <a:blipFill>
                <a:blip r:embed="rId6"/>
                <a:stretch>
                  <a:fillRect l="-1973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8875452" y="2996067"/>
            <a:ext cx="3234" cy="194023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878686" y="4926682"/>
            <a:ext cx="2763585" cy="96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811868" y="383966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2" name="Oval 31"/>
          <p:cNvSpPr/>
          <p:nvPr/>
        </p:nvSpPr>
        <p:spPr>
          <a:xfrm>
            <a:off x="10168744" y="342055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534362" y="4873897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34362" y="4890019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405023" y="50005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7092" y="5007680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232329" y="4872070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32329" y="4888192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102990" y="499870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808840" y="442270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468206" y="423804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8804249" y="3920232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463615" y="373556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8804219" y="3420551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63585" y="3235885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59" name="Oval 58"/>
          <p:cNvSpPr/>
          <p:nvPr/>
        </p:nvSpPr>
        <p:spPr>
          <a:xfrm>
            <a:off x="9470778" y="4365348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" name="Straight Connector 2"/>
          <p:cNvCxnSpPr>
            <a:endCxn id="59" idx="1"/>
          </p:cNvCxnSpPr>
          <p:nvPr/>
        </p:nvCxnSpPr>
        <p:spPr>
          <a:xfrm>
            <a:off x="8229600" y="3467100"/>
            <a:ext cx="1259801" cy="91687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59" idx="7"/>
          </p:cNvCxnSpPr>
          <p:nvPr/>
        </p:nvCxnSpPr>
        <p:spPr>
          <a:xfrm flipV="1">
            <a:off x="9579323" y="2759529"/>
            <a:ext cx="1213863" cy="162444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691567" y="4881044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91567" y="4897166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488835" y="5001353"/>
                <a:ext cx="385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835" y="5001353"/>
                <a:ext cx="3858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0667742" y="2650671"/>
            <a:ext cx="21990" cy="23570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779171" y="2759529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92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97042" y="1819309"/>
            <a:ext cx="194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This Talk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802" y="2885427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Subadditive</a:t>
            </a:r>
            <a:r>
              <a:rPr lang="en-US" sz="2400" dirty="0" smtClean="0"/>
              <a:t> functions (extension, learning, testing)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7802" y="3859728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Convex functions (extension)</a:t>
            </a:r>
          </a:p>
        </p:txBody>
      </p:sp>
    </p:spTree>
    <p:extLst>
      <p:ext uri="{BB962C8B-B14F-4D97-AF65-F5344CB8AC3E}">
        <p14:creationId xmlns:p14="http://schemas.microsoft.com/office/powerpoint/2010/main" val="32985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97042" y="1819309"/>
            <a:ext cx="194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This Talk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802" y="2885427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Subadditive</a:t>
            </a:r>
            <a:r>
              <a:rPr lang="en-US" sz="2400" dirty="0" smtClean="0"/>
              <a:t> functions (extension, learning, testing)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7802" y="3859728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 functions (extension)</a:t>
            </a:r>
          </a:p>
        </p:txBody>
      </p:sp>
    </p:spTree>
    <p:extLst>
      <p:ext uri="{BB962C8B-B14F-4D97-AF65-F5344CB8AC3E}">
        <p14:creationId xmlns:p14="http://schemas.microsoft.com/office/powerpoint/2010/main" val="2528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17161" y="153795"/>
            <a:ext cx="583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blipFill>
                <a:blip r:embed="rId2"/>
                <a:stretch>
                  <a:fillRect l="-3713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855435" y="1853713"/>
            <a:ext cx="18167" cy="2906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76836" y="4759725"/>
            <a:ext cx="452961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13891" y="379129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Oval 20"/>
          <p:cNvSpPr/>
          <p:nvPr/>
        </p:nvSpPr>
        <p:spPr>
          <a:xfrm>
            <a:off x="8316298" y="3033514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2" name="Oval 21"/>
          <p:cNvSpPr/>
          <p:nvPr/>
        </p:nvSpPr>
        <p:spPr>
          <a:xfrm>
            <a:off x="9886163" y="303351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91879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1879" y="4720590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010510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6990" y="3097099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66356" y="29124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8262540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861550" y="4870239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242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(4,2)</m:t>
                      </m:r>
                    </m:oMath>
                  </m:oMathPara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blipFill>
                <a:blip r:embed="rId3"/>
                <a:stretch>
                  <a:fillRect r="-248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385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convex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806990" y="386569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66356" y="368103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6675" y="3944199"/>
            <a:ext cx="206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Extendible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88032" y="153795"/>
            <a:ext cx="476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026" y="1635573"/>
            <a:ext cx="33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subadditive</a:t>
            </a:r>
            <a:r>
              <a:rPr lang="en-US" sz="2400" dirty="0" smtClean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IN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" y="1019592"/>
                <a:ext cx="1841659" cy="477438"/>
              </a:xfrm>
              <a:prstGeom prst="rect">
                <a:avLst/>
              </a:prstGeom>
              <a:blipFill>
                <a:blip r:embed="rId2"/>
                <a:stretch>
                  <a:fillRect l="-5298" t="-8861" b="-25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≥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83" y="1620054"/>
                <a:ext cx="3825274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39534" y="1620054"/>
            <a:ext cx="25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(complement-free)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5069" y="2191830"/>
                <a:ext cx="380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e.g.,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where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69" y="2191830"/>
                <a:ext cx="3806224" cy="461665"/>
              </a:xfrm>
              <a:prstGeom prst="rect">
                <a:avLst/>
              </a:prstGeom>
              <a:blipFill>
                <a:blip r:embed="rId4"/>
                <a:stretch>
                  <a:fillRect l="-2564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1623578" y="3105189"/>
            <a:ext cx="3207180" cy="2425835"/>
            <a:chOff x="1775978" y="3834532"/>
            <a:chExt cx="3207180" cy="2425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956790" y="3834532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70002" y="5430557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34573" y="5377648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34573" y="5393770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05234" y="5504284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840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921557" y="5015016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80923" y="483035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866643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66643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737304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312677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12677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83338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726652" y="537530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26652" y="539142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97313" y="5501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921557" y="460549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80923" y="442082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912474" y="424960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571840" y="406493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960879" y="4582388"/>
              <a:ext cx="466524" cy="84752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27403" y="4591347"/>
              <a:ext cx="4191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846503" y="4249602"/>
              <a:ext cx="417234" cy="341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63737" y="4249602"/>
              <a:ext cx="6130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181" y="5891035"/>
                  <a:ext cx="38584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978" y="4685690"/>
                  <a:ext cx="38584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07813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3930226" y="6075701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61823" y="4104409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6778411" y="3105189"/>
            <a:ext cx="3207180" cy="2425835"/>
            <a:chOff x="6778411" y="3105189"/>
            <a:chExt cx="3207180" cy="2425835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959223" y="3105189"/>
              <a:ext cx="9978" cy="159602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972435" y="4701214"/>
              <a:ext cx="1995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437006" y="4648305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437006" y="4664427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307667" y="4774941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00841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923990" y="4285673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583356" y="4101007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8869076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869076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739737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9315110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315110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9185771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9729085" y="464595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729085" y="466207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599746" y="4772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7923990" y="3876148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7583356" y="3691482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7914907" y="3520259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574273" y="333559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V="1">
              <a:off x="7963312" y="4240589"/>
              <a:ext cx="1351798" cy="4599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9315110" y="3271157"/>
              <a:ext cx="492919" cy="96943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8380614" y="5161692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0614" y="5161692"/>
                  <a:ext cx="38584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778411" y="3956347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411" y="3956347"/>
                  <a:ext cx="38584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11111"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>
              <a:off x="8932659" y="5346358"/>
              <a:ext cx="5388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164256" y="3375066"/>
              <a:ext cx="0" cy="4398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Multiply 113"/>
          <p:cNvSpPr/>
          <p:nvPr/>
        </p:nvSpPr>
        <p:spPr>
          <a:xfrm>
            <a:off x="10310013" y="3329763"/>
            <a:ext cx="364671" cy="68035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83573" y="3499102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12601" y="153795"/>
            <a:ext cx="704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Extension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2133602" y="1676450"/>
                <a:ext cx="8548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Tight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on approximate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extension</a:t>
                </a: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2" y="1676450"/>
                <a:ext cx="8548528" cy="461665"/>
              </a:xfrm>
              <a:prstGeom prst="rect">
                <a:avLst/>
              </a:prstGeom>
              <a:blipFill>
                <a:blip r:embed="rId2"/>
                <a:stretch>
                  <a:fillRect l="-107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932" y="1210115"/>
            <a:ext cx="149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2" y="1210115"/>
            <a:ext cx="463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Subadditive</a:t>
            </a:r>
            <a:r>
              <a:rPr lang="en-US" sz="2400" dirty="0" smtClean="0"/>
              <a:t> extension is </a:t>
            </a:r>
            <a:r>
              <a:rPr lang="en-US" sz="2400" dirty="0" err="1" smtClean="0"/>
              <a:t>coNP</a:t>
            </a:r>
            <a:r>
              <a:rPr lang="en-US" sz="2400" dirty="0" smtClean="0"/>
              <a:t>-hard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932" y="2516792"/>
            <a:ext cx="13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3601" y="2516792"/>
                <a:ext cx="91875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400" dirty="0" smtClean="0"/>
                  <a:t>  cannot be extended to a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:br>
                  <a:rPr lang="en-IN" sz="2400" dirty="0" smtClean="0"/>
                </a:br>
                <a:r>
                  <a:rPr lang="en-IN" sz="2400" dirty="0" err="1" smtClean="0"/>
                  <a:t>iff</a:t>
                </a:r>
                <a:r>
                  <a:rPr lang="en-IN" sz="2400" dirty="0" smtClean="0"/>
                  <a:t> there exist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that: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516792"/>
                <a:ext cx="9187541" cy="830997"/>
              </a:xfrm>
              <a:prstGeom prst="rect">
                <a:avLst/>
              </a:prstGeom>
              <a:blipFill>
                <a:blip r:embed="rId3"/>
                <a:stretch>
                  <a:fillRect l="-995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9759" y="3491529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and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59" y="3491529"/>
                <a:ext cx="5335812" cy="461665"/>
              </a:xfrm>
              <a:prstGeom prst="rect">
                <a:avLst/>
              </a:prstGeom>
              <a:blipFill>
                <a:blip r:embed="rId4"/>
                <a:stretch>
                  <a:fillRect l="-1600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9759" y="4089954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59" y="4089954"/>
                <a:ext cx="5335812" cy="461665"/>
              </a:xfrm>
              <a:prstGeom prst="rect">
                <a:avLst/>
              </a:prstGeom>
              <a:blipFill>
                <a:blip r:embed="rId5"/>
                <a:stretch>
                  <a:fillRect l="-1600" t="-6579" b="-23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12601" y="153795"/>
            <a:ext cx="704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Extension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2133601" y="1676450"/>
                <a:ext cx="8776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Tight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on approximate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extension</a:t>
                </a: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676450"/>
                <a:ext cx="8776613" cy="461665"/>
              </a:xfrm>
              <a:prstGeom prst="rect">
                <a:avLst/>
              </a:prstGeom>
              <a:blipFill>
                <a:blip r:embed="rId2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932" y="1210115"/>
            <a:ext cx="149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2" y="1210115"/>
            <a:ext cx="463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Subadditive</a:t>
            </a:r>
            <a:r>
              <a:rPr lang="en-US" sz="2400" dirty="0" smtClean="0"/>
              <a:t> extension is </a:t>
            </a:r>
            <a:r>
              <a:rPr lang="en-US" sz="2400" dirty="0" err="1" smtClean="0"/>
              <a:t>coNP</a:t>
            </a:r>
            <a:r>
              <a:rPr lang="en-US" sz="2400" dirty="0" smtClean="0"/>
              <a:t>-hard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932" y="2516792"/>
            <a:ext cx="13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3601" y="2516792"/>
                <a:ext cx="91875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400" dirty="0" smtClean="0"/>
                  <a:t>  cannot be extended to a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:br>
                  <a:rPr lang="en-IN" sz="2400" dirty="0" smtClean="0"/>
                </a:br>
                <a:r>
                  <a:rPr lang="en-IN" sz="2400" dirty="0" err="1" smtClean="0"/>
                  <a:t>iff</a:t>
                </a:r>
                <a:r>
                  <a:rPr lang="en-IN" sz="2400" dirty="0" smtClean="0"/>
                  <a:t> there exist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that: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516792"/>
                <a:ext cx="9187541" cy="830997"/>
              </a:xfrm>
              <a:prstGeom prst="rect">
                <a:avLst/>
              </a:prstGeom>
              <a:blipFill>
                <a:blip r:embed="rId3"/>
                <a:stretch>
                  <a:fillRect l="-995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9759" y="3491529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and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59" y="3491529"/>
                <a:ext cx="5335812" cy="461665"/>
              </a:xfrm>
              <a:prstGeom prst="rect">
                <a:avLst/>
              </a:prstGeom>
              <a:blipFill>
                <a:blip r:embed="rId4"/>
                <a:stretch>
                  <a:fillRect l="-1600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9759" y="4089954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59" y="4089954"/>
                <a:ext cx="5335812" cy="461665"/>
              </a:xfrm>
              <a:prstGeom prst="rect">
                <a:avLst/>
              </a:prstGeom>
              <a:blipFill>
                <a:blip r:embed="rId5"/>
                <a:stretch>
                  <a:fillRect l="-1600" t="-6579" b="-23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101897" y="3069621"/>
            <a:ext cx="3118553" cy="2944974"/>
            <a:chOff x="8101897" y="3069621"/>
            <a:chExt cx="3118553" cy="2944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591027" y="5736427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027" y="5736427"/>
                  <a:ext cx="504903" cy="278168"/>
                </a:xfrm>
                <a:prstGeom prst="rect">
                  <a:avLst/>
                </a:prstGeom>
                <a:blipFill>
                  <a:blip r:embed="rId6"/>
                  <a:stretch>
                    <a:fillRect b="-326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467359" y="4797510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359" y="4797510"/>
                  <a:ext cx="504903" cy="278168"/>
                </a:xfrm>
                <a:prstGeom prst="rect">
                  <a:avLst/>
                </a:prstGeom>
                <a:blipFill>
                  <a:blip r:embed="rId7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591027" y="4797510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027" y="4797510"/>
                  <a:ext cx="504903" cy="278168"/>
                </a:xfrm>
                <a:prstGeom prst="rect">
                  <a:avLst/>
                </a:prstGeom>
                <a:blipFill>
                  <a:blip r:embed="rId8"/>
                  <a:stretch>
                    <a:fillRect b="-2173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714695" y="4797510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695" y="4797510"/>
                  <a:ext cx="504903" cy="278168"/>
                </a:xfrm>
                <a:prstGeom prst="rect">
                  <a:avLst/>
                </a:prstGeom>
                <a:blipFill>
                  <a:blip r:embed="rId9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68211" y="3910463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211" y="3910463"/>
                  <a:ext cx="504903" cy="278168"/>
                </a:xfrm>
                <a:prstGeom prst="rect">
                  <a:avLst/>
                </a:prstGeom>
                <a:blipFill>
                  <a:blip r:embed="rId10"/>
                  <a:stretch>
                    <a:fillRect b="-2391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591879" y="3910463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𝑎𝑐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879" y="3910463"/>
                  <a:ext cx="504903" cy="278168"/>
                </a:xfrm>
                <a:prstGeom prst="rect">
                  <a:avLst/>
                </a:prstGeom>
                <a:blipFill>
                  <a:blip r:embed="rId11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715547" y="3910463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𝑏𝑐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5547" y="3910463"/>
                  <a:ext cx="504903" cy="278168"/>
                </a:xfrm>
                <a:prstGeom prst="rect">
                  <a:avLst/>
                </a:prstGeom>
                <a:blipFill>
                  <a:blip r:embed="rId12"/>
                  <a:stretch>
                    <a:fillRect b="-2391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591027" y="3069621"/>
                  <a:ext cx="504903" cy="278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oMath>
                    </m:oMathPara>
                  </a14:m>
                  <a:endParaRPr lang="en-IN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027" y="3069621"/>
                  <a:ext cx="504903" cy="278168"/>
                </a:xfrm>
                <a:prstGeom prst="rect">
                  <a:avLst/>
                </a:prstGeom>
                <a:blipFill>
                  <a:blip r:embed="rId13"/>
                  <a:stretch>
                    <a:fillRect l="-7229" b="-2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>
              <a:stCxn id="25" idx="2"/>
              <a:endCxn id="24" idx="0"/>
            </p:cNvCxnSpPr>
            <p:nvPr/>
          </p:nvCxnSpPr>
          <p:spPr>
            <a:xfrm>
              <a:off x="8719810" y="5075678"/>
              <a:ext cx="1123668" cy="6607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2"/>
              <a:endCxn id="24" idx="0"/>
            </p:cNvCxnSpPr>
            <p:nvPr/>
          </p:nvCxnSpPr>
          <p:spPr>
            <a:xfrm>
              <a:off x="9843478" y="5075678"/>
              <a:ext cx="0" cy="6607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2"/>
              <a:endCxn id="24" idx="0"/>
            </p:cNvCxnSpPr>
            <p:nvPr/>
          </p:nvCxnSpPr>
          <p:spPr>
            <a:xfrm flipH="1">
              <a:off x="9843478" y="5075678"/>
              <a:ext cx="1123668" cy="6607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2"/>
              <a:endCxn id="26" idx="0"/>
            </p:cNvCxnSpPr>
            <p:nvPr/>
          </p:nvCxnSpPr>
          <p:spPr>
            <a:xfrm>
              <a:off x="8720662" y="4188631"/>
              <a:ext cx="1122816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2"/>
              <a:endCxn id="25" idx="0"/>
            </p:cNvCxnSpPr>
            <p:nvPr/>
          </p:nvCxnSpPr>
          <p:spPr>
            <a:xfrm flipH="1">
              <a:off x="8719810" y="4188631"/>
              <a:ext cx="852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0"/>
              <a:endCxn id="29" idx="2"/>
            </p:cNvCxnSpPr>
            <p:nvPr/>
          </p:nvCxnSpPr>
          <p:spPr>
            <a:xfrm flipV="1">
              <a:off x="8719810" y="4188631"/>
              <a:ext cx="1124520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  <a:endCxn id="27" idx="0"/>
            </p:cNvCxnSpPr>
            <p:nvPr/>
          </p:nvCxnSpPr>
          <p:spPr>
            <a:xfrm>
              <a:off x="9844330" y="4188631"/>
              <a:ext cx="1122816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6" idx="0"/>
              <a:endCxn id="30" idx="2"/>
            </p:cNvCxnSpPr>
            <p:nvPr/>
          </p:nvCxnSpPr>
          <p:spPr>
            <a:xfrm flipV="1">
              <a:off x="9843478" y="4188631"/>
              <a:ext cx="1124520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2"/>
              <a:endCxn id="27" idx="0"/>
            </p:cNvCxnSpPr>
            <p:nvPr/>
          </p:nvCxnSpPr>
          <p:spPr>
            <a:xfrm flipH="1">
              <a:off x="10967146" y="4188631"/>
              <a:ext cx="852" cy="60888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0"/>
              <a:endCxn id="31" idx="2"/>
            </p:cNvCxnSpPr>
            <p:nvPr/>
          </p:nvCxnSpPr>
          <p:spPr>
            <a:xfrm flipV="1">
              <a:off x="8720663" y="3347789"/>
              <a:ext cx="1122816" cy="56267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29" idx="0"/>
            </p:cNvCxnSpPr>
            <p:nvPr/>
          </p:nvCxnSpPr>
          <p:spPr>
            <a:xfrm>
              <a:off x="9843479" y="3347789"/>
              <a:ext cx="852" cy="56267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30" idx="0"/>
            </p:cNvCxnSpPr>
            <p:nvPr/>
          </p:nvCxnSpPr>
          <p:spPr>
            <a:xfrm>
              <a:off x="9843479" y="3347789"/>
              <a:ext cx="1124520" cy="56267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101897" y="3900407"/>
                  <a:ext cx="504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IN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1897" y="3900407"/>
                  <a:ext cx="50490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337723" y="3887983"/>
                  <a:ext cx="504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7723" y="3887983"/>
                  <a:ext cx="50490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405312" y="3887983"/>
                  <a:ext cx="504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312" y="3887983"/>
                  <a:ext cx="50490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7124701" y="5551874"/>
            <a:ext cx="205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extendible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8932" y="4997186"/>
            <a:ext cx="463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(lower bound in theorem from set cover, proof skipped)</a:t>
            </a:r>
          </a:p>
        </p:txBody>
      </p:sp>
    </p:spTree>
    <p:extLst>
      <p:ext uri="{BB962C8B-B14F-4D97-AF65-F5344CB8AC3E}">
        <p14:creationId xmlns:p14="http://schemas.microsoft.com/office/powerpoint/2010/main" val="42158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0996" y="153795"/>
            <a:ext cx="6812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Learning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9587" y="1070510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54257" y="1070510"/>
                <a:ext cx="918754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Subadditive functions cannot be learned by any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/>
                  <a:t>  factor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57" y="1070510"/>
                <a:ext cx="9187541" cy="465769"/>
              </a:xfrm>
              <a:prstGeom prst="rect">
                <a:avLst/>
              </a:prstGeom>
              <a:blipFill>
                <a:blip r:embed="rId2"/>
                <a:stretch>
                  <a:fillRect l="-995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9587" y="1683813"/>
                <a:ext cx="7353243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We use the existence of large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 smtClean="0"/>
                  <a:t>-cover free</a:t>
                </a:r>
                <a:r>
                  <a:rPr lang="en-US" sz="2400" dirty="0" smtClean="0"/>
                  <a:t> families of sets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7" y="1683813"/>
                <a:ext cx="7353243" cy="465769"/>
              </a:xfrm>
              <a:prstGeom prst="rect">
                <a:avLst/>
              </a:prstGeom>
              <a:blipFill>
                <a:blip r:embed="rId3"/>
                <a:stretch>
                  <a:fillRect l="-1327" t="-10390" r="-746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9587" y="2297116"/>
                <a:ext cx="10200463" cy="856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IN" sz="2400" dirty="0" smtClean="0"/>
                  <a:t>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/>
                  <a:t>-cover free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family if any set in the family is not contained in the union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other sets.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7" y="2297116"/>
                <a:ext cx="10200463" cy="856517"/>
              </a:xfrm>
              <a:prstGeom prst="rect">
                <a:avLst/>
              </a:prstGeom>
              <a:blipFill>
                <a:blip r:embed="rId4"/>
                <a:stretch>
                  <a:fillRect l="-956" t="-3571" r="-1435" b="-1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9587" y="3301167"/>
                <a:ext cx="10302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i.e.,    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US" sz="2400" dirty="0" smtClean="0"/>
                  <a:t>      and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⊆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 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       then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7" y="3301167"/>
                <a:ext cx="10302063" cy="461665"/>
              </a:xfrm>
              <a:prstGeom prst="rect">
                <a:avLst/>
              </a:prstGeom>
              <a:blipFill>
                <a:blip r:embed="rId5"/>
                <a:stretch>
                  <a:fillRect l="-947" t="-13333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8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0996" y="153795"/>
            <a:ext cx="6812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Learning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6087" y="1001716"/>
                <a:ext cx="10200463" cy="856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IN" sz="2400" dirty="0" smtClean="0"/>
                  <a:t>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/>
                  <a:t>-cover free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family if any set in the family is not contained in the union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other sets.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7" y="1001716"/>
                <a:ext cx="10200463" cy="856517"/>
              </a:xfrm>
              <a:prstGeom prst="rect">
                <a:avLst/>
              </a:prstGeom>
              <a:blipFill>
                <a:blip r:embed="rId2"/>
                <a:stretch>
                  <a:fillRect l="-956" t="-3546" r="-1435" b="-148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6087" y="2005767"/>
                <a:ext cx="10302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i.e.,    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A</a:t>
                </a:r>
                <a:r>
                  <a:rPr lang="en-US" sz="2400" dirty="0" smtClean="0"/>
                  <a:t>      and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⊆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 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       then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7" y="2005767"/>
                <a:ext cx="10302063" cy="461665"/>
              </a:xfrm>
              <a:prstGeom prst="rect">
                <a:avLst/>
              </a:prstGeom>
              <a:blipFill>
                <a:blip r:embed="rId3"/>
                <a:stretch>
                  <a:fillRect l="-947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6087" y="2614966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0755" y="2614966"/>
                <a:ext cx="9924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If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-cover free family, then the partial </a:t>
                </a:r>
                <a:r>
                  <a:rPr lang="en-US" sz="2400" dirty="0" err="1" smtClean="0"/>
                  <a:t>fn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dirty="0" smtClean="0"/>
                  <a:t> can be extended to a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function for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5" y="2614966"/>
                <a:ext cx="9924995" cy="830997"/>
              </a:xfrm>
              <a:prstGeom prst="rect">
                <a:avLst/>
              </a:prstGeom>
              <a:blipFill>
                <a:blip r:embed="rId4"/>
                <a:stretch>
                  <a:fillRect l="-983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6087" y="3611518"/>
            <a:ext cx="140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0755" y="3615975"/>
                <a:ext cx="9187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Suppose not extendible. Then there exist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5" y="3615975"/>
                <a:ext cx="9187541" cy="461665"/>
              </a:xfrm>
              <a:prstGeom prst="rect">
                <a:avLst/>
              </a:prstGeom>
              <a:blipFill>
                <a:blip r:embed="rId5"/>
                <a:stretch>
                  <a:fillRect l="-106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0755" y="4114010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and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5" y="4114010"/>
                <a:ext cx="5335812" cy="461665"/>
              </a:xfrm>
              <a:prstGeom prst="rect">
                <a:avLst/>
              </a:prstGeom>
              <a:blipFill>
                <a:blip r:embed="rId6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0755" y="4712435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5" y="4712435"/>
                <a:ext cx="5335812" cy="461665"/>
              </a:xfrm>
              <a:prstGeom prst="rect">
                <a:avLst/>
              </a:prstGeom>
              <a:blipFill>
                <a:blip r:embed="rId7"/>
                <a:stretch>
                  <a:fillRect l="-1600" t="-6579" b="-23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0754" y="5293917"/>
                <a:ext cx="9187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-cover free,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+1. </m:t>
                    </m:r>
                  </m:oMath>
                </a14:m>
                <a:r>
                  <a:rPr lang="en-US" sz="2400" dirty="0" smtClean="0"/>
                  <a:t>Contradiction.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4" y="5293917"/>
                <a:ext cx="9187541" cy="461665"/>
              </a:xfrm>
              <a:prstGeom prst="rect">
                <a:avLst/>
              </a:prstGeom>
              <a:blipFill>
                <a:blip r:embed="rId8"/>
                <a:stretch>
                  <a:fillRect l="-106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0996" y="153795"/>
            <a:ext cx="6812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Learning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87" y="1249716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1855" y="1249716"/>
                <a:ext cx="9924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If </a:t>
                </a:r>
                <a14:m>
                  <m:oMath xmlns:m="http://schemas.openxmlformats.org/officeDocument/2006/math">
                    <m:r>
                      <a:rPr lang="en-IN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-cover free family, then the partial </a:t>
                </a:r>
                <a:r>
                  <a:rPr lang="en-US" sz="2400" dirty="0" err="1" smtClean="0"/>
                  <a:t>fn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dirty="0" smtClean="0"/>
                  <a:t> can be extended to a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function for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55" y="1249716"/>
                <a:ext cx="9924995" cy="830997"/>
              </a:xfrm>
              <a:prstGeom prst="rect">
                <a:avLst/>
              </a:prstGeom>
              <a:blipFill>
                <a:blip r:embed="rId2"/>
                <a:stretch>
                  <a:fillRect l="-921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07186" y="2246268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01856" y="2246268"/>
                <a:ext cx="9759894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For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/>
                  <a:t> , there exists an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-cover free family of size </a:t>
                </a:r>
                <a:r>
                  <a:rPr lang="en-US" sz="2400" dirty="0" err="1" smtClean="0"/>
                  <a:t>superpolynomial</a:t>
                </a:r>
                <a:r>
                  <a:rPr lang="en-US" sz="2400" dirty="0" smtClean="0"/>
                  <a:t> (in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56" y="2246268"/>
                <a:ext cx="9759894" cy="835100"/>
              </a:xfrm>
              <a:prstGeom prst="rect">
                <a:avLst/>
              </a:prstGeom>
              <a:blipFill>
                <a:blip r:embed="rId3"/>
                <a:stretch>
                  <a:fillRect l="-937" t="-5109" b="-160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89852" y="2804983"/>
            <a:ext cx="377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Dyachkov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7186" y="3288388"/>
                <a:ext cx="1030206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Thus there exists a </a:t>
                </a:r>
                <a:r>
                  <a:rPr lang="en-IN" sz="2400" dirty="0" err="1" smtClean="0"/>
                  <a:t>superpolynomial</a:t>
                </a:r>
                <a:r>
                  <a:rPr lang="en-IN" sz="2400" dirty="0" smtClean="0"/>
                  <a:t>-sized family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 smtClean="0"/>
                  <a:t/>
                </a:r>
                <a:br>
                  <a:rPr lang="en-IN" sz="2400" dirty="0" smtClean="0"/>
                </a:br>
                <a:r>
                  <a:rPr lang="en-IN" sz="2400" dirty="0" smtClean="0"/>
                  <a:t>that for any values in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, can be extended to a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function.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" y="3288388"/>
                <a:ext cx="10302063" cy="878510"/>
              </a:xfrm>
              <a:prstGeom prst="rect">
                <a:avLst/>
              </a:prstGeom>
              <a:blipFill>
                <a:blip r:embed="rId4"/>
                <a:stretch>
                  <a:fillRect l="-947" t="-5517" b="-124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186" y="4373918"/>
                <a:ext cx="10302063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By earlier argument, using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 smtClean="0"/>
                  <a:t> , </a:t>
                </a:r>
                <a:br>
                  <a:rPr lang="en-IN" sz="2400" dirty="0" smtClean="0"/>
                </a:b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functions cannot be learned by any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factor.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" y="4373918"/>
                <a:ext cx="10302063" cy="858505"/>
              </a:xfrm>
              <a:prstGeom prst="rect">
                <a:avLst/>
              </a:prstGeom>
              <a:blipFill>
                <a:blip r:embed="rId5"/>
                <a:stretch>
                  <a:fillRect l="-947" t="-5714" b="-1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5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0898" y="153795"/>
            <a:ext cx="647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Testing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86" y="1223208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There is a tester for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functions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1/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blipFill>
                <a:blip r:embed="rId2"/>
                <a:stretch>
                  <a:fillRect l="-892" b="-23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46886" y="2700942"/>
            <a:ext cx="13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41555" y="2700942"/>
                <a:ext cx="91875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400" dirty="0" smtClean="0"/>
                  <a:t>  cannot be extended to a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:br>
                  <a:rPr lang="en-IN" sz="2400" dirty="0" smtClean="0"/>
                </a:br>
                <a:r>
                  <a:rPr lang="en-IN" sz="2400" dirty="0" err="1" smtClean="0"/>
                  <a:t>iff</a:t>
                </a:r>
                <a:r>
                  <a:rPr lang="en-IN" sz="2400" dirty="0" smtClean="0"/>
                  <a:t> there exist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that: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55" y="2700942"/>
                <a:ext cx="9187541" cy="830997"/>
              </a:xfrm>
              <a:prstGeom prst="rect">
                <a:avLst/>
              </a:prstGeom>
              <a:blipFill>
                <a:blip r:embed="rId3"/>
                <a:stretch>
                  <a:fillRect l="-995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7713" y="3675679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⊆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, and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13" y="3675679"/>
                <a:ext cx="5335812" cy="461665"/>
              </a:xfrm>
              <a:prstGeom prst="rect">
                <a:avLst/>
              </a:prstGeom>
              <a:blipFill>
                <a:blip r:embed="rId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37713" y="4274104"/>
                <a:ext cx="533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13" y="4274104"/>
                <a:ext cx="5335812" cy="461665"/>
              </a:xfrm>
              <a:prstGeom prst="rect">
                <a:avLst/>
              </a:prstGeom>
              <a:blipFill>
                <a:blip r:embed="rId5"/>
                <a:stretch>
                  <a:fillRect l="-1600" t="-6579" b="-23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46886" y="2161123"/>
            <a:ext cx="125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Recall: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1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0898" y="153795"/>
            <a:ext cx="647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Testing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86" y="1223208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There is a tester for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functions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1/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blipFill>
                <a:blip r:embed="rId2"/>
                <a:stretch>
                  <a:fillRect l="-892" b="-23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mond 1"/>
          <p:cNvSpPr/>
          <p:nvPr/>
        </p:nvSpPr>
        <p:spPr>
          <a:xfrm>
            <a:off x="2172548" y="2025123"/>
            <a:ext cx="3308350" cy="4095750"/>
          </a:xfrm>
          <a:prstGeom prst="diamond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blipFill>
                <a:blip r:embed="rId3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blipFill>
                <a:blip r:embed="rId4"/>
                <a:stretch>
                  <a:fillRect l="-4819" r="-9639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861398" y="4072998"/>
            <a:ext cx="39814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0896" y="3715656"/>
                <a:ext cx="140730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96" y="3715656"/>
                <a:ext cx="1407304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6885" y="1835492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Tester:</a:t>
            </a:r>
          </a:p>
        </p:txBody>
      </p:sp>
    </p:spTree>
    <p:extLst>
      <p:ext uri="{BB962C8B-B14F-4D97-AF65-F5344CB8AC3E}">
        <p14:creationId xmlns:p14="http://schemas.microsoft.com/office/powerpoint/2010/main" val="10801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0898" y="153795"/>
            <a:ext cx="647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Testing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86" y="1223208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There is a tester for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functions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1/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blipFill>
                <a:blip r:embed="rId2"/>
                <a:stretch>
                  <a:fillRect l="-892" b="-23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mond 1"/>
          <p:cNvSpPr/>
          <p:nvPr/>
        </p:nvSpPr>
        <p:spPr>
          <a:xfrm>
            <a:off x="2172548" y="2025123"/>
            <a:ext cx="3308350" cy="4095750"/>
          </a:xfrm>
          <a:prstGeom prst="diamond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blipFill>
                <a:blip r:embed="rId3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blipFill>
                <a:blip r:embed="rId4"/>
                <a:stretch>
                  <a:fillRect l="-4819" r="-9639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920096" y="3596748"/>
            <a:ext cx="39814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6742" y="3104722"/>
                <a:ext cx="1566054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2" y="3104722"/>
                <a:ext cx="1566054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6885" y="1835492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Tester:</a:t>
            </a:r>
          </a:p>
        </p:txBody>
      </p:sp>
      <p:sp>
        <p:nvSpPr>
          <p:cNvPr id="13" name="Oval 12"/>
          <p:cNvSpPr/>
          <p:nvPr/>
        </p:nvSpPr>
        <p:spPr>
          <a:xfrm>
            <a:off x="3146818" y="3804972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5" name="Straight Connector 4"/>
          <p:cNvCxnSpPr>
            <a:stCxn id="13" idx="2"/>
          </p:cNvCxnSpPr>
          <p:nvPr/>
        </p:nvCxnSpPr>
        <p:spPr>
          <a:xfrm>
            <a:off x="3146818" y="3868556"/>
            <a:ext cx="177031" cy="162466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4"/>
            <a:endCxn id="2" idx="2"/>
          </p:cNvCxnSpPr>
          <p:nvPr/>
        </p:nvCxnSpPr>
        <p:spPr>
          <a:xfrm>
            <a:off x="3210402" y="3932140"/>
            <a:ext cx="616321" cy="218873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83377" y="4177590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445933" y="4271682"/>
            <a:ext cx="1056068" cy="1374716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4"/>
            <a:endCxn id="2" idx="2"/>
          </p:cNvCxnSpPr>
          <p:nvPr/>
        </p:nvCxnSpPr>
        <p:spPr>
          <a:xfrm flipH="1">
            <a:off x="3826723" y="4304758"/>
            <a:ext cx="720238" cy="181611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91250" y="2032883"/>
                <a:ext cx="2070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 times: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2032883"/>
                <a:ext cx="2070045" cy="461665"/>
              </a:xfrm>
              <a:prstGeom prst="rect">
                <a:avLst/>
              </a:prstGeom>
              <a:blipFill>
                <a:blip r:embed="rId6"/>
                <a:stretch>
                  <a:fillRect l="-472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42100" y="2560366"/>
                <a:ext cx="4991100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Choose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uniformly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2560366"/>
                <a:ext cx="4991100" cy="584584"/>
              </a:xfrm>
              <a:prstGeom prst="rect">
                <a:avLst/>
              </a:prstGeom>
              <a:blipFill>
                <a:blip r:embed="rId7"/>
                <a:stretch>
                  <a:fillRect l="-1956" b="-10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48422" y="3210768"/>
                <a:ext cx="5353078" cy="8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be all subsets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.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Query all sets in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22" y="3210768"/>
                <a:ext cx="5353078" cy="854016"/>
              </a:xfrm>
              <a:prstGeom prst="rect">
                <a:avLst/>
              </a:prstGeom>
              <a:blipFill>
                <a:blip r:embed="rId8"/>
                <a:stretch>
                  <a:fillRect l="-1822" t="-5714" b="-1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42100" y="4177590"/>
                <a:ext cx="499110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If 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violates characterization, reject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4177590"/>
                <a:ext cx="4991100" cy="878510"/>
              </a:xfrm>
              <a:prstGeom prst="rect">
                <a:avLst/>
              </a:prstGeom>
              <a:blipFill>
                <a:blip r:embed="rId9"/>
                <a:stretch>
                  <a:fillRect l="-1956" t="-2083" b="-15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191250" y="5148743"/>
            <a:ext cx="20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Accept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6961" y="3951807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61" y="3951807"/>
                <a:ext cx="5049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54843" y="4807293"/>
                <a:ext cx="903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43" y="4807293"/>
                <a:ext cx="90362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61804" y="3694515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04" y="3694515"/>
                <a:ext cx="5049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94145" y="4590835"/>
                <a:ext cx="903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45" y="4590835"/>
                <a:ext cx="90362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0898" y="153795"/>
            <a:ext cx="647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Subadditive</a:t>
            </a:r>
            <a:r>
              <a:rPr lang="en-US" sz="4000" dirty="0" smtClean="0"/>
              <a:t> Functions: Testing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86" y="1223208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There is a tester for </a:t>
                </a:r>
                <a:r>
                  <a:rPr lang="en-IN" sz="2400" dirty="0" err="1" smtClean="0"/>
                  <a:t>subadditive</a:t>
                </a:r>
                <a:r>
                  <a:rPr lang="en-IN" sz="2400" dirty="0" smtClean="0"/>
                  <a:t> functions that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 1/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queries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55" y="1072589"/>
                <a:ext cx="10252033" cy="612284"/>
              </a:xfrm>
              <a:prstGeom prst="rect">
                <a:avLst/>
              </a:prstGeom>
              <a:blipFill>
                <a:blip r:embed="rId2"/>
                <a:stretch>
                  <a:fillRect l="-892" b="-23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mond 1"/>
          <p:cNvSpPr/>
          <p:nvPr/>
        </p:nvSpPr>
        <p:spPr>
          <a:xfrm>
            <a:off x="2172548" y="2025123"/>
            <a:ext cx="3308350" cy="4095750"/>
          </a:xfrm>
          <a:prstGeom prst="diamond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5" y="5981789"/>
                <a:ext cx="504903" cy="278168"/>
              </a:xfrm>
              <a:prstGeom prst="rect">
                <a:avLst/>
              </a:prstGeom>
              <a:blipFill>
                <a:blip r:embed="rId3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96" y="1784220"/>
                <a:ext cx="504903" cy="369332"/>
              </a:xfrm>
              <a:prstGeom prst="rect">
                <a:avLst/>
              </a:prstGeom>
              <a:blipFill>
                <a:blip r:embed="rId4"/>
                <a:stretch>
                  <a:fillRect l="-4819" r="-9639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920096" y="3596748"/>
            <a:ext cx="39814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6742" y="3104722"/>
                <a:ext cx="1566054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2" y="3104722"/>
                <a:ext cx="1566054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6885" y="1835492"/>
            <a:ext cx="149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Tester:</a:t>
            </a:r>
          </a:p>
        </p:txBody>
      </p:sp>
      <p:sp>
        <p:nvSpPr>
          <p:cNvPr id="13" name="Oval 12"/>
          <p:cNvSpPr/>
          <p:nvPr/>
        </p:nvSpPr>
        <p:spPr>
          <a:xfrm>
            <a:off x="3146818" y="3804972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5" name="Straight Connector 4"/>
          <p:cNvCxnSpPr>
            <a:stCxn id="13" idx="2"/>
          </p:cNvCxnSpPr>
          <p:nvPr/>
        </p:nvCxnSpPr>
        <p:spPr>
          <a:xfrm>
            <a:off x="3146818" y="3868556"/>
            <a:ext cx="177031" cy="162466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4"/>
            <a:endCxn id="2" idx="2"/>
          </p:cNvCxnSpPr>
          <p:nvPr/>
        </p:nvCxnSpPr>
        <p:spPr>
          <a:xfrm>
            <a:off x="3210402" y="3932140"/>
            <a:ext cx="616321" cy="218873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83377" y="4177590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445933" y="4271682"/>
            <a:ext cx="1056068" cy="1374716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4"/>
            <a:endCxn id="2" idx="2"/>
          </p:cNvCxnSpPr>
          <p:nvPr/>
        </p:nvCxnSpPr>
        <p:spPr>
          <a:xfrm flipH="1">
            <a:off x="3826723" y="4304758"/>
            <a:ext cx="720238" cy="181611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91250" y="2032883"/>
                <a:ext cx="2070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Do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 times: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2032883"/>
                <a:ext cx="2070045" cy="461665"/>
              </a:xfrm>
              <a:prstGeom prst="rect">
                <a:avLst/>
              </a:prstGeom>
              <a:blipFill>
                <a:blip r:embed="rId6"/>
                <a:stretch>
                  <a:fillRect l="-472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42100" y="2560366"/>
                <a:ext cx="4991100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Choose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uniformly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2560366"/>
                <a:ext cx="4991100" cy="584584"/>
              </a:xfrm>
              <a:prstGeom prst="rect">
                <a:avLst/>
              </a:prstGeom>
              <a:blipFill>
                <a:blip r:embed="rId7"/>
                <a:stretch>
                  <a:fillRect l="-1956" b="-10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48422" y="3210768"/>
                <a:ext cx="5353078" cy="8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be all subsets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.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Query all sets in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22" y="3210768"/>
                <a:ext cx="5353078" cy="854016"/>
              </a:xfrm>
              <a:prstGeom prst="rect">
                <a:avLst/>
              </a:prstGeom>
              <a:blipFill>
                <a:blip r:embed="rId8"/>
                <a:stretch>
                  <a:fillRect l="-1822" t="-5714" b="-1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42100" y="4177590"/>
                <a:ext cx="4991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If partial </a:t>
                </a:r>
                <a:r>
                  <a:rPr lang="en-IN" sz="2400" dirty="0" err="1" smtClean="0"/>
                  <a:t>fn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violates characterization, reject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4177590"/>
                <a:ext cx="4991100" cy="830997"/>
              </a:xfrm>
              <a:prstGeom prst="rect">
                <a:avLst/>
              </a:prstGeom>
              <a:blipFill>
                <a:blip r:embed="rId9"/>
                <a:stretch>
                  <a:fillRect l="-1956" t="-5839" r="-1100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191250" y="5148743"/>
            <a:ext cx="20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Accept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6961" y="3951807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61" y="3951807"/>
                <a:ext cx="5049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54843" y="4807293"/>
                <a:ext cx="903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43" y="4807293"/>
                <a:ext cx="90362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61804" y="3694515"/>
                <a:ext cx="5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04" y="3694515"/>
                <a:ext cx="5049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94145" y="4590835"/>
                <a:ext cx="903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45" y="4590835"/>
                <a:ext cx="90362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17161" y="153795"/>
            <a:ext cx="583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blipFill>
                <a:blip r:embed="rId2"/>
                <a:stretch>
                  <a:fillRect l="-3713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855435" y="1853713"/>
            <a:ext cx="18167" cy="2906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76836" y="4759725"/>
            <a:ext cx="452961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13891" y="379129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Oval 20"/>
          <p:cNvSpPr/>
          <p:nvPr/>
        </p:nvSpPr>
        <p:spPr>
          <a:xfrm>
            <a:off x="8328295" y="379129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2" name="Oval 21"/>
          <p:cNvSpPr/>
          <p:nvPr/>
        </p:nvSpPr>
        <p:spPr>
          <a:xfrm>
            <a:off x="9886163" y="303351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91879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1879" y="4720590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010510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6990" y="3097099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66356" y="29124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8262540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861550" y="4870239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242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(4,2)</m:t>
                      </m:r>
                    </m:oMath>
                  </m:oMathPara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blipFill>
                <a:blip r:embed="rId3"/>
                <a:stretch>
                  <a:fillRect r="-248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385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convex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806990" y="386569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66356" y="368103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97042" y="1819309"/>
            <a:ext cx="194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This Talk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802" y="2885427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Subadditive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functions (extension, learning, testing)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7802" y="3859728"/>
            <a:ext cx="68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Convex functions (extension)</a:t>
            </a:r>
          </a:p>
        </p:txBody>
      </p:sp>
    </p:spTree>
    <p:extLst>
      <p:ext uri="{BB962C8B-B14F-4D97-AF65-F5344CB8AC3E}">
        <p14:creationId xmlns:p14="http://schemas.microsoft.com/office/powerpoint/2010/main" val="42861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341" y="1096442"/>
                <a:ext cx="6296177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Convex functions (domain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 smtClean="0"/>
                  <a:t>):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1" y="1096442"/>
                <a:ext cx="6296177" cy="487185"/>
              </a:xfrm>
              <a:prstGeom prst="rect">
                <a:avLst/>
              </a:prstGeom>
              <a:blipFill>
                <a:blip r:embed="rId2"/>
                <a:stretch>
                  <a:fillRect l="-1452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3341" y="3380591"/>
                <a:ext cx="340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Extension problem is in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1" y="3380591"/>
                <a:ext cx="3403600" cy="461665"/>
              </a:xfrm>
              <a:prstGeom prst="rect">
                <a:avLst/>
              </a:prstGeom>
              <a:blipFill>
                <a:blip r:embed="rId3"/>
                <a:stretch>
                  <a:fillRect l="-2688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341" y="4117473"/>
                <a:ext cx="4946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… but given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400" dirty="0" smtClean="0"/>
                  <a:t>, finding value of canonical extension 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400" dirty="0" smtClean="0"/>
                  <a:t> is NP-hard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1" y="4117473"/>
                <a:ext cx="4946650" cy="830997"/>
              </a:xfrm>
              <a:prstGeom prst="rect">
                <a:avLst/>
              </a:prstGeom>
              <a:blipFill>
                <a:blip r:embed="rId4"/>
                <a:stretch>
                  <a:fillRect l="-1847" t="-5839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229600" y="2650671"/>
            <a:ext cx="3412671" cy="2726341"/>
            <a:chOff x="8229600" y="2650671"/>
            <a:chExt cx="3412671" cy="27263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8875452" y="2996067"/>
              <a:ext cx="3234" cy="194023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878686" y="4926682"/>
              <a:ext cx="2763585" cy="961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811868" y="3839665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0168744" y="3420551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9534362" y="4873897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534362" y="4890019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405023" y="5000533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07092" y="5007680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232329" y="4872070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232329" y="4888192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102990" y="499870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08840" y="4422707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468206" y="4238041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804249" y="3920232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463615" y="3735566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804219" y="3420551"/>
              <a:ext cx="12716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463585" y="3235885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9470778" y="4365348"/>
              <a:ext cx="127168" cy="12716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cxnSp>
          <p:nvCxnSpPr>
            <p:cNvPr id="3" name="Straight Connector 2"/>
            <p:cNvCxnSpPr>
              <a:endCxn id="59" idx="1"/>
            </p:cNvCxnSpPr>
            <p:nvPr/>
          </p:nvCxnSpPr>
          <p:spPr>
            <a:xfrm>
              <a:off x="8229600" y="3467100"/>
              <a:ext cx="1259801" cy="91687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59" idx="7"/>
            </p:cNvCxnSpPr>
            <p:nvPr/>
          </p:nvCxnSpPr>
          <p:spPr>
            <a:xfrm flipV="1">
              <a:off x="9579323" y="2759529"/>
              <a:ext cx="1213863" cy="162444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691567" y="4881044"/>
              <a:ext cx="0" cy="11051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691567" y="4897166"/>
              <a:ext cx="0" cy="769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488835" y="5001353"/>
                  <a:ext cx="385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8835" y="5001353"/>
                  <a:ext cx="38584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H="1" flipV="1">
              <a:off x="10667742" y="2650671"/>
              <a:ext cx="21990" cy="2357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0779171" y="2759529"/>
              <a:ext cx="38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1020" y="1687347"/>
            <a:ext cx="350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partial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28520" y="1682201"/>
                <a:ext cx="57422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…, 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20" y="1682201"/>
                <a:ext cx="5742258" cy="461665"/>
              </a:xfrm>
              <a:prstGeom prst="rect">
                <a:avLst/>
              </a:prstGeom>
              <a:blipFill>
                <a:blip r:embed="rId6"/>
                <a:stretch>
                  <a:fillRect l="-318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3112" y="2228210"/>
                <a:ext cx="5758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does there exist a convex </a:t>
                </a:r>
                <a:r>
                  <a:rPr lang="en-US" sz="2400" dirty="0" err="1" smtClean="0"/>
                  <a:t>fn</a:t>
                </a:r>
                <a:r>
                  <a:rPr lang="en-US" sz="2400" dirty="0" smtClean="0"/>
                  <a:t> that extends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2" y="2228210"/>
                <a:ext cx="5758188" cy="461665"/>
              </a:xfrm>
              <a:prstGeom prst="rect">
                <a:avLst/>
              </a:prstGeom>
              <a:blipFill>
                <a:blip r:embed="rId7"/>
                <a:stretch>
                  <a:fillRect l="-1695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42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002452" y="1980067"/>
            <a:ext cx="3234" cy="194023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005686" y="3910682"/>
            <a:ext cx="2763585" cy="96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938868" y="282366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2" name="Oval 31"/>
          <p:cNvSpPr/>
          <p:nvPr/>
        </p:nvSpPr>
        <p:spPr>
          <a:xfrm>
            <a:off x="10295744" y="240455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61362" y="3857897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61362" y="3874019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32023" y="39845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34092" y="3991680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359329" y="3856070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359329" y="3872192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29990" y="398270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935840" y="340670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95206" y="322204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8931249" y="2904232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590615" y="271956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8931219" y="2404551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90585" y="2219885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59" name="Oval 58"/>
          <p:cNvSpPr/>
          <p:nvPr/>
        </p:nvSpPr>
        <p:spPr>
          <a:xfrm>
            <a:off x="9597778" y="3349348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363053" y="3875533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63053" y="3891655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9339228" y="1645160"/>
            <a:ext cx="21990" cy="23570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6" idx="3"/>
            <a:endCxn id="32" idx="3"/>
          </p:cNvCxnSpPr>
          <p:nvPr/>
        </p:nvCxnSpPr>
        <p:spPr>
          <a:xfrm flipV="1">
            <a:off x="8976460" y="2513096"/>
            <a:ext cx="1337907" cy="3911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9251798" y="2702583"/>
            <a:ext cx="196850" cy="184666"/>
          </a:xfrm>
          <a:prstGeom prst="mathMultiply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13" name="Straight Connector 12"/>
          <p:cNvCxnSpPr>
            <a:stCxn id="56" idx="3"/>
            <a:endCxn id="59" idx="1"/>
          </p:cNvCxnSpPr>
          <p:nvPr/>
        </p:nvCxnSpPr>
        <p:spPr>
          <a:xfrm>
            <a:off x="8976460" y="2904232"/>
            <a:ext cx="639941" cy="4637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y 45"/>
          <p:cNvSpPr/>
          <p:nvPr/>
        </p:nvSpPr>
        <p:spPr>
          <a:xfrm>
            <a:off x="9268471" y="3083254"/>
            <a:ext cx="196850" cy="184666"/>
          </a:xfrm>
          <a:prstGeom prst="mathMultiply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62" name="Slide Number Placeholder 9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FD38E-9DBF-461F-8376-814E326EA23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43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002452" y="1980067"/>
            <a:ext cx="3234" cy="194023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005686" y="3910682"/>
            <a:ext cx="2763585" cy="96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938868" y="282366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2" name="Oval 31"/>
          <p:cNvSpPr/>
          <p:nvPr/>
        </p:nvSpPr>
        <p:spPr>
          <a:xfrm>
            <a:off x="10295744" y="240455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61362" y="3857897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61362" y="3874019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32023" y="39845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34092" y="3991680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359329" y="3856070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359329" y="3872192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29990" y="398270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935840" y="340670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95206" y="322204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8931249" y="2904232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590615" y="271956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8931219" y="2404551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90585" y="2219885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59" name="Oval 58"/>
          <p:cNvSpPr/>
          <p:nvPr/>
        </p:nvSpPr>
        <p:spPr>
          <a:xfrm>
            <a:off x="9597778" y="3349348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363053" y="3875533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63053" y="3891655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9339228" y="1645160"/>
            <a:ext cx="21990" cy="23570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6" idx="3"/>
            <a:endCxn id="32" idx="3"/>
          </p:cNvCxnSpPr>
          <p:nvPr/>
        </p:nvCxnSpPr>
        <p:spPr>
          <a:xfrm flipV="1">
            <a:off x="8976460" y="2513096"/>
            <a:ext cx="1337907" cy="3911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9251798" y="2702583"/>
            <a:ext cx="196850" cy="184666"/>
          </a:xfrm>
          <a:prstGeom prst="mathMultiply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13" name="Straight Connector 12"/>
          <p:cNvCxnSpPr>
            <a:stCxn id="56" idx="3"/>
            <a:endCxn id="59" idx="1"/>
          </p:cNvCxnSpPr>
          <p:nvPr/>
        </p:nvCxnSpPr>
        <p:spPr>
          <a:xfrm>
            <a:off x="8976460" y="2904232"/>
            <a:ext cx="639941" cy="4637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y 45"/>
          <p:cNvSpPr/>
          <p:nvPr/>
        </p:nvSpPr>
        <p:spPr>
          <a:xfrm>
            <a:off x="9268471" y="3083254"/>
            <a:ext cx="196850" cy="184666"/>
          </a:xfrm>
          <a:prstGeom prst="mathMultiply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62" name="Slide Number Placeholder 9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FD38E-9DBF-461F-8376-814E326EA239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1,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/>
          <p:cNvSpPr/>
          <p:nvPr/>
        </p:nvSpPr>
        <p:spPr>
          <a:xfrm>
            <a:off x="1482724" y="407322"/>
            <a:ext cx="3101975" cy="373287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521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44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002452" y="1980067"/>
            <a:ext cx="3234" cy="194023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005686" y="3910682"/>
            <a:ext cx="2763585" cy="96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938868" y="282366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2" name="Oval 31"/>
          <p:cNvSpPr/>
          <p:nvPr/>
        </p:nvSpPr>
        <p:spPr>
          <a:xfrm>
            <a:off x="10295744" y="240455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61362" y="3857897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61362" y="3874019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32023" y="39845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34092" y="3991680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359329" y="3856070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359329" y="3872192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29990" y="398270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935840" y="340670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95206" y="322204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8931249" y="2904232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590615" y="2719566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8931219" y="2404551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90585" y="2219885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59" name="Oval 58"/>
          <p:cNvSpPr/>
          <p:nvPr/>
        </p:nvSpPr>
        <p:spPr>
          <a:xfrm>
            <a:off x="9597778" y="3349348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363053" y="3875533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63053" y="3891655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321" y="3995842"/>
                <a:ext cx="38584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9339228" y="1645160"/>
            <a:ext cx="21990" cy="23570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9" idx="7"/>
            <a:endCxn id="32" idx="3"/>
          </p:cNvCxnSpPr>
          <p:nvPr/>
        </p:nvCxnSpPr>
        <p:spPr>
          <a:xfrm flipV="1">
            <a:off x="9706323" y="2513096"/>
            <a:ext cx="608044" cy="85487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6" idx="3"/>
            <a:endCxn id="59" idx="1"/>
          </p:cNvCxnSpPr>
          <p:nvPr/>
        </p:nvCxnSpPr>
        <p:spPr>
          <a:xfrm>
            <a:off x="8976460" y="2904232"/>
            <a:ext cx="639941" cy="4637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y 45"/>
          <p:cNvSpPr/>
          <p:nvPr/>
        </p:nvSpPr>
        <p:spPr>
          <a:xfrm>
            <a:off x="9268471" y="3083254"/>
            <a:ext cx="196850" cy="184666"/>
          </a:xfrm>
          <a:prstGeom prst="mathMultiply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1,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18569" y="4439344"/>
                <a:ext cx="2335730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4439344"/>
                <a:ext cx="2335730" cy="482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48611" y="4439344"/>
            <a:ext cx="103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18569" y="4948401"/>
                <a:ext cx="10172700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 smtClean="0"/>
                  <a:t> is a convex </a:t>
                </a:r>
                <a:r>
                  <a:rPr lang="en-US" sz="2400" dirty="0" err="1" smtClean="0"/>
                  <a:t>extn</a:t>
                </a:r>
                <a:r>
                  <a:rPr lang="en-US" sz="2400" dirty="0" smtClean="0"/>
                  <a:t> of partial </a:t>
                </a:r>
                <a:r>
                  <a:rPr lang="en-US" sz="2400" dirty="0" err="1" smtClean="0"/>
                  <a:t>fn</a:t>
                </a:r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feasible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4948401"/>
                <a:ext cx="10172700" cy="482440"/>
              </a:xfrm>
              <a:prstGeom prst="rect">
                <a:avLst/>
              </a:prstGeom>
              <a:blipFill>
                <a:blip r:embed="rId9"/>
                <a:stretch>
                  <a:fillRect l="-779" t="-5063" b="-29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482724" y="407322"/>
            <a:ext cx="3101975" cy="373287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18569" y="5448082"/>
                <a:ext cx="10172700" cy="89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/>
                  <a:t>Thus if there exists a convex </a:t>
                </a:r>
                <a:r>
                  <a:rPr lang="en-IN" sz="2400" dirty="0" err="1" smtClean="0"/>
                  <a:t>extn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400" dirty="0" smtClean="0"/>
                  <a:t> 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 is </a:t>
                </a:r>
                <a:r>
                  <a:rPr lang="en-US" sz="2400" dirty="0" err="1" smtClean="0"/>
                  <a:t>extn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5448082"/>
                <a:ext cx="10172700" cy="896849"/>
              </a:xfrm>
              <a:prstGeom prst="rect">
                <a:avLst/>
              </a:prstGeom>
              <a:blipFill>
                <a:blip r:embed="rId10"/>
                <a:stretch>
                  <a:fillRect l="-779" t="-2721" b="-122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3481" y="618535"/>
                <a:ext cx="641421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will show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 smtClean="0"/>
                  <a:t> is convex extension,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extendible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481" y="618535"/>
                <a:ext cx="6414212" cy="482440"/>
              </a:xfrm>
              <a:prstGeom prst="rect">
                <a:avLst/>
              </a:prstGeom>
              <a:blipFill>
                <a:blip r:embed="rId11"/>
                <a:stretch>
                  <a:fillRect l="-1425" t="-5000" r="-285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4" grpId="0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1,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482724" y="407322"/>
            <a:ext cx="3101975" cy="373287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23428" y="5131449"/>
                <a:ext cx="622512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/>
                  <a:t>If there exists a convex </a:t>
                </a:r>
                <a:r>
                  <a:rPr lang="en-IN" sz="2400" dirty="0" err="1" smtClean="0"/>
                  <a:t>extn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400" dirty="0" smtClean="0"/>
                  <a:t> 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 is </a:t>
                </a:r>
                <a:r>
                  <a:rPr lang="en-US" sz="2400" dirty="0" err="1" smtClean="0"/>
                  <a:t>extn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28" y="5131449"/>
                <a:ext cx="6225122" cy="482440"/>
              </a:xfrm>
              <a:prstGeom prst="rect">
                <a:avLst/>
              </a:prstGeom>
              <a:blipFill>
                <a:blip r:embed="rId7"/>
                <a:stretch>
                  <a:fillRect l="-1371" t="-5063" r="-490" b="-29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8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1,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482724" y="407322"/>
            <a:ext cx="3101975" cy="373287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23428" y="5131449"/>
                <a:ext cx="622512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/>
                  <a:t>If there exists a convex </a:t>
                </a:r>
                <a:r>
                  <a:rPr lang="en-IN" sz="2400" dirty="0" err="1" smtClean="0"/>
                  <a:t>extn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400" dirty="0" smtClean="0"/>
                  <a:t> 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 is </a:t>
                </a:r>
                <a:r>
                  <a:rPr lang="en-US" sz="2400" dirty="0" err="1" smtClean="0"/>
                  <a:t>extn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28" y="5131449"/>
                <a:ext cx="6225122" cy="482440"/>
              </a:xfrm>
              <a:prstGeom prst="rect">
                <a:avLst/>
              </a:prstGeom>
              <a:blipFill>
                <a:blip r:embed="rId7"/>
                <a:stretch>
                  <a:fillRect l="-1371" t="-5063" r="-490" b="-29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67432" y="454838"/>
                <a:ext cx="2976029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32" y="454838"/>
                <a:ext cx="2976029" cy="1142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5601872" y="2166772"/>
                <a:ext cx="2418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1872" y="2166772"/>
                <a:ext cx="2418081" cy="461665"/>
              </a:xfrm>
              <a:prstGeom prst="rect">
                <a:avLst/>
              </a:prstGeom>
              <a:blipFill>
                <a:blip r:embed="rId9"/>
                <a:stretch>
                  <a:fillRect l="-403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67553" y="1826423"/>
                <a:ext cx="2951267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 ≤ 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553" y="1826423"/>
                <a:ext cx="2951267" cy="11423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363113" y="407322"/>
            <a:ext cx="5835650" cy="2641600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8854" y="3231201"/>
                <a:ext cx="716213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be vertices of dual polyhedron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54" y="3231201"/>
                <a:ext cx="7162137" cy="509178"/>
              </a:xfrm>
              <a:prstGeom prst="rect">
                <a:avLst/>
              </a:prstGeom>
              <a:blipFill>
                <a:blip r:embed="rId11"/>
                <a:stretch>
                  <a:fillRect l="-1277" t="-3571" r="-340" b="-226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11782" y="4125427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82" y="4125427"/>
                <a:ext cx="1256230" cy="482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10332" y="3795721"/>
                <a:ext cx="2976029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32" y="3795721"/>
                <a:ext cx="2976029" cy="11423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954428" y="5131449"/>
                <a:ext cx="216747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is convex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28" y="5131449"/>
                <a:ext cx="2167472" cy="482440"/>
              </a:xfrm>
              <a:prstGeom prst="rect">
                <a:avLst/>
              </a:prstGeom>
              <a:blipFill>
                <a:blip r:embed="rId14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23428" y="5702232"/>
                <a:ext cx="730462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/>
                  <a:t>Thus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 is convex </a:t>
                </a:r>
                <a:r>
                  <a:rPr lang="en-US" sz="2400" dirty="0" err="1" smtClean="0"/>
                  <a:t>extn</a:t>
                </a:r>
                <a:r>
                  <a:rPr lang="en-US" sz="2400" dirty="0" smtClean="0"/>
                  <a:t>, if partial </a:t>
                </a:r>
                <a:r>
                  <a:rPr lang="en-US" sz="2400" dirty="0" err="1" smtClean="0"/>
                  <a:t>fn</a:t>
                </a:r>
                <a:r>
                  <a:rPr lang="en-US" sz="2400" dirty="0" smtClean="0"/>
                  <a:t> is extendible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28" y="5702232"/>
                <a:ext cx="7304622" cy="482440"/>
              </a:xfrm>
              <a:prstGeom prst="rect">
                <a:avLst/>
              </a:prstGeom>
              <a:blipFill>
                <a:blip r:embed="rId15"/>
                <a:stretch>
                  <a:fillRect l="-1169"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2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8" y="753895"/>
                <a:ext cx="1256230" cy="482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21" y="454838"/>
                <a:ext cx="222778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71" y="1506977"/>
                <a:ext cx="2227780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  1,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69" y="2695163"/>
                <a:ext cx="2227780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≥  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8" y="3024125"/>
                <a:ext cx="125623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482724" y="407322"/>
            <a:ext cx="3101975" cy="373287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34528" y="5041850"/>
                <a:ext cx="1043517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in convex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: primal feasible,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by solving primal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8" y="5041850"/>
                <a:ext cx="10435172" cy="482440"/>
              </a:xfrm>
              <a:prstGeom prst="rect">
                <a:avLst/>
              </a:prstGeom>
              <a:blipFill>
                <a:blip r:embed="rId7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67432" y="454838"/>
                <a:ext cx="2976029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32" y="454838"/>
                <a:ext cx="2976029" cy="1142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5601872" y="2166772"/>
                <a:ext cx="2418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1872" y="2166772"/>
                <a:ext cx="2418081" cy="461665"/>
              </a:xfrm>
              <a:prstGeom prst="rect">
                <a:avLst/>
              </a:prstGeom>
              <a:blipFill>
                <a:blip r:embed="rId9"/>
                <a:stretch>
                  <a:fillRect l="-403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67553" y="1826423"/>
                <a:ext cx="2951267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  ≤ 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553" y="1826423"/>
                <a:ext cx="2951267" cy="11423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363113" y="407322"/>
            <a:ext cx="5835650" cy="2641600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8854" y="3231201"/>
                <a:ext cx="716213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be vertices of dual polyhedron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54" y="3231201"/>
                <a:ext cx="7162137" cy="509178"/>
              </a:xfrm>
              <a:prstGeom prst="rect">
                <a:avLst/>
              </a:prstGeom>
              <a:blipFill>
                <a:blip r:embed="rId11"/>
                <a:stretch>
                  <a:fillRect l="-1277" t="-3571" r="-340" b="-226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11782" y="4125427"/>
                <a:ext cx="1256230" cy="48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82" y="4125427"/>
                <a:ext cx="1256230" cy="482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10332" y="3795721"/>
                <a:ext cx="2976029" cy="114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32" y="3795721"/>
                <a:ext cx="2976029" cy="11423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4528" y="5598515"/>
                <a:ext cx="1043517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NOT in convex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: obtaining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NP-hard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8" y="5598515"/>
                <a:ext cx="10435172" cy="482440"/>
              </a:xfrm>
              <a:prstGeom prst="rect">
                <a:avLst/>
              </a:prstGeom>
              <a:blipFill>
                <a:blip r:embed="rId14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9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48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373111" y="15999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Subadditive</a:t>
            </a:r>
            <a:r>
              <a:rPr lang="en-US" sz="2400" dirty="0" smtClean="0"/>
              <a:t> functions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0729" y="153795"/>
            <a:ext cx="3343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Further Results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3111" y="21460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Submodular functions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3111" y="26921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Convex functions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159" y="34033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work on: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160" y="1158843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talk: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3111" y="39494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XOS,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 rank, coverage 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3111" y="44955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Further work on submodular functions</a:t>
            </a:r>
          </a:p>
        </p:txBody>
      </p:sp>
    </p:spTree>
    <p:extLst>
      <p:ext uri="{BB962C8B-B14F-4D97-AF65-F5344CB8AC3E}">
        <p14:creationId xmlns:p14="http://schemas.microsoft.com/office/powerpoint/2010/main" val="22072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49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373111" y="15999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Hardness of submodular extension?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7922" y="153795"/>
            <a:ext cx="3525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Open Questions</a:t>
            </a:r>
            <a:endParaRPr lang="en-US" sz="4000" dirty="0" smtClean="0">
              <a:latin typeface="Lucida Calligraphy" panose="030101010101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3111" y="2146080"/>
            <a:ext cx="63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submodular extension in NP / </a:t>
            </a:r>
            <a:r>
              <a:rPr lang="en-US" sz="2400" dirty="0" err="1" smtClean="0"/>
              <a:t>coNP</a:t>
            </a:r>
            <a:r>
              <a:rPr lang="en-US" sz="2400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3110" y="2692180"/>
                <a:ext cx="1001879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Close gap in learning </a:t>
                </a:r>
                <a:r>
                  <a:rPr lang="en-US" sz="2400" dirty="0" err="1" smtClean="0"/>
                  <a:t>subadditive</a:t>
                </a:r>
                <a:r>
                  <a:rPr lang="en-US" sz="2400" dirty="0" smtClean="0"/>
                  <a:t> functions  (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 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10" y="2692180"/>
                <a:ext cx="10018790" cy="509178"/>
              </a:xfrm>
              <a:prstGeom prst="rect">
                <a:avLst/>
              </a:prstGeom>
              <a:blipFill>
                <a:blip r:embed="rId2"/>
                <a:stretch>
                  <a:fillRect l="-791" t="-3614" b="-24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73110" y="3285793"/>
            <a:ext cx="1001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Better testers for </a:t>
            </a:r>
            <a:r>
              <a:rPr lang="en-IN" sz="2400" dirty="0" err="1" smtClean="0"/>
              <a:t>subadditive</a:t>
            </a:r>
            <a:r>
              <a:rPr lang="en-IN" sz="2400" dirty="0" smtClean="0"/>
              <a:t> functions?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73110" y="3831893"/>
            <a:ext cx="1001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Further applications for partial function extension?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16864" y="4922025"/>
            <a:ext cx="166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491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17161" y="153795"/>
            <a:ext cx="583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5" y="1392048"/>
                <a:ext cx="2458586" cy="461665"/>
              </a:xfrm>
              <a:prstGeom prst="rect">
                <a:avLst/>
              </a:prstGeom>
              <a:blipFill>
                <a:blip r:embed="rId2"/>
                <a:stretch>
                  <a:fillRect l="-3713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855435" y="1853713"/>
            <a:ext cx="18167" cy="2906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76836" y="4759725"/>
            <a:ext cx="452961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13891" y="379129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1" name="Oval 20"/>
          <p:cNvSpPr/>
          <p:nvPr/>
        </p:nvSpPr>
        <p:spPr>
          <a:xfrm>
            <a:off x="8328295" y="3791291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2" name="Oval 21"/>
          <p:cNvSpPr/>
          <p:nvPr/>
        </p:nvSpPr>
        <p:spPr>
          <a:xfrm>
            <a:off x="9886163" y="3033515"/>
            <a:ext cx="127168" cy="12716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91879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1879" y="4720590"/>
            <a:ext cx="0" cy="7698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010510" y="4704468"/>
            <a:ext cx="0" cy="1105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6990" y="3097099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66356" y="2912433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8262540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861550" y="4870239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242" y="4831104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(4,2)</m:t>
                      </m:r>
                    </m:oMath>
                  </m:oMathPara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5" y="2929850"/>
                <a:ext cx="2458586" cy="461665"/>
              </a:xfrm>
              <a:prstGeom prst="rect">
                <a:avLst/>
              </a:prstGeom>
              <a:blipFill>
                <a:blip r:embed="rId3"/>
                <a:stretch>
                  <a:fillRect r="-248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385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convex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806990" y="3865697"/>
            <a:ext cx="12716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66356" y="3681031"/>
            <a:ext cx="38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6675" y="3944199"/>
            <a:ext cx="206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Extendible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88369" y="3403528"/>
            <a:ext cx="1369681" cy="64683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46584" y="3679269"/>
            <a:ext cx="2282202" cy="3653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528786" y="2578100"/>
            <a:ext cx="815364" cy="110116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8377" y="153795"/>
            <a:ext cx="654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Monotone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p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blipFill>
                <a:blip r:embed="rId2"/>
                <a:stretch>
                  <a:fillRect l="-2879" t="-8861" b="-27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∅,0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},6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(</m:t>
                    </m:r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,5),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450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monotone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6675" y="3944199"/>
            <a:ext cx="206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Extendible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7" idx="2"/>
            <a:endCxn id="26" idx="0"/>
          </p:cNvCxnSpPr>
          <p:nvPr/>
        </p:nvCxnSpPr>
        <p:spPr>
          <a:xfrm>
            <a:off x="75859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8" idx="2"/>
            <a:endCxn id="26" idx="0"/>
          </p:cNvCxnSpPr>
          <p:nvPr/>
        </p:nvCxnSpPr>
        <p:spPr>
          <a:xfrm>
            <a:off x="8957536" y="4030295"/>
            <a:ext cx="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9" idx="2"/>
            <a:endCxn id="26" idx="0"/>
          </p:cNvCxnSpPr>
          <p:nvPr/>
        </p:nvCxnSpPr>
        <p:spPr>
          <a:xfrm flipH="1">
            <a:off x="89575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2"/>
            <a:endCxn id="28" idx="0"/>
          </p:cNvCxnSpPr>
          <p:nvPr/>
        </p:nvCxnSpPr>
        <p:spPr>
          <a:xfrm>
            <a:off x="75869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2"/>
            <a:endCxn id="27" idx="0"/>
          </p:cNvCxnSpPr>
          <p:nvPr/>
        </p:nvCxnSpPr>
        <p:spPr>
          <a:xfrm flipH="1">
            <a:off x="75859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0"/>
            <a:endCxn id="33" idx="2"/>
          </p:cNvCxnSpPr>
          <p:nvPr/>
        </p:nvCxnSpPr>
        <p:spPr>
          <a:xfrm flipV="1">
            <a:off x="75859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2"/>
            <a:endCxn id="29" idx="0"/>
          </p:cNvCxnSpPr>
          <p:nvPr/>
        </p:nvCxnSpPr>
        <p:spPr>
          <a:xfrm>
            <a:off x="89585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0"/>
            <a:endCxn id="43" idx="2"/>
          </p:cNvCxnSpPr>
          <p:nvPr/>
        </p:nvCxnSpPr>
        <p:spPr>
          <a:xfrm flipV="1">
            <a:off x="89575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3" idx="2"/>
            <a:endCxn id="29" idx="0"/>
          </p:cNvCxnSpPr>
          <p:nvPr/>
        </p:nvCxnSpPr>
        <p:spPr>
          <a:xfrm flipH="1">
            <a:off x="103291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0"/>
            <a:endCxn id="45" idx="2"/>
          </p:cNvCxnSpPr>
          <p:nvPr/>
        </p:nvCxnSpPr>
        <p:spPr>
          <a:xfrm flipV="1">
            <a:off x="7586976" y="1761380"/>
            <a:ext cx="137056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2"/>
            <a:endCxn id="33" idx="0"/>
          </p:cNvCxnSpPr>
          <p:nvPr/>
        </p:nvCxnSpPr>
        <p:spPr>
          <a:xfrm>
            <a:off x="8957536" y="1761380"/>
            <a:ext cx="10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2"/>
            <a:endCxn id="43" idx="0"/>
          </p:cNvCxnSpPr>
          <p:nvPr/>
        </p:nvCxnSpPr>
        <p:spPr>
          <a:xfrm>
            <a:off x="8957536" y="1761380"/>
            <a:ext cx="13726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8377" y="153795"/>
            <a:ext cx="654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Monotone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p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blipFill>
                <a:blip r:embed="rId2"/>
                <a:stretch>
                  <a:fillRect l="-2879" t="-8861" b="-27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∅,0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},6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(</m:t>
                    </m:r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,5),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450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monotone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7" idx="2"/>
            <a:endCxn id="26" idx="0"/>
          </p:cNvCxnSpPr>
          <p:nvPr/>
        </p:nvCxnSpPr>
        <p:spPr>
          <a:xfrm>
            <a:off x="75859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8" idx="2"/>
            <a:endCxn id="26" idx="0"/>
          </p:cNvCxnSpPr>
          <p:nvPr/>
        </p:nvCxnSpPr>
        <p:spPr>
          <a:xfrm>
            <a:off x="8957536" y="4030295"/>
            <a:ext cx="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9" idx="2"/>
            <a:endCxn id="26" idx="0"/>
          </p:cNvCxnSpPr>
          <p:nvPr/>
        </p:nvCxnSpPr>
        <p:spPr>
          <a:xfrm flipH="1">
            <a:off x="89575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2"/>
            <a:endCxn id="28" idx="0"/>
          </p:cNvCxnSpPr>
          <p:nvPr/>
        </p:nvCxnSpPr>
        <p:spPr>
          <a:xfrm>
            <a:off x="75869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2"/>
            <a:endCxn id="27" idx="0"/>
          </p:cNvCxnSpPr>
          <p:nvPr/>
        </p:nvCxnSpPr>
        <p:spPr>
          <a:xfrm flipH="1">
            <a:off x="75859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0"/>
            <a:endCxn id="33" idx="2"/>
          </p:cNvCxnSpPr>
          <p:nvPr/>
        </p:nvCxnSpPr>
        <p:spPr>
          <a:xfrm flipV="1">
            <a:off x="75859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2"/>
            <a:endCxn id="29" idx="0"/>
          </p:cNvCxnSpPr>
          <p:nvPr/>
        </p:nvCxnSpPr>
        <p:spPr>
          <a:xfrm>
            <a:off x="89585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0"/>
            <a:endCxn id="43" idx="2"/>
          </p:cNvCxnSpPr>
          <p:nvPr/>
        </p:nvCxnSpPr>
        <p:spPr>
          <a:xfrm flipV="1">
            <a:off x="89575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3" idx="2"/>
            <a:endCxn id="29" idx="0"/>
          </p:cNvCxnSpPr>
          <p:nvPr/>
        </p:nvCxnSpPr>
        <p:spPr>
          <a:xfrm flipH="1">
            <a:off x="103291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0"/>
            <a:endCxn id="45" idx="2"/>
          </p:cNvCxnSpPr>
          <p:nvPr/>
        </p:nvCxnSpPr>
        <p:spPr>
          <a:xfrm flipV="1">
            <a:off x="7586976" y="1761380"/>
            <a:ext cx="137056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2"/>
            <a:endCxn id="33" idx="0"/>
          </p:cNvCxnSpPr>
          <p:nvPr/>
        </p:nvCxnSpPr>
        <p:spPr>
          <a:xfrm>
            <a:off x="8957536" y="1761380"/>
            <a:ext cx="10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2"/>
            <a:endCxn id="43" idx="0"/>
          </p:cNvCxnSpPr>
          <p:nvPr/>
        </p:nvCxnSpPr>
        <p:spPr>
          <a:xfrm>
            <a:off x="8957536" y="1761380"/>
            <a:ext cx="13726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7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08377" y="153795"/>
            <a:ext cx="654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Example: Monotone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p>
                  </m:oMath>
                </a14:m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4" y="1392048"/>
                <a:ext cx="3172226" cy="477438"/>
              </a:xfrm>
              <a:prstGeom prst="rect">
                <a:avLst/>
              </a:prstGeom>
              <a:blipFill>
                <a:blip r:embed="rId2"/>
                <a:stretch>
                  <a:fillRect l="-2879" t="-8861" b="-27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26675" y="2406315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∅,0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},6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(</m:t>
                    </m:r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,5),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74" y="2929850"/>
                <a:ext cx="4912125" cy="46166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6674" y="1913715"/>
            <a:ext cx="450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</a:t>
            </a:r>
            <a:r>
              <a:rPr lang="en-US" sz="2400" dirty="0" smtClean="0">
                <a:latin typeface="Lucida Calligraphy" panose="03010101010101010101" pitchFamily="66" charset="0"/>
              </a:rPr>
              <a:t>F </a:t>
            </a:r>
            <a:r>
              <a:rPr lang="en-US" sz="2400" dirty="0" smtClean="0"/>
              <a:t>: </a:t>
            </a:r>
            <a:r>
              <a:rPr lang="en-US" sz="2400" b="1" dirty="0" smtClean="0"/>
              <a:t>monotone</a:t>
            </a:r>
            <a:r>
              <a:rPr lang="en-US" sz="2400" dirty="0" smtClean="0"/>
              <a:t> functions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675" y="2408183"/>
            <a:ext cx="245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function: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6675" y="3944199"/>
            <a:ext cx="206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Extendible</a:t>
            </a:r>
            <a:endParaRPr lang="en-US" sz="2400" dirty="0" smtClean="0">
              <a:latin typeface="Lucida Calligraphy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4907591"/>
                <a:ext cx="6163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82" y="3660963"/>
                <a:ext cx="6163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3660963"/>
                <a:ext cx="6163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982" y="3660963"/>
                <a:ext cx="6163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22" y="2483203"/>
                <a:ext cx="616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22" y="2483203"/>
                <a:ext cx="6163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022" y="2483203"/>
                <a:ext cx="61630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IN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82" y="1392048"/>
                <a:ext cx="616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7" idx="2"/>
            <a:endCxn id="26" idx="0"/>
          </p:cNvCxnSpPr>
          <p:nvPr/>
        </p:nvCxnSpPr>
        <p:spPr>
          <a:xfrm>
            <a:off x="75859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8" idx="2"/>
            <a:endCxn id="26" idx="0"/>
          </p:cNvCxnSpPr>
          <p:nvPr/>
        </p:nvCxnSpPr>
        <p:spPr>
          <a:xfrm>
            <a:off x="8957536" y="4030295"/>
            <a:ext cx="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9" idx="2"/>
            <a:endCxn id="26" idx="0"/>
          </p:cNvCxnSpPr>
          <p:nvPr/>
        </p:nvCxnSpPr>
        <p:spPr>
          <a:xfrm flipH="1">
            <a:off x="8957536" y="4030295"/>
            <a:ext cx="1371600" cy="87729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2"/>
            <a:endCxn id="28" idx="0"/>
          </p:cNvCxnSpPr>
          <p:nvPr/>
        </p:nvCxnSpPr>
        <p:spPr>
          <a:xfrm>
            <a:off x="75869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2"/>
            <a:endCxn id="27" idx="0"/>
          </p:cNvCxnSpPr>
          <p:nvPr/>
        </p:nvCxnSpPr>
        <p:spPr>
          <a:xfrm flipH="1">
            <a:off x="75859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0"/>
            <a:endCxn id="33" idx="2"/>
          </p:cNvCxnSpPr>
          <p:nvPr/>
        </p:nvCxnSpPr>
        <p:spPr>
          <a:xfrm flipV="1">
            <a:off x="75859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2"/>
            <a:endCxn id="29" idx="0"/>
          </p:cNvCxnSpPr>
          <p:nvPr/>
        </p:nvCxnSpPr>
        <p:spPr>
          <a:xfrm>
            <a:off x="8958576" y="2852535"/>
            <a:ext cx="137056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0"/>
            <a:endCxn id="43" idx="2"/>
          </p:cNvCxnSpPr>
          <p:nvPr/>
        </p:nvCxnSpPr>
        <p:spPr>
          <a:xfrm flipV="1">
            <a:off x="8957536" y="2852535"/>
            <a:ext cx="13726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3" idx="2"/>
            <a:endCxn id="29" idx="0"/>
          </p:cNvCxnSpPr>
          <p:nvPr/>
        </p:nvCxnSpPr>
        <p:spPr>
          <a:xfrm flipH="1">
            <a:off x="10329136" y="2852535"/>
            <a:ext cx="1040" cy="8084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0"/>
            <a:endCxn id="45" idx="2"/>
          </p:cNvCxnSpPr>
          <p:nvPr/>
        </p:nvCxnSpPr>
        <p:spPr>
          <a:xfrm flipV="1">
            <a:off x="7586976" y="1761380"/>
            <a:ext cx="137056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2"/>
            <a:endCxn id="33" idx="0"/>
          </p:cNvCxnSpPr>
          <p:nvPr/>
        </p:nvCxnSpPr>
        <p:spPr>
          <a:xfrm>
            <a:off x="8957536" y="1761380"/>
            <a:ext cx="10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2"/>
            <a:endCxn id="43" idx="0"/>
          </p:cNvCxnSpPr>
          <p:nvPr/>
        </p:nvCxnSpPr>
        <p:spPr>
          <a:xfrm>
            <a:off x="8957536" y="1761380"/>
            <a:ext cx="1372640" cy="72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521" y="4907591"/>
                <a:ext cx="6163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76" y="3671708"/>
                <a:ext cx="6163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36" y="3660963"/>
                <a:ext cx="6163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21" y="1398838"/>
                <a:ext cx="61630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06120" y="3660963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0" y="3660963"/>
                <a:ext cx="61630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55576" y="2472458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76" y="2472458"/>
                <a:ext cx="61630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72978" y="2479446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978" y="2479446"/>
                <a:ext cx="61630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13868" y="2479446"/>
                <a:ext cx="616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868" y="2479446"/>
                <a:ext cx="61630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67742" y="153795"/>
            <a:ext cx="558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Partial Function Extension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1678" y="1481874"/>
            <a:ext cx="350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partial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09178" y="1476728"/>
                <a:ext cx="57422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…, 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78" y="1476728"/>
                <a:ext cx="5742258" cy="461665"/>
              </a:xfrm>
              <a:prstGeom prst="rect">
                <a:avLst/>
              </a:prstGeom>
              <a:blipFill>
                <a:blip r:embed="rId2"/>
                <a:stretch>
                  <a:fillRect l="-212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81677" y="2023161"/>
                <a:ext cx="4326924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domain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sz="2400" dirty="0" smtClean="0"/>
                  <a:t>, </a:t>
                </a:r>
                <a:endParaRPr lang="en-US" sz="2400" dirty="0" smtClean="0"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7" y="2023161"/>
                <a:ext cx="4326924" cy="487185"/>
              </a:xfrm>
              <a:prstGeom prst="rect">
                <a:avLst/>
              </a:prstGeom>
              <a:blipFill>
                <a:blip r:embed="rId3"/>
                <a:stretch>
                  <a:fillRect l="-2113" t="-6250" r="-2958" b="-2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308601" y="2035920"/>
            <a:ext cx="40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family </a:t>
            </a:r>
            <a:r>
              <a:rPr lang="en-US" sz="2400" dirty="0" smtClean="0">
                <a:latin typeface="Lucida Calligraphy" panose="03010101010101010101" pitchFamily="66" charset="0"/>
              </a:rPr>
              <a:t>F</a:t>
            </a:r>
            <a:r>
              <a:rPr lang="en-US" sz="2400" dirty="0"/>
              <a:t> </a:t>
            </a:r>
            <a:r>
              <a:rPr lang="en-US" sz="2400" dirty="0" smtClean="0"/>
              <a:t>of functions,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81677" y="2805617"/>
                <a:ext cx="8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Does there exist function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F</a:t>
                </a:r>
                <a:r>
                  <a:rPr lang="en-US" sz="2400" dirty="0" smtClean="0"/>
                  <a:t> defined on </a:t>
                </a:r>
                <a:r>
                  <a:rPr lang="en-US" sz="2400" dirty="0" smtClean="0">
                    <a:latin typeface="Lucida Calligraphy" panose="03010101010101010101" pitchFamily="66" charset="0"/>
                  </a:rPr>
                  <a:t>D</a:t>
                </a:r>
                <a:r>
                  <a:rPr lang="en-US" sz="2400" dirty="0" smtClean="0"/>
                  <a:t>  that extends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Lucida Calligraphy" panose="03010101010101010101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7" y="2805617"/>
                <a:ext cx="8422673" cy="461665"/>
              </a:xfrm>
              <a:prstGeom prst="rect">
                <a:avLst/>
              </a:prstGeom>
              <a:blipFill>
                <a:blip r:embed="rId4"/>
                <a:stretch>
                  <a:fillRect l="-1085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81677" y="3562553"/>
                <a:ext cx="5333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/>
                  <a:t>Want efficient algorithms: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7" y="3562553"/>
                <a:ext cx="5333210" cy="461665"/>
              </a:xfrm>
              <a:prstGeom prst="rect">
                <a:avLst/>
              </a:prstGeom>
              <a:blipFill>
                <a:blip r:embed="rId5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400" dirty="0"/>
        </a:defPPr>
      </a:lst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15616</TotalTime>
  <Words>1496</Words>
  <Application>Microsoft Office PowerPoint</Application>
  <PresentationFormat>Widescreen</PresentationFormat>
  <Paragraphs>598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Lucida Calligraphy</vt:lpstr>
      <vt:lpstr>Wingdings</vt:lpstr>
      <vt:lpstr>Office Theme</vt:lpstr>
      <vt:lpstr>Partial Function Extension with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Improvement for Equilibrium Routing</dc:title>
  <dc:creator>Zaphod</dc:creator>
  <cp:lastModifiedBy>Zaphod</cp:lastModifiedBy>
  <cp:revision>509</cp:revision>
  <dcterms:created xsi:type="dcterms:W3CDTF">2013-10-26T22:00:02Z</dcterms:created>
  <dcterms:modified xsi:type="dcterms:W3CDTF">2019-01-23T04:27:29Z</dcterms:modified>
</cp:coreProperties>
</file>