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2" r:id="rId3"/>
    <p:sldId id="293" r:id="rId4"/>
    <p:sldId id="294" r:id="rId5"/>
    <p:sldId id="295" r:id="rId6"/>
    <p:sldId id="296" r:id="rId7"/>
    <p:sldId id="285" r:id="rId8"/>
    <p:sldId id="272" r:id="rId9"/>
    <p:sldId id="273" r:id="rId10"/>
    <p:sldId id="263" r:id="rId11"/>
    <p:sldId id="297" r:id="rId12"/>
    <p:sldId id="258" r:id="rId13"/>
    <p:sldId id="259" r:id="rId14"/>
    <p:sldId id="260" r:id="rId15"/>
    <p:sldId id="298" r:id="rId16"/>
    <p:sldId id="299" r:id="rId17"/>
    <p:sldId id="300" r:id="rId18"/>
    <p:sldId id="301" r:id="rId19"/>
    <p:sldId id="302" r:id="rId20"/>
    <p:sldId id="303" r:id="rId21"/>
    <p:sldId id="307" r:id="rId22"/>
    <p:sldId id="304" r:id="rId23"/>
    <p:sldId id="313" r:id="rId24"/>
    <p:sldId id="308" r:id="rId25"/>
    <p:sldId id="309" r:id="rId26"/>
    <p:sldId id="306" r:id="rId27"/>
    <p:sldId id="310" r:id="rId28"/>
    <p:sldId id="311" r:id="rId29"/>
    <p:sldId id="312" r:id="rId30"/>
    <p:sldId id="31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1" userDrawn="1">
          <p15:clr>
            <a:srgbClr val="A4A3A4"/>
          </p15:clr>
        </p15:guide>
        <p15:guide id="2" pos="3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1B9"/>
    <a:srgbClr val="F8F2DD"/>
    <a:srgbClr val="18B803"/>
    <a:srgbClr val="FF0000"/>
    <a:srgbClr val="FBF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08"/>
    <p:restoredTop sz="95673" autoAdjust="0"/>
  </p:normalViewPr>
  <p:slideViewPr>
    <p:cSldViewPr snapToObjects="1">
      <p:cViewPr varScale="1">
        <p:scale>
          <a:sx n="95" d="100"/>
          <a:sy n="95" d="100"/>
        </p:scale>
        <p:origin x="576" y="176"/>
      </p:cViewPr>
      <p:guideLst>
        <p:guide orient="horz" pos="391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315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938C0-FDD0-884F-AA89-E70C534FA2ED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C935C-CE63-0544-B0F5-82555163B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3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C935C-CE63-0544-B0F5-82555163B4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C935C-CE63-0544-B0F5-82555163B4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6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6007521"/>
            <a:ext cx="8839200" cy="701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3923"/>
            <a:ext cx="8839200" cy="57024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199" y="2052960"/>
            <a:ext cx="8150103" cy="1828800"/>
          </a:xfrm>
        </p:spPr>
        <p:txBody>
          <a:bodyPr/>
          <a:lstStyle>
            <a:lvl1pPr algn="ctr">
              <a:defRPr sz="4000" spc="150" baseline="0">
                <a:latin typeface="+mj-lt"/>
              </a:defRPr>
            </a:lvl1pPr>
          </a:lstStyle>
          <a:p>
            <a:r>
              <a:rPr lang="en-US" dirty="0"/>
              <a:t>CLICK TO EDIT HEADING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207" y="1052736"/>
            <a:ext cx="8538265" cy="5472608"/>
          </a:xfrm>
          <a:prstGeom prst="rect">
            <a:avLst/>
          </a:prstGeom>
        </p:spPr>
        <p:txBody>
          <a:bodyPr/>
          <a:lstStyle>
            <a:lvl1pPr marL="216000" indent="-216000">
              <a:defRPr sz="2800" spc="50">
                <a:solidFill>
                  <a:schemeClr val="tx1"/>
                </a:solidFill>
              </a:defRPr>
            </a:lvl1pPr>
            <a:lvl2pPr marL="0" indent="-216000">
              <a:defRPr sz="2400" spc="50">
                <a:solidFill>
                  <a:schemeClr val="tx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89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3600" spc="15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207" y="1052736"/>
            <a:ext cx="4213593" cy="5472608"/>
          </a:xfrm>
          <a:prstGeom prst="rect">
            <a:avLst/>
          </a:prstGeom>
        </p:spPr>
        <p:txBody>
          <a:bodyPr/>
          <a:lstStyle>
            <a:lvl1pPr marL="216000" indent="-216000">
              <a:defRPr sz="2800" spc="50">
                <a:solidFill>
                  <a:srgbClr val="000000"/>
                </a:solidFill>
              </a:defRPr>
            </a:lvl1pPr>
            <a:lvl2pPr>
              <a:defRPr sz="2400" spc="5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052736"/>
            <a:ext cx="4231231" cy="5472608"/>
          </a:xfrm>
          <a:prstGeom prst="rect">
            <a:avLst/>
          </a:prstGeom>
        </p:spPr>
        <p:txBody>
          <a:bodyPr/>
          <a:lstStyle>
            <a:lvl1pPr marL="216000" indent="-216000">
              <a:defRPr sz="2800" spc="50">
                <a:solidFill>
                  <a:srgbClr val="000000"/>
                </a:solidFill>
              </a:defRPr>
            </a:lvl1pPr>
            <a:lvl2pPr>
              <a:defRPr sz="2400" spc="50">
                <a:solidFill>
                  <a:srgbClr val="00000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52400" y="866857"/>
            <a:ext cx="8831802" cy="58135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1"/>
            <a:ext cx="8831803" cy="5531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207" y="144167"/>
            <a:ext cx="8597224" cy="5412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1" r:id="rId3"/>
    <p:sldLayoutId id="2147483652" r:id="rId4"/>
    <p:sldLayoutId id="2147483654" r:id="rId5"/>
    <p:sldLayoutId id="2147483655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none" spc="200" baseline="0">
          <a:ln>
            <a:noFill/>
          </a:ln>
          <a:solidFill>
            <a:schemeClr val="bg1"/>
          </a:solidFill>
          <a:effectLst/>
          <a:latin typeface="Century Gothic"/>
          <a:ea typeface="+mj-ea"/>
          <a:cs typeface="Century Gothic"/>
        </a:defRPr>
      </a:lvl1pPr>
    </p:titleStyle>
    <p:bodyStyle>
      <a:lvl1pPr marL="0" indent="216000" algn="l" defTabSz="914400" rtl="0" eaLnBrk="1" latinLnBrk="0" hangingPunct="1">
        <a:spcBef>
          <a:spcPts val="1200"/>
        </a:spcBef>
        <a:buClr>
          <a:schemeClr val="accent1"/>
        </a:buClr>
        <a:buSzPct val="100000"/>
        <a:buFont typeface="Arial"/>
        <a:buChar char="•"/>
        <a:defRPr sz="28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144000" indent="0" algn="l" defTabSz="914400" rtl="0" eaLnBrk="1" latinLnBrk="0" hangingPunct="1">
        <a:spcBef>
          <a:spcPts val="600"/>
        </a:spcBef>
        <a:buClr>
          <a:schemeClr val="accent1"/>
        </a:buClr>
        <a:buFont typeface="Lucida Grande"/>
        <a:buChar char=" "/>
        <a:defRPr sz="24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1960240"/>
            <a:ext cx="8150103" cy="1828800"/>
          </a:xfrm>
        </p:spPr>
        <p:txBody>
          <a:bodyPr/>
          <a:lstStyle/>
          <a:p>
            <a:r>
              <a:rPr lang="en-US" dirty="0"/>
              <a:t>APPROXIMATE DEGREE </a:t>
            </a:r>
            <a:r>
              <a:rPr lang="en-US" sz="3600" dirty="0"/>
              <a:t>AND</a:t>
            </a:r>
            <a:r>
              <a:rPr lang="en-US" dirty="0"/>
              <a:t> BOUNDED INDISTINGUISHABILITY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035" y="620688"/>
            <a:ext cx="5040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Andrej </a:t>
            </a:r>
            <a:r>
              <a:rPr lang="en-US" sz="2400" dirty="0" err="1">
                <a:solidFill>
                  <a:schemeClr val="bg1"/>
                </a:solidFill>
              </a:rPr>
              <a:t>Bogdanov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Chinese University of Hong Kong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0724" y="6173771"/>
            <a:ext cx="501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Century Gothic"/>
                <a:cs typeface="Century Gothic"/>
              </a:rPr>
              <a:t>CAALM workshop, Chennai | January 2019</a:t>
            </a:r>
          </a:p>
        </p:txBody>
      </p:sp>
    </p:spTree>
    <p:extLst>
      <p:ext uri="{BB962C8B-B14F-4D97-AF65-F5344CB8AC3E}">
        <p14:creationId xmlns:p14="http://schemas.microsoft.com/office/powerpoint/2010/main" val="338359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188" y="1412776"/>
            <a:ext cx="7849244" cy="1224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en-US" sz="3600" dirty="0"/>
              <a:t>  cannot distinguish any </a:t>
            </a:r>
            <a:r>
              <a:rPr lang="en-US" sz="3600" i="1" dirty="0">
                <a:solidFill>
                  <a:schemeClr val="bg1"/>
                </a:solidFill>
                <a:latin typeface="Garamond" panose="02020404030301010803" pitchFamily="18" charset="0"/>
                <a:ea typeface="Garamond" charset="0"/>
                <a:cs typeface="Garamond" charset="0"/>
              </a:rPr>
              <a:t>k</a:t>
            </a:r>
            <a:r>
              <a:rPr lang="en-US" sz="3600" dirty="0"/>
              <a:t>-close  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dirty="0"/>
              <a:t>,</a:t>
            </a:r>
            <a:r>
              <a:rPr lang="en-US" sz="3600" i="1" dirty="0">
                <a:latin typeface="Garamond" panose="02020404030301010803" pitchFamily="18" charset="0"/>
              </a:rPr>
              <a:t> Y</a:t>
            </a:r>
            <a:endParaRPr lang="en-US" sz="3600" i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7708" y="4149080"/>
            <a:ext cx="3024708" cy="1224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deg</a:t>
            </a:r>
            <a:r>
              <a:rPr lang="en-US" sz="3600" i="1" baseline="-25000" dirty="0" err="1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36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i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en-US" sz="36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≤</a:t>
            </a:r>
            <a:r>
              <a:rPr lang="en-US" sz="36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i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47461" y="3074910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if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6336" y="3091021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chemeClr val="accent1"/>
                </a:solidFill>
              </a:rPr>
              <a:t>and only if</a:t>
            </a:r>
          </a:p>
        </p:txBody>
      </p:sp>
    </p:spTree>
    <p:extLst>
      <p:ext uri="{BB962C8B-B14F-4D97-AF65-F5344CB8AC3E}">
        <p14:creationId xmlns:p14="http://schemas.microsoft.com/office/powerpoint/2010/main" val="35888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915141-FD4A-0E4D-AE13-CFB31C55C950}"/>
              </a:ext>
            </a:extLst>
          </p:cNvPr>
          <p:cNvSpPr/>
          <p:nvPr/>
        </p:nvSpPr>
        <p:spPr>
          <a:xfrm>
            <a:off x="0" y="685416"/>
            <a:ext cx="9144000" cy="6172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C28392-2E5A-F343-B99B-887076F51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degree of AND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8B599A-B73F-F94F-A862-44166C5F8D5B}"/>
              </a:ext>
            </a:extLst>
          </p:cNvPr>
          <p:cNvGrpSpPr/>
          <p:nvPr/>
        </p:nvGrpSpPr>
        <p:grpSpPr>
          <a:xfrm>
            <a:off x="1475656" y="1052736"/>
            <a:ext cx="5400000" cy="5362639"/>
            <a:chOff x="1475656" y="1052736"/>
            <a:chExt cx="5400000" cy="53626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7B406E-FDBB-7846-9997-6421AB201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052736"/>
              <a:ext cx="5400000" cy="53626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277F2A-C66A-074F-93C5-F65B063F8A9B}"/>
                </a:ext>
              </a:extLst>
            </p:cNvPr>
            <p:cNvSpPr txBox="1"/>
            <p:nvPr/>
          </p:nvSpPr>
          <p:spPr>
            <a:xfrm>
              <a:off x="6228184" y="1052736"/>
              <a:ext cx="473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err="1">
                  <a:latin typeface="Garamond" panose="02020404030301010803" pitchFamily="18" charset="0"/>
                </a:rPr>
                <a:t>x</a:t>
              </a:r>
              <a:r>
                <a:rPr lang="en-US" sz="2800" i="1" baseline="30000" dirty="0" err="1">
                  <a:latin typeface="Garamond" panose="02020404030301010803" pitchFamily="18" charset="0"/>
                </a:rPr>
                <a:t>d</a:t>
              </a:r>
              <a:endParaRPr lang="en-US" sz="2800" i="1" baseline="30000" dirty="0">
                <a:latin typeface="Garamond" panose="02020404030301010803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AFAB30-6FC2-BA43-8BFB-A2C05B1CF399}"/>
              </a:ext>
            </a:extLst>
          </p:cNvPr>
          <p:cNvGrpSpPr/>
          <p:nvPr/>
        </p:nvGrpSpPr>
        <p:grpSpPr>
          <a:xfrm>
            <a:off x="1475656" y="1052736"/>
            <a:ext cx="6136953" cy="5400600"/>
            <a:chOff x="1475656" y="1052736"/>
            <a:chExt cx="6136953" cy="5400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C1C772-CB93-334B-B0DD-DAF1AEF49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1052736"/>
              <a:ext cx="5760640" cy="5400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C61C18-7E72-AD49-A074-CA5EBEB6825B}"/>
                </a:ext>
              </a:extLst>
            </p:cNvPr>
            <p:cNvSpPr txBox="1"/>
            <p:nvPr/>
          </p:nvSpPr>
          <p:spPr>
            <a:xfrm>
              <a:off x="6228184" y="1105580"/>
              <a:ext cx="4732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 err="1">
                  <a:latin typeface="Garamond" panose="02020404030301010803" pitchFamily="18" charset="0"/>
                </a:rPr>
                <a:t>x</a:t>
              </a:r>
              <a:r>
                <a:rPr lang="en-US" sz="2800" i="1" baseline="30000" dirty="0" err="1">
                  <a:latin typeface="Garamond" panose="02020404030301010803" pitchFamily="18" charset="0"/>
                </a:rPr>
                <a:t>d</a:t>
              </a:r>
              <a:endParaRPr lang="en-US" sz="2800" i="1" baseline="30000" dirty="0">
                <a:latin typeface="Garamond" panose="02020404030301010803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44D623-01D0-CD4A-9502-A9948741BCB6}"/>
                </a:ext>
              </a:extLst>
            </p:cNvPr>
            <p:cNvSpPr txBox="1"/>
            <p:nvPr/>
          </p:nvSpPr>
          <p:spPr>
            <a:xfrm>
              <a:off x="6732240" y="1105580"/>
              <a:ext cx="880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latin typeface="Garamond" panose="02020404030301010803" pitchFamily="18" charset="0"/>
                </a:rPr>
                <a:t>T</a:t>
              </a:r>
              <a:r>
                <a:rPr lang="en-US" sz="2800" i="1" baseline="-25000" dirty="0">
                  <a:latin typeface="Garamond" panose="02020404030301010803" pitchFamily="18" charset="0"/>
                </a:rPr>
                <a:t>d</a:t>
              </a:r>
              <a:r>
                <a:rPr lang="en-US" sz="2800" dirty="0">
                  <a:latin typeface="Garamond" panose="02020404030301010803" pitchFamily="18" charset="0"/>
                </a:rPr>
                <a:t>(</a:t>
              </a:r>
              <a:r>
                <a:rPr lang="en-US" sz="2800" i="1" dirty="0">
                  <a:latin typeface="Garamond" panose="02020404030301010803" pitchFamily="18" charset="0"/>
                </a:rPr>
                <a:t>x</a:t>
              </a:r>
              <a:r>
                <a:rPr lang="en-US" sz="2800" dirty="0">
                  <a:latin typeface="Garamond" panose="02020404030301010803" pitchFamily="18" charset="0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9F0A68-320C-804F-B1BB-1A73E01AE126}"/>
              </a:ext>
            </a:extLst>
          </p:cNvPr>
          <p:cNvGrpSpPr/>
          <p:nvPr/>
        </p:nvGrpSpPr>
        <p:grpSpPr>
          <a:xfrm>
            <a:off x="1475656" y="2852936"/>
            <a:ext cx="5904656" cy="1728192"/>
            <a:chOff x="1475656" y="2852936"/>
            <a:chExt cx="5904656" cy="172819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D6E4FF8-978A-DF40-B406-A022FB7AFD25}"/>
                </a:ext>
              </a:extLst>
            </p:cNvPr>
            <p:cNvGrpSpPr/>
            <p:nvPr/>
          </p:nvGrpSpPr>
          <p:grpSpPr>
            <a:xfrm>
              <a:off x="1585580" y="2852936"/>
              <a:ext cx="5794732" cy="1224136"/>
              <a:chOff x="2377862" y="2717794"/>
              <a:chExt cx="5794732" cy="122413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152B77C-1449-7D49-9F95-9729C1BB1E5F}"/>
                  </a:ext>
                </a:extLst>
              </p:cNvPr>
              <p:cNvSpPr/>
              <p:nvPr/>
            </p:nvSpPr>
            <p:spPr>
              <a:xfrm>
                <a:off x="2377862" y="2717794"/>
                <a:ext cx="5794732" cy="122413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deg</a:t>
                </a:r>
                <a:r>
                  <a:rPr lang="en-US" sz="3600" i="1" baseline="-25000" dirty="0" err="1">
                    <a:solidFill>
                      <a:schemeClr val="bg1"/>
                    </a:solidFill>
                    <a:latin typeface="Symbol" charset="2"/>
                    <a:ea typeface="Symbol" charset="2"/>
                    <a:cs typeface="Symbol" charset="2"/>
                  </a:rPr>
                  <a:t>e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AND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3600" dirty="0">
                    <a:latin typeface="Garamond" charset="0"/>
                    <a:ea typeface="Garamond" charset="0"/>
                    <a:cs typeface="Garamond" charset="0"/>
                  </a:rPr>
                  <a:t>=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 </a:t>
                </a:r>
                <a:r>
                  <a:rPr lang="en-US" sz="3600" dirty="0">
                    <a:solidFill>
                      <a:schemeClr val="bg1"/>
                    </a:solidFill>
                    <a:latin typeface="Symbol" pitchFamily="2" charset="2"/>
                    <a:ea typeface="Garamond" charset="0"/>
                    <a:cs typeface="Garamond" charset="0"/>
                  </a:rPr>
                  <a:t>Q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(</a:t>
                </a:r>
                <a:r>
                  <a:rPr lang="en-US" sz="3600" dirty="0">
                    <a:latin typeface="Garamond" charset="0"/>
                    <a:ea typeface="Garamond" charset="0"/>
                    <a:cs typeface="Garamond" charset="0"/>
                  </a:rPr>
                  <a:t>√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n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 log 1/</a:t>
                </a:r>
                <a:r>
                  <a:rPr lang="en-US" sz="3600" dirty="0">
                    <a:solidFill>
                      <a:schemeClr val="bg1"/>
                    </a:solidFill>
                    <a:latin typeface="Symbol" pitchFamily="2" charset="2"/>
                    <a:ea typeface="Garamond" charset="0"/>
                    <a:cs typeface="Garamond" charset="0"/>
                  </a:rPr>
                  <a:t>e</a:t>
                </a:r>
                <a:r>
                  <a:rPr lang="en-US" sz="3600" dirty="0">
                    <a:solidFill>
                      <a:schemeClr val="bg1"/>
                    </a:solidFill>
                    <a:latin typeface="Garamond" panose="02020404030301010803" pitchFamily="18" charset="0"/>
                    <a:ea typeface="Garamond" charset="0"/>
                    <a:cs typeface="Garamond" charset="0"/>
                  </a:rPr>
                  <a:t>)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AAE9CC4-4192-0E44-A3CD-AAFF1C4DF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4073" y="3077834"/>
                <a:ext cx="1743865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9F4317-4879-A34D-8B0D-DE87E039A055}"/>
                </a:ext>
              </a:extLst>
            </p:cNvPr>
            <p:cNvSpPr/>
            <p:nvPr/>
          </p:nvSpPr>
          <p:spPr>
            <a:xfrm>
              <a:off x="1475656" y="3996353"/>
              <a:ext cx="297228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534949"/>
                  </a:solidFill>
                  <a:ea typeface="Garamond" charset="0"/>
                  <a:cs typeface="Garamond" charset="0"/>
                </a:rPr>
                <a:t>[Nisan-</a:t>
              </a:r>
              <a:r>
                <a:rPr lang="en-US" sz="3200" dirty="0" err="1">
                  <a:solidFill>
                    <a:srgbClr val="534949"/>
                  </a:solidFill>
                  <a:ea typeface="Garamond" charset="0"/>
                  <a:cs typeface="Garamond" charset="0"/>
                </a:rPr>
                <a:t>Szegedy</a:t>
              </a:r>
              <a:r>
                <a:rPr lang="en-US" sz="3200" dirty="0">
                  <a:solidFill>
                    <a:srgbClr val="534949"/>
                  </a:solidFill>
                  <a:ea typeface="Garamond" charset="0"/>
                  <a:cs typeface="Garamond" charset="0"/>
                </a:rPr>
                <a:t>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184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5328"/>
            <a:ext cx="5040560" cy="6527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5328"/>
            <a:ext cx="5040560" cy="6527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84" y="165328"/>
            <a:ext cx="5040560" cy="6527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5328"/>
            <a:ext cx="5040560" cy="65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1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71600" y="4941168"/>
            <a:ext cx="7398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visual cryptography </a:t>
            </a:r>
            <a:r>
              <a:rPr lang="en-US" sz="3600" dirty="0">
                <a:solidFill>
                  <a:schemeClr val="tx2"/>
                </a:solidFill>
              </a:rPr>
              <a:t>[</a:t>
            </a:r>
            <a:r>
              <a:rPr lang="en-US" sz="3600" dirty="0" err="1">
                <a:solidFill>
                  <a:schemeClr val="tx2"/>
                </a:solidFill>
              </a:rPr>
              <a:t>Naor</a:t>
            </a:r>
            <a:r>
              <a:rPr lang="en-US" sz="3600" dirty="0">
                <a:solidFill>
                  <a:schemeClr val="tx2"/>
                </a:solidFill>
              </a:rPr>
              <a:t>, Shamir]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7" y="87271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09" y="87271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81" y="87271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53" y="87271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17" y="87271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33" y="87271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1686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592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15616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31640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31640" y="1268760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15616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9592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9592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15616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31640" y="1484784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95736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11760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27784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27784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11760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95736" y="1268760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195736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11760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27784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91880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07904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923928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923928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07904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91880" y="1268760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491880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07904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23928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788024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004048" y="1052736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20072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220072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004048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788024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788024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04048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20072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524328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740352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956376" y="1052736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956376" y="1268760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740352" y="126876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524328" y="1268760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524328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740352" y="1484784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956376" y="1484784"/>
            <a:ext cx="2160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riped Right Arrow 47"/>
          <p:cNvSpPr/>
          <p:nvPr/>
        </p:nvSpPr>
        <p:spPr>
          <a:xfrm>
            <a:off x="6084168" y="1124744"/>
            <a:ext cx="864096" cy="504056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11188" y="2217058"/>
            <a:ext cx="51438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secret sharing scheme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11560" y="3214717"/>
            <a:ext cx="3744416" cy="646331"/>
            <a:chOff x="611560" y="3068960"/>
            <a:chExt cx="3744416" cy="646331"/>
          </a:xfrm>
        </p:grpSpPr>
        <p:sp>
          <p:nvSpPr>
            <p:cNvPr id="50" name="TextBox 49"/>
            <p:cNvSpPr txBox="1"/>
            <p:nvPr/>
          </p:nvSpPr>
          <p:spPr>
            <a:xfrm>
              <a:off x="611560" y="3068960"/>
              <a:ext cx="30982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secret =        or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47277" y="3111490"/>
              <a:ext cx="57606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accent1"/>
                  </a:solidFill>
                </a:rPr>
                <a:t>0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779912" y="3104093"/>
              <a:ext cx="576064" cy="5760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11560" y="4150821"/>
            <a:ext cx="3857952" cy="646331"/>
            <a:chOff x="611560" y="3068960"/>
            <a:chExt cx="3857952" cy="646331"/>
          </a:xfrm>
        </p:grpSpPr>
        <p:sp>
          <p:nvSpPr>
            <p:cNvPr id="55" name="TextBox 54"/>
            <p:cNvSpPr txBox="1"/>
            <p:nvPr/>
          </p:nvSpPr>
          <p:spPr>
            <a:xfrm>
              <a:off x="611560" y="3068960"/>
              <a:ext cx="32047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shares =        or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560813" y="3111490"/>
              <a:ext cx="576064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accent1"/>
                  </a:solidFill>
                </a:rPr>
                <a:t>0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893448" y="3104093"/>
              <a:ext cx="576064" cy="5760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bg2"/>
                  </a:solidFill>
                </a:rPr>
                <a:t>1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11188" y="5086925"/>
            <a:ext cx="6296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reconstruction function = </a:t>
            </a:r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302094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C4F8-9D09-9641-9F46-D29BFFFE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share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D0A5BB-3F42-204D-8C90-A05EC1F2D567}"/>
              </a:ext>
            </a:extLst>
          </p:cNvPr>
          <p:cNvSpPr/>
          <p:nvPr/>
        </p:nvSpPr>
        <p:spPr>
          <a:xfrm>
            <a:off x="1096573" y="1412776"/>
            <a:ext cx="45720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i="1" dirty="0">
                <a:solidFill>
                  <a:prstClr val="black"/>
                </a:solidFill>
                <a:latin typeface="Garamond" panose="02020404030301010803" pitchFamily="18" charset="0"/>
                <a:ea typeface="Symbol" charset="2"/>
                <a:cs typeface="Symbol" charset="2"/>
              </a:rPr>
              <a:t>g</a:t>
            </a:r>
            <a:r>
              <a:rPr lang="mr-IN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mr-IN" sz="4800" i="1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mr-IN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= </a:t>
            </a:r>
            <a:r>
              <a:rPr lang="en-US" sz="4800" b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E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en-US" sz="4800" dirty="0" err="1">
                <a:solidFill>
                  <a:prstClr val="black"/>
                </a:solidFill>
                <a:latin typeface="Symbol" pitchFamily="2" charset="2"/>
                <a:ea typeface="Garamond" charset="0"/>
                <a:cs typeface="Garamond" charset="0"/>
              </a:rPr>
              <a:t>P</a:t>
            </a:r>
            <a:r>
              <a:rPr lang="en-US" sz="48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4000" baseline="-25000" dirty="0" err="1">
                <a:latin typeface="Garamond" charset="0"/>
                <a:ea typeface="Garamond" charset="0"/>
                <a:cs typeface="Garamond" charset="0"/>
              </a:rPr>
              <a:t>∈</a:t>
            </a:r>
            <a:r>
              <a:rPr lang="en-US" sz="48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]</a:t>
            </a:r>
            <a:r>
              <a:rPr lang="en-US" sz="4800" baseline="30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endParaRPr lang="en-US" sz="4800" baseline="30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3DF340-0BAF-EB45-AD3A-59905F326472}"/>
              </a:ext>
            </a:extLst>
          </p:cNvPr>
          <p:cNvGrpSpPr/>
          <p:nvPr/>
        </p:nvGrpSpPr>
        <p:grpSpPr>
          <a:xfrm>
            <a:off x="5580112" y="1196752"/>
            <a:ext cx="2640293" cy="3168352"/>
            <a:chOff x="5580112" y="1196752"/>
            <a:chExt cx="2640293" cy="3168352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25897A09-32F6-0342-8087-C21EC9C25A50}"/>
                </a:ext>
              </a:extLst>
            </p:cNvPr>
            <p:cNvSpPr/>
            <p:nvPr/>
          </p:nvSpPr>
          <p:spPr>
            <a:xfrm>
              <a:off x="5580112" y="1196752"/>
              <a:ext cx="2640293" cy="1584176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906CD74B-66C6-7D49-97CF-FD40F2AB1E2A}"/>
                </a:ext>
              </a:extLst>
            </p:cNvPr>
            <p:cNvSpPr/>
            <p:nvPr/>
          </p:nvSpPr>
          <p:spPr>
            <a:xfrm flipV="1">
              <a:off x="5580112" y="2780928"/>
              <a:ext cx="2640293" cy="1584176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925BBE-6847-6443-8FAC-74CAC5501D85}"/>
              </a:ext>
            </a:extLst>
          </p:cNvPr>
          <p:cNvGrpSpPr/>
          <p:nvPr/>
        </p:nvGrpSpPr>
        <p:grpSpPr>
          <a:xfrm>
            <a:off x="5820138" y="3068960"/>
            <a:ext cx="2160240" cy="1296144"/>
            <a:chOff x="5820138" y="3068960"/>
            <a:chExt cx="2160240" cy="1296144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27BF0F06-0711-B549-9381-70C59F25B41B}"/>
                </a:ext>
              </a:extLst>
            </p:cNvPr>
            <p:cNvSpPr/>
            <p:nvPr/>
          </p:nvSpPr>
          <p:spPr>
            <a:xfrm flipV="1">
              <a:off x="5820138" y="3068960"/>
              <a:ext cx="2160240" cy="129614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668E1D-AD59-4248-8056-0ED4B1EF0533}"/>
                </a:ext>
              </a:extLst>
            </p:cNvPr>
            <p:cNvSpPr/>
            <p:nvPr/>
          </p:nvSpPr>
          <p:spPr>
            <a:xfrm>
              <a:off x="6692509" y="3249850"/>
              <a:ext cx="415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i="1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S</a:t>
              </a:r>
              <a:endParaRPr lang="en-US" sz="36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1B86279-6715-8D40-9035-F3F41AD19561}"/>
              </a:ext>
            </a:extLst>
          </p:cNvPr>
          <p:cNvSpPr txBox="1"/>
          <p:nvPr/>
        </p:nvSpPr>
        <p:spPr>
          <a:xfrm>
            <a:off x="2880547" y="2566645"/>
            <a:ext cx="2271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∈{–1, 1}</a:t>
            </a:r>
            <a:r>
              <a:rPr lang="en-US" sz="3600" i="1" baseline="30000" dirty="0">
                <a:latin typeface="Garamond" charset="0"/>
                <a:ea typeface="Garamond" charset="0"/>
                <a:cs typeface="Garamond" charset="0"/>
              </a:rPr>
              <a:t>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A6E326-4179-B24A-AEAE-B8C9029B5F54}"/>
              </a:ext>
            </a:extLst>
          </p:cNvPr>
          <p:cNvSpPr txBox="1"/>
          <p:nvPr/>
        </p:nvSpPr>
        <p:spPr>
          <a:xfrm>
            <a:off x="2726234" y="3393866"/>
            <a:ext cx="3214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|S| 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≤ (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n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√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)/2</a:t>
            </a:r>
            <a:endParaRPr lang="en-US" sz="3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0490E-9F52-854B-8336-89D5DE8AF2D0}"/>
              </a:ext>
            </a:extLst>
          </p:cNvPr>
          <p:cNvSpPr txBox="1"/>
          <p:nvPr/>
        </p:nvSpPr>
        <p:spPr>
          <a:xfrm>
            <a:off x="1155403" y="5518973"/>
            <a:ext cx="6014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sample 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dirty="0"/>
              <a:t> w/p </a:t>
            </a:r>
            <a:r>
              <a:rPr lang="en-US" sz="3600" dirty="0">
                <a:latin typeface="Garamond" panose="02020404030301010803" pitchFamily="18" charset="0"/>
              </a:rPr>
              <a:t>∝ </a:t>
            </a:r>
            <a:r>
              <a:rPr lang="en-US" sz="3600" i="1" dirty="0">
                <a:latin typeface="Garamond" panose="02020404030301010803" pitchFamily="18" charset="0"/>
              </a:rPr>
              <a:t>g</a:t>
            </a:r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dirty="0">
                <a:latin typeface="Garamond" panose="02020404030301010803" pitchFamily="18" charset="0"/>
              </a:rPr>
              <a:t>) | </a:t>
            </a:r>
            <a:r>
              <a:rPr lang="en-US" sz="3600" dirty="0" err="1">
                <a:latin typeface="Symbol" pitchFamily="2" charset="2"/>
              </a:rPr>
              <a:t>P</a:t>
            </a:r>
            <a:r>
              <a:rPr lang="en-US" sz="3600" i="1" dirty="0" err="1">
                <a:latin typeface="Garamond" panose="02020404030301010803" pitchFamily="18" charset="0"/>
              </a:rPr>
              <a:t>x</a:t>
            </a:r>
            <a:r>
              <a:rPr lang="en-US" sz="3600" i="1" baseline="-25000" dirty="0" err="1">
                <a:latin typeface="Garamond" panose="02020404030301010803" pitchFamily="18" charset="0"/>
              </a:rPr>
              <a:t>i</a:t>
            </a:r>
            <a:r>
              <a:rPr lang="en-US" sz="3600" dirty="0">
                <a:latin typeface="Garamond" panose="02020404030301010803" pitchFamily="18" charset="0"/>
              </a:rPr>
              <a:t> = </a:t>
            </a:r>
            <a:r>
              <a:rPr lang="en-US" sz="3600" i="1" dirty="0">
                <a:latin typeface="Garamond" panose="02020404030301010803" pitchFamily="18" charset="0"/>
              </a:rPr>
              <a:t>b</a:t>
            </a:r>
            <a:endParaRPr lang="en-US" sz="3600" i="1" dirty="0">
              <a:latin typeface="Garamond" panose="02020404030301010803" pitchFamily="18" charset="0"/>
              <a:ea typeface="Garamond" charset="0"/>
              <a:cs typeface="Garamond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A1988-AFE8-EC4C-A614-1F4B4AEF03F1}"/>
              </a:ext>
            </a:extLst>
          </p:cNvPr>
          <p:cNvSpPr txBox="1"/>
          <p:nvPr/>
        </p:nvSpPr>
        <p:spPr>
          <a:xfrm>
            <a:off x="1155403" y="4781326"/>
            <a:ext cx="2883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To share bit </a:t>
            </a:r>
            <a:r>
              <a:rPr lang="en-US" sz="3600" i="1" dirty="0">
                <a:latin typeface="Garamond" panose="02020404030301010803" pitchFamily="18" charset="0"/>
              </a:rPr>
              <a:t>b</a:t>
            </a:r>
            <a:r>
              <a:rPr lang="en-US" sz="3600" dirty="0"/>
              <a:t>,</a:t>
            </a:r>
            <a:endParaRPr lang="en-US" sz="3600" i="1" dirty="0">
              <a:latin typeface="Garamond" panose="02020404030301010803" pitchFamily="18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A74F94-3327-064E-93D5-C8CFFF07319D}"/>
              </a:ext>
            </a:extLst>
          </p:cNvPr>
          <p:cNvGrpSpPr/>
          <p:nvPr/>
        </p:nvGrpSpPr>
        <p:grpSpPr>
          <a:xfrm>
            <a:off x="539552" y="548680"/>
            <a:ext cx="8032515" cy="1218594"/>
            <a:chOff x="537386" y="1706350"/>
            <a:chExt cx="8032515" cy="12185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F44BDD-1829-3646-92B8-08F6F5C64272}"/>
                </a:ext>
              </a:extLst>
            </p:cNvPr>
            <p:cNvSpPr txBox="1"/>
            <p:nvPr/>
          </p:nvSpPr>
          <p:spPr>
            <a:xfrm>
              <a:off x="537386" y="1755393"/>
              <a:ext cx="2927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∑ </a:t>
              </a:r>
              <a:r>
                <a:rPr lang="en-US" sz="3600" i="1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p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= 0</a:t>
              </a:r>
              <a:endParaRPr lang="en-US" sz="36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66E43A-5368-E742-830E-D9DAF002CF97}"/>
                </a:ext>
              </a:extLst>
            </p:cNvPr>
            <p:cNvSpPr txBox="1"/>
            <p:nvPr/>
          </p:nvSpPr>
          <p:spPr>
            <a:xfrm>
              <a:off x="4425818" y="1706350"/>
              <a:ext cx="41440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∑ </a:t>
              </a:r>
              <a:r>
                <a:rPr lang="en-US" sz="3600" i="1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</a:t>
              </a:r>
              <a:r>
                <a:rPr lang="en-US" sz="3600" i="1" dirty="0">
                  <a:latin typeface="Garamond" charset="0"/>
                  <a:ea typeface="Garamond" charset="0"/>
                  <a:cs typeface="Garamond" charset="0"/>
                </a:rPr>
                <a:t>AND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</a:t>
              </a:r>
              <a:r>
                <a:rPr lang="mr-IN" sz="3600" dirty="0">
                  <a:solidFill>
                    <a:schemeClr val="accent1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3600" dirty="0">
                  <a:solidFill>
                    <a:schemeClr val="accent1"/>
                  </a:solidFill>
                </a:rPr>
                <a:t>large</a:t>
              </a:r>
              <a:endParaRPr lang="en-US" sz="36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60487D-7FCA-F84E-8B77-271844051CDD}"/>
                </a:ext>
              </a:extLst>
            </p:cNvPr>
            <p:cNvSpPr/>
            <p:nvPr/>
          </p:nvSpPr>
          <p:spPr>
            <a:xfrm>
              <a:off x="537386" y="2401724"/>
              <a:ext cx="34195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ea typeface="Garamond" charset="0"/>
                  <a:cs typeface="Garamond" charset="0"/>
                </a:rPr>
                <a:t>for all </a:t>
              </a:r>
              <a:r>
                <a:rPr lang="en-US" sz="2800" i="1" dirty="0">
                  <a:latin typeface="Garamond" charset="0"/>
                  <a:ea typeface="Garamond" charset="0"/>
                  <a:cs typeface="Garamond" charset="0"/>
                </a:rPr>
                <a:t>p </a:t>
              </a:r>
              <a:r>
                <a:rPr lang="en-US" sz="2800" dirty="0">
                  <a:ea typeface="Garamond" charset="0"/>
                  <a:cs typeface="Garamond" charset="0"/>
                </a:rPr>
                <a:t>of degree </a:t>
              </a:r>
              <a:r>
                <a:rPr lang="en-US" sz="2800" dirty="0">
                  <a:latin typeface="Garamond" charset="0"/>
                  <a:ea typeface="Garamond" charset="0"/>
                  <a:cs typeface="Garamond" charset="0"/>
                </a:rPr>
                <a:t>≤ </a:t>
              </a:r>
              <a:r>
                <a:rPr lang="en-US" sz="2800" i="1" dirty="0">
                  <a:latin typeface="Garamond" charset="0"/>
                  <a:ea typeface="Garamond" charset="0"/>
                  <a:cs typeface="Garamond" charset="0"/>
                </a:rPr>
                <a:t>k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7C8F39E-6B89-8B42-8ABD-E578F12E9651}"/>
              </a:ext>
            </a:extLst>
          </p:cNvPr>
          <p:cNvSpPr/>
          <p:nvPr/>
        </p:nvSpPr>
        <p:spPr>
          <a:xfrm>
            <a:off x="1415847" y="1998106"/>
            <a:ext cx="6256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= </a:t>
            </a:r>
            <a:r>
              <a:rPr lang="en-US" sz="4800" dirty="0" err="1">
                <a:solidFill>
                  <a:prstClr val="black"/>
                </a:solidFill>
                <a:latin typeface="Symbol" pitchFamily="2" charset="2"/>
                <a:ea typeface="Garamond" charset="0"/>
                <a:cs typeface="Garamond" charset="0"/>
              </a:rPr>
              <a:t>P</a:t>
            </a:r>
            <a:r>
              <a:rPr lang="en-US" sz="48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4000" baseline="-25000" dirty="0" err="1">
                <a:latin typeface="Garamond" charset="0"/>
                <a:ea typeface="Garamond" charset="0"/>
                <a:cs typeface="Garamond" charset="0"/>
              </a:rPr>
              <a:t>∈</a:t>
            </a:r>
            <a:r>
              <a:rPr lang="en-US" sz="48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  </a:t>
            </a:r>
            <a:r>
              <a:rPr lang="en-US" sz="4800" b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E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en-US" sz="4800" dirty="0" err="1">
                <a:solidFill>
                  <a:prstClr val="black"/>
                </a:solidFill>
                <a:latin typeface="Symbol" pitchFamily="2" charset="2"/>
                <a:ea typeface="Garamond" charset="0"/>
                <a:cs typeface="Garamond" charset="0"/>
              </a:rPr>
              <a:t>P</a:t>
            </a:r>
            <a:r>
              <a:rPr lang="en-US" sz="48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4000" baseline="-25000" dirty="0" err="1">
                <a:latin typeface="Garamond" charset="0"/>
                <a:ea typeface="Garamond" charset="0"/>
                <a:cs typeface="Garamond" charset="0"/>
              </a:rPr>
              <a:t>∈</a:t>
            </a:r>
            <a:r>
              <a:rPr lang="en-US" sz="48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48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48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]</a:t>
            </a:r>
            <a:r>
              <a:rPr lang="en-US" sz="4800" baseline="30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en-US" sz="48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/</a:t>
            </a:r>
            <a:r>
              <a:rPr lang="en-US" sz="4800" i="1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Z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1C3C2D-70F5-1945-991A-6A752093506D}"/>
              </a:ext>
            </a:extLst>
          </p:cNvPr>
          <p:cNvGrpSpPr/>
          <p:nvPr/>
        </p:nvGrpSpPr>
        <p:grpSpPr>
          <a:xfrm>
            <a:off x="948051" y="3025263"/>
            <a:ext cx="2640293" cy="3168352"/>
            <a:chOff x="948051" y="3025263"/>
            <a:chExt cx="2640293" cy="316835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140C9F-D6EE-F84C-AB98-475F644968AF}"/>
                </a:ext>
              </a:extLst>
            </p:cNvPr>
            <p:cNvGrpSpPr/>
            <p:nvPr/>
          </p:nvGrpSpPr>
          <p:grpSpPr>
            <a:xfrm>
              <a:off x="948051" y="3025263"/>
              <a:ext cx="2640293" cy="3168352"/>
              <a:chOff x="5580112" y="1196752"/>
              <a:chExt cx="2640293" cy="3168352"/>
            </a:xfrm>
          </p:grpSpPr>
          <p:sp>
            <p:nvSpPr>
              <p:cNvPr id="9" name="Triangle 8">
                <a:extLst>
                  <a:ext uri="{FF2B5EF4-FFF2-40B4-BE49-F238E27FC236}">
                    <a16:creationId xmlns:a16="http://schemas.microsoft.com/office/drawing/2014/main" id="{17AC532B-C9FB-3446-BF96-2C058AF7F5F0}"/>
                  </a:ext>
                </a:extLst>
              </p:cNvPr>
              <p:cNvSpPr/>
              <p:nvPr/>
            </p:nvSpPr>
            <p:spPr>
              <a:xfrm>
                <a:off x="5580112" y="1196752"/>
                <a:ext cx="2640293" cy="1584176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riangle 9">
                <a:extLst>
                  <a:ext uri="{FF2B5EF4-FFF2-40B4-BE49-F238E27FC236}">
                    <a16:creationId xmlns:a16="http://schemas.microsoft.com/office/drawing/2014/main" id="{FC9A89DE-8BCB-A44A-89CC-07A200EF0134}"/>
                  </a:ext>
                </a:extLst>
              </p:cNvPr>
              <p:cNvSpPr/>
              <p:nvPr/>
            </p:nvSpPr>
            <p:spPr>
              <a:xfrm flipV="1">
                <a:off x="5580112" y="2780928"/>
                <a:ext cx="2640293" cy="1584176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A4B822-2930-894D-9AA6-57394E62B32E}"/>
                </a:ext>
              </a:extLst>
            </p:cNvPr>
            <p:cNvGrpSpPr/>
            <p:nvPr/>
          </p:nvGrpSpPr>
          <p:grpSpPr>
            <a:xfrm>
              <a:off x="1188077" y="4897471"/>
              <a:ext cx="2160240" cy="1296144"/>
              <a:chOff x="5820138" y="3068960"/>
              <a:chExt cx="2160240" cy="1296144"/>
            </a:xfrm>
          </p:grpSpPr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2A2125E2-D929-5641-AC50-B99470EA064F}"/>
                  </a:ext>
                </a:extLst>
              </p:cNvPr>
              <p:cNvSpPr/>
              <p:nvPr/>
            </p:nvSpPr>
            <p:spPr>
              <a:xfrm flipV="1">
                <a:off x="5820138" y="3068960"/>
                <a:ext cx="2160240" cy="129614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8B1F691-F569-FC4E-B400-22E08B2E2DEA}"/>
                  </a:ext>
                </a:extLst>
              </p:cNvPr>
              <p:cNvSpPr/>
              <p:nvPr/>
            </p:nvSpPr>
            <p:spPr>
              <a:xfrm>
                <a:off x="6692509" y="3249850"/>
                <a:ext cx="41549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i="1" dirty="0">
                    <a:solidFill>
                      <a:prstClr val="black"/>
                    </a:solidFill>
                    <a:latin typeface="Garamond" charset="0"/>
                    <a:ea typeface="Garamond" charset="0"/>
                    <a:cs typeface="Garamond" charset="0"/>
                  </a:rPr>
                  <a:t>S</a:t>
                </a:r>
                <a:endParaRPr lang="en-US" sz="3600" dirty="0"/>
              </a:p>
            </p:txBody>
          </p: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565A78C-DB7D-1840-A6CF-297061B7C489}"/>
              </a:ext>
            </a:extLst>
          </p:cNvPr>
          <p:cNvSpPr/>
          <p:nvPr/>
        </p:nvSpPr>
        <p:spPr>
          <a:xfrm>
            <a:off x="4436352" y="3309032"/>
            <a:ext cx="2307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(1</a:t>
            </a:r>
            <a:r>
              <a:rPr lang="en-US" sz="3600" i="1" baseline="30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= 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1/</a:t>
            </a:r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1D1913-D511-FE47-BD03-6C8F55336079}"/>
              </a:ext>
            </a:extLst>
          </p:cNvPr>
          <p:cNvSpPr/>
          <p:nvPr/>
        </p:nvSpPr>
        <p:spPr>
          <a:xfrm>
            <a:off x="4427984" y="4251140"/>
            <a:ext cx="3542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Z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= 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∑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E</a:t>
            </a:r>
            <a:r>
              <a:rPr lang="en-US" sz="36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en-US" sz="3600" dirty="0" err="1">
                <a:solidFill>
                  <a:prstClr val="black"/>
                </a:solidFill>
                <a:latin typeface="Symbol" pitchFamily="2" charset="2"/>
                <a:ea typeface="Garamond" charset="0"/>
                <a:cs typeface="Garamond" charset="0"/>
              </a:rPr>
              <a:t>P</a:t>
            </a:r>
            <a:r>
              <a:rPr lang="en-US" sz="36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2800" baseline="-25000" dirty="0" err="1">
                <a:latin typeface="Garamond" charset="0"/>
                <a:ea typeface="Garamond" charset="0"/>
                <a:cs typeface="Garamond" charset="0"/>
              </a:rPr>
              <a:t>∈</a:t>
            </a:r>
            <a:r>
              <a:rPr lang="en-US" sz="3600" i="1" baseline="-25000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36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3600" i="1" baseline="-25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i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]</a:t>
            </a:r>
            <a:r>
              <a:rPr lang="en-US" sz="3600" baseline="30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2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4425C6-95A1-B740-8D5B-12918E3AE6BE}"/>
              </a:ext>
            </a:extLst>
          </p:cNvPr>
          <p:cNvSpPr/>
          <p:nvPr/>
        </p:nvSpPr>
        <p:spPr>
          <a:xfrm>
            <a:off x="4850630" y="5078360"/>
            <a:ext cx="1521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= </a:t>
            </a:r>
            <a:r>
              <a:rPr lang="en-US" sz="3600" b="1" dirty="0" err="1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Pr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[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S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]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3CB3F3-694B-D047-8199-7831FA8B5C2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E206D-F717-8B42-9B4C-391893C4F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04"/>
          <a:stretch/>
        </p:blipFill>
        <p:spPr>
          <a:xfrm>
            <a:off x="1763688" y="836712"/>
            <a:ext cx="5616624" cy="5234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51003C-24D7-CA40-AE4B-D72A37F010CC}"/>
              </a:ext>
            </a:extLst>
          </p:cNvPr>
          <p:cNvSpPr txBox="1"/>
          <p:nvPr/>
        </p:nvSpPr>
        <p:spPr>
          <a:xfrm>
            <a:off x="755576" y="906150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degree </a:t>
            </a:r>
            <a:r>
              <a:rPr lang="en-US" sz="48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4800" dirty="0">
                <a:solidFill>
                  <a:schemeClr val="accent1"/>
                </a:solidFill>
              </a:rPr>
              <a:t>query complexity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7457B-05FB-3A43-917A-67868ACDC5F1}"/>
              </a:ext>
            </a:extLst>
          </p:cNvPr>
          <p:cNvSpPr txBox="1"/>
          <p:nvPr/>
        </p:nvSpPr>
        <p:spPr>
          <a:xfrm>
            <a:off x="2483768" y="430529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exact </a:t>
            </a:r>
            <a:r>
              <a:rPr lang="en-US" sz="40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4000" dirty="0">
                <a:solidFill>
                  <a:schemeClr val="accent1"/>
                </a:solidFill>
              </a:rPr>
              <a:t>deterministic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9E903-A9EB-8241-8EC8-13FEB718CC97}"/>
              </a:ext>
            </a:extLst>
          </p:cNvPr>
          <p:cNvSpPr txBox="1"/>
          <p:nvPr/>
        </p:nvSpPr>
        <p:spPr>
          <a:xfrm>
            <a:off x="899592" y="5142002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approximate </a:t>
            </a:r>
            <a:r>
              <a:rPr lang="en-US" sz="40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4000" dirty="0">
                <a:solidFill>
                  <a:schemeClr val="accent1"/>
                </a:solidFill>
              </a:rPr>
              <a:t>randomized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C7B47-E76A-0244-90E4-D3FECC16921D}"/>
              </a:ext>
            </a:extLst>
          </p:cNvPr>
          <p:cNvSpPr txBox="1"/>
          <p:nvPr/>
        </p:nvSpPr>
        <p:spPr>
          <a:xfrm>
            <a:off x="3779912" y="5827892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4000" dirty="0">
                <a:solidFill>
                  <a:schemeClr val="accent1"/>
                </a:solidFill>
              </a:rPr>
              <a:t>2x quantum</a:t>
            </a:r>
          </a:p>
        </p:txBody>
      </p:sp>
    </p:spTree>
    <p:extLst>
      <p:ext uri="{BB962C8B-B14F-4D97-AF65-F5344CB8AC3E}">
        <p14:creationId xmlns:p14="http://schemas.microsoft.com/office/powerpoint/2010/main" val="151980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7AFC7-E467-094D-8069-4D96E0207341}"/>
              </a:ext>
            </a:extLst>
          </p:cNvPr>
          <p:cNvSpPr txBox="1"/>
          <p:nvPr/>
        </p:nvSpPr>
        <p:spPr>
          <a:xfrm>
            <a:off x="611561" y="1412776"/>
            <a:ext cx="735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Grover: </a:t>
            </a:r>
            <a:r>
              <a:rPr lang="en-US" sz="4800" dirty="0" err="1">
                <a:latin typeface="Garamond" panose="02020404030301010803" pitchFamily="18" charset="0"/>
                <a:ea typeface="Garamond" charset="0"/>
                <a:cs typeface="Garamond" charset="0"/>
              </a:rPr>
              <a:t>deg</a:t>
            </a:r>
            <a:r>
              <a:rPr lang="en-US" sz="4800" baseline="30000" dirty="0">
                <a:latin typeface="Garamond" panose="02020404030301010803" pitchFamily="18" charset="0"/>
                <a:ea typeface="Garamond" charset="0"/>
                <a:cs typeface="Garamond" charset="0"/>
              </a:rPr>
              <a:t>≈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4800" i="1" dirty="0">
                <a:latin typeface="Garamond" charset="0"/>
                <a:ea typeface="Garamond" charset="0"/>
                <a:cs typeface="Garamond" charset="0"/>
              </a:rPr>
              <a:t>AND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 = O(√</a:t>
            </a:r>
            <a:r>
              <a:rPr lang="en-US" sz="4800" i="1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4800" dirty="0"/>
              <a:t> </a:t>
            </a:r>
            <a:endParaRPr lang="en-US" sz="4800" i="1" dirty="0">
              <a:latin typeface="Garamond" panose="02020404030301010803" pitchFamily="18" charset="0"/>
              <a:ea typeface="Garamond" charset="0"/>
              <a:cs typeface="Garamond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54D58-5627-5449-B34B-4ADE24104679}"/>
              </a:ext>
            </a:extLst>
          </p:cNvPr>
          <p:cNvSpPr txBox="1"/>
          <p:nvPr/>
        </p:nvSpPr>
        <p:spPr>
          <a:xfrm>
            <a:off x="611560" y="2926685"/>
            <a:ext cx="8091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Reichardt: </a:t>
            </a:r>
            <a:r>
              <a:rPr lang="en-US" sz="4800" dirty="0" err="1">
                <a:latin typeface="Garamond" panose="02020404030301010803" pitchFamily="18" charset="0"/>
                <a:ea typeface="Garamond" charset="0"/>
                <a:cs typeface="Garamond" charset="0"/>
              </a:rPr>
              <a:t>deg</a:t>
            </a:r>
            <a:r>
              <a:rPr lang="en-US" sz="4800" baseline="30000" dirty="0">
                <a:latin typeface="Garamond" panose="02020404030301010803" pitchFamily="18" charset="0"/>
                <a:ea typeface="Garamond" charset="0"/>
                <a:cs typeface="Garamond" charset="0"/>
              </a:rPr>
              <a:t>≈ 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∀</a:t>
            </a:r>
            <a:r>
              <a:rPr lang="en-US" sz="4800" i="1" dirty="0">
                <a:latin typeface="Garamond" charset="0"/>
                <a:ea typeface="Garamond" charset="0"/>
                <a:cs typeface="Garamond" charset="0"/>
              </a:rPr>
              <a:t>ROF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 = O(√</a:t>
            </a:r>
            <a:r>
              <a:rPr lang="en-US" sz="4800" i="1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4800" dirty="0"/>
              <a:t> </a:t>
            </a:r>
            <a:endParaRPr lang="en-US" sz="4800" i="1" dirty="0">
              <a:latin typeface="Garamond" panose="02020404030301010803" pitchFamily="18" charset="0"/>
              <a:ea typeface="Garamond" charset="0"/>
              <a:cs typeface="Garamond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B7C9C-D85A-0E46-A9A2-17BA1A51D366}"/>
              </a:ext>
            </a:extLst>
          </p:cNvPr>
          <p:cNvSpPr txBox="1"/>
          <p:nvPr/>
        </p:nvSpPr>
        <p:spPr>
          <a:xfrm>
            <a:off x="619208" y="4470211"/>
            <a:ext cx="76505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open: </a:t>
            </a:r>
            <a:r>
              <a:rPr lang="en-US" sz="4800" dirty="0"/>
              <a:t>Is </a:t>
            </a:r>
            <a:r>
              <a:rPr lang="en-US" sz="4800" dirty="0" err="1">
                <a:latin typeface="Garamond" panose="02020404030301010803" pitchFamily="18" charset="0"/>
                <a:ea typeface="Garamond" charset="0"/>
                <a:cs typeface="Garamond" charset="0"/>
              </a:rPr>
              <a:t>deg</a:t>
            </a:r>
            <a:r>
              <a:rPr lang="en-US" sz="4800" baseline="30000" dirty="0">
                <a:latin typeface="Garamond" panose="02020404030301010803" pitchFamily="18" charset="0"/>
                <a:ea typeface="Garamond" charset="0"/>
                <a:cs typeface="Garamond" charset="0"/>
              </a:rPr>
              <a:t>≈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 ∀</a:t>
            </a:r>
            <a:r>
              <a:rPr lang="en-US" sz="4800" i="1" dirty="0">
                <a:latin typeface="Garamond" charset="0"/>
                <a:ea typeface="Garamond" charset="0"/>
                <a:cs typeface="Garamond" charset="0"/>
              </a:rPr>
              <a:t>ROF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 = </a:t>
            </a:r>
            <a:r>
              <a:rPr lang="en-US" sz="4800" dirty="0">
                <a:latin typeface="Symbol" pitchFamily="2" charset="2"/>
                <a:ea typeface="Garamond" charset="0"/>
                <a:cs typeface="Garamond" charset="0"/>
              </a:rPr>
              <a:t>W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(√</a:t>
            </a:r>
            <a:r>
              <a:rPr lang="en-US" sz="4800" i="1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4800" dirty="0">
                <a:ea typeface="Garamond" charset="0"/>
                <a:cs typeface="Garamond" charset="0"/>
              </a:rPr>
              <a:t>?</a:t>
            </a:r>
            <a:endParaRPr lang="en-US" sz="4800" i="1" dirty="0"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712FC-E314-3C4D-921B-9DB854DB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8A1C2FD0-F9A0-C645-9EDE-0DBA888E606B}"/>
              </a:ext>
            </a:extLst>
          </p:cNvPr>
          <p:cNvSpPr/>
          <p:nvPr/>
        </p:nvSpPr>
        <p:spPr>
          <a:xfrm>
            <a:off x="2339752" y="1669192"/>
            <a:ext cx="4437996" cy="1368152"/>
          </a:xfrm>
          <a:prstGeom prst="triangle">
            <a:avLst>
              <a:gd name="adj" fmla="val 5063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66529-0A03-3B4D-B77C-DC3E336AA033}"/>
              </a:ext>
            </a:extLst>
          </p:cNvPr>
          <p:cNvSpPr txBox="1"/>
          <p:nvPr/>
        </p:nvSpPr>
        <p:spPr>
          <a:xfrm>
            <a:off x="4415922" y="2029232"/>
            <a:ext cx="285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Garamond" panose="02020404030301010803" pitchFamily="18" charset="0"/>
              </a:rPr>
              <a:t>f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54F00337-2EF4-FF45-AF37-6BEA60F9034E}"/>
              </a:ext>
            </a:extLst>
          </p:cNvPr>
          <p:cNvSpPr/>
          <p:nvPr/>
        </p:nvSpPr>
        <p:spPr>
          <a:xfrm>
            <a:off x="1691680" y="3068960"/>
            <a:ext cx="2201262" cy="1368152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F16AAD1-A09C-E340-9486-7C73DFC963E2}"/>
              </a:ext>
            </a:extLst>
          </p:cNvPr>
          <p:cNvSpPr/>
          <p:nvPr/>
        </p:nvSpPr>
        <p:spPr>
          <a:xfrm>
            <a:off x="5179050" y="3068960"/>
            <a:ext cx="2201262" cy="1368152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25118-A1B2-1B4F-BDF4-33FAB42958CC}"/>
              </a:ext>
            </a:extLst>
          </p:cNvPr>
          <p:cNvSpPr txBox="1"/>
          <p:nvPr/>
        </p:nvSpPr>
        <p:spPr>
          <a:xfrm>
            <a:off x="2627784" y="3478413"/>
            <a:ext cx="33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Garamond" panose="02020404030301010803" pitchFamily="18" charset="0"/>
              </a:rPr>
              <a:t>g</a:t>
            </a:r>
            <a:endParaRPr lang="en-US" sz="3600" baseline="-25000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51639-68C7-9E4E-8A29-737AE4704765}"/>
              </a:ext>
            </a:extLst>
          </p:cNvPr>
          <p:cNvSpPr txBox="1"/>
          <p:nvPr/>
        </p:nvSpPr>
        <p:spPr>
          <a:xfrm>
            <a:off x="6043146" y="3478413"/>
            <a:ext cx="33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Garamond" panose="02020404030301010803" pitchFamily="18" charset="0"/>
              </a:rPr>
              <a:t>g</a:t>
            </a:r>
            <a:endParaRPr lang="en-US" sz="3600" baseline="-25000" dirty="0">
              <a:latin typeface="Garamond" panose="02020404030301010803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5BCBF1-B7AF-6E4D-8972-5BB3B59BE96E}"/>
              </a:ext>
            </a:extLst>
          </p:cNvPr>
          <p:cNvGrpSpPr/>
          <p:nvPr/>
        </p:nvGrpSpPr>
        <p:grpSpPr>
          <a:xfrm>
            <a:off x="1119694" y="5004465"/>
            <a:ext cx="6692666" cy="1127740"/>
            <a:chOff x="1497111" y="5004465"/>
            <a:chExt cx="6692666" cy="11277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E079D8-02B8-2F44-A999-59E345603DA3}"/>
                </a:ext>
              </a:extLst>
            </p:cNvPr>
            <p:cNvSpPr/>
            <p:nvPr/>
          </p:nvSpPr>
          <p:spPr>
            <a:xfrm>
              <a:off x="1497111" y="5301208"/>
              <a:ext cx="669266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4800" i="1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f </a:t>
              </a:r>
              <a:r>
                <a:rPr lang="en-US" sz="4800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∘ </a:t>
              </a:r>
              <a:r>
                <a:rPr lang="en-US" sz="4800" i="1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g  ≥ </a:t>
              </a:r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4800" i="1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f </a:t>
              </a:r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 </a:t>
              </a:r>
              <a:r>
                <a:rPr lang="en-US" sz="4800" i="1" dirty="0">
                  <a:solidFill>
                    <a:prstClr val="black"/>
                  </a:solidFill>
                  <a:latin typeface="Garamond" charset="0"/>
                  <a:ea typeface="Garamond" charset="0"/>
                  <a:cs typeface="Garamond" charset="0"/>
                </a:rPr>
                <a:t>g 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B83D92-3815-D841-9AD8-00499142F885}"/>
                </a:ext>
              </a:extLst>
            </p:cNvPr>
            <p:cNvSpPr txBox="1"/>
            <p:nvPr/>
          </p:nvSpPr>
          <p:spPr>
            <a:xfrm>
              <a:off x="4255631" y="5004465"/>
              <a:ext cx="3337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Garamond" panose="02020404030301010803" pitchFamily="18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5FDBC1A-C772-B147-A26E-BD6E0465C58F}"/>
              </a:ext>
            </a:extLst>
          </p:cNvPr>
          <p:cNvSpPr txBox="1"/>
          <p:nvPr/>
        </p:nvSpPr>
        <p:spPr>
          <a:xfrm>
            <a:off x="4141693" y="32262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…</a:t>
            </a:r>
            <a:endParaRPr lang="en-US" sz="3600" baseline="-25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8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ED7C30-D3FA-8745-ADB2-8DB81EAF3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7" r="1268"/>
          <a:stretch/>
        </p:blipFill>
        <p:spPr>
          <a:xfrm>
            <a:off x="6744955" y="607184"/>
            <a:ext cx="2014701" cy="2837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DE3F3-4ECE-904A-95FD-4C7DDEF60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17" y="620713"/>
            <a:ext cx="2017061" cy="2823886"/>
          </a:xfrm>
          <a:prstGeom prst="rect">
            <a:avLst/>
          </a:prstGeom>
        </p:spPr>
      </p:pic>
      <p:pic>
        <p:nvPicPr>
          <p:cNvPr id="1026" name="Picture 2" descr="Image result for jeff bezos">
            <a:extLst>
              <a:ext uri="{FF2B5EF4-FFF2-40B4-BE49-F238E27FC236}">
                <a16:creationId xmlns:a16="http://schemas.microsoft.com/office/drawing/2014/main" id="{F931FCE6-F37A-D141-BC05-4BDB03376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-1"/>
          <a:stretch/>
        </p:blipFill>
        <p:spPr bwMode="auto">
          <a:xfrm>
            <a:off x="4605266" y="624364"/>
            <a:ext cx="2014701" cy="28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705D1-5259-C944-A59A-6A855131C3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3" r="6983"/>
          <a:stretch/>
        </p:blipFill>
        <p:spPr>
          <a:xfrm>
            <a:off x="323528" y="620713"/>
            <a:ext cx="2014701" cy="2823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5B6496-59BE-C04C-B361-42F9471F290B}"/>
              </a:ext>
            </a:extLst>
          </p:cNvPr>
          <p:cNvSpPr/>
          <p:nvPr/>
        </p:nvSpPr>
        <p:spPr>
          <a:xfrm>
            <a:off x="467924" y="3573016"/>
            <a:ext cx="17235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6000" dirty="0">
                <a:latin typeface="Apple Color Emoji" pitchFamily="2" charset="0"/>
              </a:rPr>
              <a:t>💰💰</a:t>
            </a:r>
            <a:endParaRPr lang="en-HK" sz="6000" dirty="0">
              <a:effectLst/>
              <a:latin typeface="Apple Color Emoji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22B294-1895-0A4B-A97E-5D7568995A47}"/>
              </a:ext>
            </a:extLst>
          </p:cNvPr>
          <p:cNvSpPr/>
          <p:nvPr/>
        </p:nvSpPr>
        <p:spPr>
          <a:xfrm>
            <a:off x="3041829" y="3573016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6000" dirty="0">
                <a:latin typeface="Apple Color Emoji" pitchFamily="2" charset="0"/>
              </a:rPr>
              <a:t>💰</a:t>
            </a:r>
            <a:endParaRPr lang="en-HK" sz="6000" dirty="0">
              <a:effectLst/>
              <a:latin typeface="Apple Color Emoji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091FEB-1FAA-7C45-B6FA-C2B0D4D05F1F}"/>
              </a:ext>
            </a:extLst>
          </p:cNvPr>
          <p:cNvSpPr/>
          <p:nvPr/>
        </p:nvSpPr>
        <p:spPr>
          <a:xfrm>
            <a:off x="4732612" y="3573016"/>
            <a:ext cx="172354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6000" dirty="0">
                <a:latin typeface="Apple Color Emoji" pitchFamily="2" charset="0"/>
              </a:rPr>
              <a:t>💰💰</a:t>
            </a:r>
          </a:p>
          <a:p>
            <a:r>
              <a:rPr lang="en-HK" sz="6000" dirty="0">
                <a:latin typeface="Apple Color Emoji" pitchFamily="2" charset="0"/>
              </a:rPr>
              <a:t>💰💰</a:t>
            </a:r>
            <a:endParaRPr lang="en-HK" sz="6000" dirty="0">
              <a:effectLst/>
              <a:latin typeface="Apple Color Emoji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CD55AA-E2A8-8B49-A09B-4118DBB8DE83}"/>
              </a:ext>
            </a:extLst>
          </p:cNvPr>
          <p:cNvSpPr/>
          <p:nvPr/>
        </p:nvSpPr>
        <p:spPr>
          <a:xfrm>
            <a:off x="6890530" y="3537114"/>
            <a:ext cx="172354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6000" dirty="0">
                <a:latin typeface="Apple Color Emoji" pitchFamily="2" charset="0"/>
              </a:rPr>
              <a:t>💰💰</a:t>
            </a:r>
          </a:p>
          <a:p>
            <a:r>
              <a:rPr lang="en-HK" sz="6000" dirty="0">
                <a:latin typeface="Apple Color Emoji" pitchFamily="2" charset="0"/>
              </a:rPr>
              <a:t>💰💰</a:t>
            </a:r>
          </a:p>
          <a:p>
            <a:r>
              <a:rPr lang="en-HK" sz="6000" dirty="0">
                <a:latin typeface="Apple Color Emoji" pitchFamily="2" charset="0"/>
              </a:rPr>
              <a:t>💰💰</a:t>
            </a:r>
          </a:p>
        </p:txBody>
      </p:sp>
    </p:spTree>
    <p:extLst>
      <p:ext uri="{BB962C8B-B14F-4D97-AF65-F5344CB8AC3E}">
        <p14:creationId xmlns:p14="http://schemas.microsoft.com/office/powerpoint/2010/main" val="4645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88348-1C47-E043-8B18-E47C6D69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D5BF66-B57F-5540-972B-4F9028E2C1E6}"/>
              </a:ext>
            </a:extLst>
          </p:cNvPr>
          <p:cNvGrpSpPr/>
          <p:nvPr/>
        </p:nvGrpSpPr>
        <p:grpSpPr>
          <a:xfrm>
            <a:off x="755576" y="1556792"/>
            <a:ext cx="5630772" cy="1582435"/>
            <a:chOff x="755576" y="1556792"/>
            <a:chExt cx="5630772" cy="15824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8AF294-6D41-C541-864E-8E1DCD3988BE}"/>
                </a:ext>
              </a:extLst>
            </p:cNvPr>
            <p:cNvSpPr txBox="1"/>
            <p:nvPr/>
          </p:nvSpPr>
          <p:spPr>
            <a:xfrm>
              <a:off x="755576" y="1556792"/>
              <a:ext cx="5630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∀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ROF</a:t>
              </a:r>
              <a:r>
                <a:rPr lang="en-US" sz="4800" baseline="-25000" dirty="0">
                  <a:latin typeface="Garamond" charset="0"/>
                  <a:ea typeface="Garamond" charset="0"/>
                  <a:cs typeface="Garamond" charset="0"/>
                </a:rPr>
                <a:t>2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= </a:t>
              </a:r>
              <a:r>
                <a:rPr lang="en-US" sz="4800" dirty="0">
                  <a:latin typeface="Symbol" pitchFamily="2" charset="2"/>
                  <a:ea typeface="Garamond" charset="0"/>
                  <a:cs typeface="Garamond" charset="0"/>
                </a:rPr>
                <a:t>W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(√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n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)</a:t>
              </a:r>
              <a:r>
                <a:rPr lang="en-US" sz="4800" dirty="0"/>
                <a:t> </a:t>
              </a:r>
              <a:endParaRPr lang="en-US" sz="4800" i="1" dirty="0">
                <a:latin typeface="Garamond" panose="02020404030301010803" pitchFamily="18" charset="0"/>
                <a:ea typeface="Garamond" charset="0"/>
                <a:cs typeface="Garamond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9CBFD3-EAD8-1246-8EE9-03E85EF300B4}"/>
                </a:ext>
              </a:extLst>
            </p:cNvPr>
            <p:cNvSpPr/>
            <p:nvPr/>
          </p:nvSpPr>
          <p:spPr>
            <a:xfrm>
              <a:off x="757864" y="2492896"/>
              <a:ext cx="50297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534949"/>
                  </a:solidFill>
                </a:rPr>
                <a:t>[</a:t>
              </a:r>
              <a:r>
                <a:rPr lang="en-US" sz="3600" dirty="0" err="1">
                  <a:solidFill>
                    <a:srgbClr val="534949"/>
                  </a:solidFill>
                </a:rPr>
                <a:t>Sherstov</a:t>
              </a:r>
              <a:r>
                <a:rPr lang="en-US" sz="3600" dirty="0">
                  <a:solidFill>
                    <a:srgbClr val="534949"/>
                  </a:solidFill>
                </a:rPr>
                <a:t>, Bun-Thaler, …]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F7D2BC-1F58-204A-9EEA-CB86303D01BF}"/>
              </a:ext>
            </a:extLst>
          </p:cNvPr>
          <p:cNvGrpSpPr/>
          <p:nvPr/>
        </p:nvGrpSpPr>
        <p:grpSpPr>
          <a:xfrm>
            <a:off x="755576" y="4077072"/>
            <a:ext cx="6020302" cy="1487611"/>
            <a:chOff x="755576" y="4077072"/>
            <a:chExt cx="6020302" cy="14876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68F06C-F360-F242-BE0D-AA89C2A750E8}"/>
                </a:ext>
              </a:extLst>
            </p:cNvPr>
            <p:cNvSpPr txBox="1"/>
            <p:nvPr/>
          </p:nvSpPr>
          <p:spPr>
            <a:xfrm>
              <a:off x="755576" y="4077072"/>
              <a:ext cx="60203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∀</a:t>
              </a:r>
              <a:r>
                <a:rPr lang="en-US" sz="4800" i="1" dirty="0" err="1">
                  <a:latin typeface="Garamond" charset="0"/>
                  <a:ea typeface="Garamond" charset="0"/>
                  <a:cs typeface="Garamond" charset="0"/>
                </a:rPr>
                <a:t>ROF</a:t>
              </a:r>
              <a:r>
                <a:rPr lang="en-US" sz="4800" i="1" baseline="-25000" dirty="0" err="1">
                  <a:latin typeface="Garamond" charset="0"/>
                  <a:ea typeface="Garamond" charset="0"/>
                  <a:cs typeface="Garamond" charset="0"/>
                </a:rPr>
                <a:t>d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= 2</a:t>
              </a:r>
              <a:r>
                <a:rPr lang="en-US" sz="4800" baseline="30000" dirty="0">
                  <a:latin typeface="Garamond" charset="0"/>
                  <a:ea typeface="Garamond" charset="0"/>
                  <a:cs typeface="Garamond" charset="0"/>
                </a:rPr>
                <a:t>-O(</a:t>
              </a:r>
              <a:r>
                <a:rPr lang="en-US" sz="4800" i="1" baseline="30000" dirty="0">
                  <a:latin typeface="Garamond" charset="0"/>
                  <a:ea typeface="Garamond" charset="0"/>
                  <a:cs typeface="Garamond" charset="0"/>
                </a:rPr>
                <a:t>d</a:t>
              </a:r>
              <a:r>
                <a:rPr lang="en-US" sz="4800" baseline="30000" dirty="0">
                  <a:latin typeface="Garamond" charset="0"/>
                  <a:ea typeface="Garamond" charset="0"/>
                  <a:cs typeface="Garamond" charset="0"/>
                </a:rPr>
                <a:t>) 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√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n</a:t>
              </a:r>
              <a:r>
                <a:rPr lang="en-US" sz="4800" dirty="0"/>
                <a:t> </a:t>
              </a:r>
              <a:endParaRPr lang="en-US" sz="4800" i="1" dirty="0">
                <a:latin typeface="Garamond" panose="02020404030301010803" pitchFamily="18" charset="0"/>
                <a:ea typeface="Garamond" charset="0"/>
                <a:cs typeface="Garamond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FCE12F-9E98-7F49-A6B2-37D44F85454E}"/>
                </a:ext>
              </a:extLst>
            </p:cNvPr>
            <p:cNvSpPr/>
            <p:nvPr/>
          </p:nvSpPr>
          <p:spPr>
            <a:xfrm>
              <a:off x="757864" y="4918352"/>
              <a:ext cx="35458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534949"/>
                  </a:solidFill>
                </a:rPr>
                <a:t>[Ben-David </a:t>
              </a:r>
              <a:r>
                <a:rPr lang="en-US" sz="3600" i="1" dirty="0">
                  <a:solidFill>
                    <a:srgbClr val="534949"/>
                  </a:solidFill>
                </a:rPr>
                <a:t>et al.</a:t>
              </a:r>
              <a:r>
                <a:rPr lang="en-US" sz="3600" dirty="0">
                  <a:solidFill>
                    <a:srgbClr val="534949"/>
                  </a:solidFill>
                </a:rPr>
                <a:t>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0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50A2058-03BB-6649-8908-49E6A39A1001}"/>
              </a:ext>
            </a:extLst>
          </p:cNvPr>
          <p:cNvGrpSpPr/>
          <p:nvPr/>
        </p:nvGrpSpPr>
        <p:grpSpPr>
          <a:xfrm>
            <a:off x="595668" y="3102059"/>
            <a:ext cx="5272476" cy="1407061"/>
            <a:chOff x="595668" y="3102059"/>
            <a:chExt cx="5272476" cy="14070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BEA1CB-BA43-414F-AEF9-7B05C613DF6B}"/>
                </a:ext>
              </a:extLst>
            </p:cNvPr>
            <p:cNvGrpSpPr/>
            <p:nvPr/>
          </p:nvGrpSpPr>
          <p:grpSpPr>
            <a:xfrm>
              <a:off x="595668" y="3102059"/>
              <a:ext cx="5272476" cy="830997"/>
              <a:chOff x="755576" y="2237963"/>
              <a:chExt cx="5272476" cy="83099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55F266-66A6-DF43-8737-1F39B6F99390}"/>
                  </a:ext>
                </a:extLst>
              </p:cNvPr>
              <p:cNvSpPr txBox="1"/>
              <p:nvPr/>
            </p:nvSpPr>
            <p:spPr>
              <a:xfrm>
                <a:off x="755576" y="2237963"/>
                <a:ext cx="480131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dirty="0" err="1">
                    <a:latin typeface="Garamond" panose="02020404030301010803" pitchFamily="18" charset="0"/>
                    <a:ea typeface="Garamond" charset="0"/>
                    <a:cs typeface="Garamond" charset="0"/>
                  </a:rPr>
                  <a:t>deg</a:t>
                </a:r>
                <a:r>
                  <a:rPr lang="en-US" sz="4800" baseline="30000" dirty="0">
                    <a:latin typeface="Garamond" panose="02020404030301010803" pitchFamily="18" charset="0"/>
                    <a:ea typeface="Garamond" charset="0"/>
                    <a:cs typeface="Garamond" charset="0"/>
                  </a:rPr>
                  <a:t>≈</a:t>
                </a:r>
                <a:r>
                  <a:rPr lang="en-US" sz="4800" dirty="0">
                    <a:latin typeface="Garamond" charset="0"/>
                    <a:ea typeface="Garamond" charset="0"/>
                    <a:cs typeface="Garamond" charset="0"/>
                  </a:rPr>
                  <a:t> ∃</a:t>
                </a:r>
                <a:r>
                  <a:rPr lang="en-US" sz="4800" i="1" dirty="0">
                    <a:latin typeface="Garamond" charset="0"/>
                    <a:ea typeface="Garamond" charset="0"/>
                    <a:cs typeface="Garamond" charset="0"/>
                  </a:rPr>
                  <a:t>AC</a:t>
                </a:r>
                <a:r>
                  <a:rPr lang="en-US" sz="4800" baseline="30000" dirty="0">
                    <a:latin typeface="Garamond" charset="0"/>
                    <a:ea typeface="Garamond" charset="0"/>
                    <a:cs typeface="Garamond" charset="0"/>
                  </a:rPr>
                  <a:t>0</a:t>
                </a:r>
                <a:r>
                  <a:rPr lang="en-US" sz="4800" i="1" baseline="-25000" dirty="0">
                    <a:latin typeface="Garamond" charset="0"/>
                    <a:ea typeface="Garamond" charset="0"/>
                    <a:cs typeface="Garamond" charset="0"/>
                  </a:rPr>
                  <a:t>d</a:t>
                </a:r>
                <a:r>
                  <a:rPr lang="en-US" sz="4800" dirty="0">
                    <a:latin typeface="Garamond" charset="0"/>
                    <a:ea typeface="Garamond" charset="0"/>
                    <a:cs typeface="Garamond" charset="0"/>
                  </a:rPr>
                  <a:t> = </a:t>
                </a:r>
                <a:r>
                  <a:rPr lang="en-US" sz="4800" i="1" dirty="0">
                    <a:latin typeface="Garamond" charset="0"/>
                    <a:ea typeface="Garamond" charset="0"/>
                    <a:cs typeface="Garamond" charset="0"/>
                  </a:rPr>
                  <a:t>n</a:t>
                </a:r>
                <a:r>
                  <a:rPr lang="en-US" sz="4800" baseline="30000" dirty="0">
                    <a:latin typeface="Garamond" charset="0"/>
                    <a:ea typeface="Garamond" charset="0"/>
                    <a:cs typeface="Garamond" charset="0"/>
                  </a:rPr>
                  <a:t>1 – 2</a:t>
                </a:r>
                <a:endParaRPr lang="en-US" sz="4800" i="1" baseline="30000" dirty="0">
                  <a:latin typeface="Garamond" panose="02020404030301010803" pitchFamily="18" charset="0"/>
                  <a:ea typeface="Garamond" charset="0"/>
                  <a:cs typeface="Garamond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1A3D043-E00A-8F4A-A0D3-18F8249FB20C}"/>
                  </a:ext>
                </a:extLst>
              </p:cNvPr>
              <p:cNvSpPr/>
              <p:nvPr/>
            </p:nvSpPr>
            <p:spPr>
              <a:xfrm>
                <a:off x="5364088" y="2237963"/>
                <a:ext cx="6639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Garamond" charset="0"/>
                    <a:ea typeface="Garamond" charset="0"/>
                    <a:cs typeface="Garamond" charset="0"/>
                  </a:rPr>
                  <a:t>-</a:t>
                </a:r>
                <a:r>
                  <a:rPr lang="en-US" dirty="0">
                    <a:latin typeface="Symbol" pitchFamily="2" charset="2"/>
                    <a:ea typeface="Garamond" charset="0"/>
                    <a:cs typeface="Garamond" charset="0"/>
                  </a:rPr>
                  <a:t>W</a:t>
                </a:r>
                <a:r>
                  <a:rPr lang="en-US" dirty="0">
                    <a:latin typeface="Garamond" charset="0"/>
                    <a:ea typeface="Garamond" charset="0"/>
                    <a:cs typeface="Garamond" charset="0"/>
                  </a:rPr>
                  <a:t>(</a:t>
                </a:r>
                <a:r>
                  <a:rPr lang="en-US" i="1" dirty="0">
                    <a:latin typeface="Garamond" charset="0"/>
                    <a:ea typeface="Garamond" charset="0"/>
                    <a:cs typeface="Garamond" charset="0"/>
                  </a:rPr>
                  <a:t>d</a:t>
                </a:r>
                <a:r>
                  <a:rPr lang="en-US" dirty="0">
                    <a:latin typeface="Garamond" charset="0"/>
                    <a:ea typeface="Garamond" charset="0"/>
                    <a:cs typeface="Garamond" charset="0"/>
                  </a:rPr>
                  <a:t>)</a:t>
                </a:r>
                <a:endParaRPr lang="en-US" dirty="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5FEDA7-7FB3-0A40-8F08-6BAD4BC64E51}"/>
                </a:ext>
              </a:extLst>
            </p:cNvPr>
            <p:cNvSpPr/>
            <p:nvPr/>
          </p:nvSpPr>
          <p:spPr>
            <a:xfrm>
              <a:off x="595668" y="3862789"/>
              <a:ext cx="25693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534949"/>
                  </a:solidFill>
                </a:rPr>
                <a:t>[Bun-Thaler]</a:t>
              </a:r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E2F1E2-FBEB-5F46-8C75-49A5CD0B31E4}"/>
              </a:ext>
            </a:extLst>
          </p:cNvPr>
          <p:cNvGrpSpPr/>
          <p:nvPr/>
        </p:nvGrpSpPr>
        <p:grpSpPr>
          <a:xfrm>
            <a:off x="595668" y="548680"/>
            <a:ext cx="4671472" cy="1031471"/>
            <a:chOff x="611560" y="548680"/>
            <a:chExt cx="4671472" cy="103147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0819AD0-F27C-B34F-99C8-14DA99F2F4F7}"/>
                </a:ext>
              </a:extLst>
            </p:cNvPr>
            <p:cNvSpPr txBox="1"/>
            <p:nvPr/>
          </p:nvSpPr>
          <p:spPr>
            <a:xfrm>
              <a:off x="611560" y="749154"/>
              <a:ext cx="46714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∃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AC</a:t>
              </a:r>
              <a:r>
                <a:rPr lang="en-US" sz="4800" baseline="30000" dirty="0">
                  <a:latin typeface="Garamond" charset="0"/>
                  <a:ea typeface="Garamond" charset="0"/>
                  <a:cs typeface="Garamond" charset="0"/>
                </a:rPr>
                <a:t>0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= </a:t>
              </a:r>
              <a:r>
                <a:rPr lang="en-US" sz="4800" dirty="0">
                  <a:latin typeface="Symbol" pitchFamily="2" charset="2"/>
                  <a:ea typeface="Garamond" charset="0"/>
                  <a:cs typeface="Garamond" charset="0"/>
                </a:rPr>
                <a:t>W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n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)</a:t>
              </a:r>
              <a:endParaRPr lang="en-US" sz="4800" i="1" dirty="0">
                <a:latin typeface="Garamond" panose="02020404030301010803" pitchFamily="18" charset="0"/>
                <a:ea typeface="Garamond" charset="0"/>
                <a:cs typeface="Garamond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173A97-18C3-DE49-A5A2-BBDFCCF931C6}"/>
                </a:ext>
              </a:extLst>
            </p:cNvPr>
            <p:cNvSpPr txBox="1"/>
            <p:nvPr/>
          </p:nvSpPr>
          <p:spPr>
            <a:xfrm>
              <a:off x="3518174" y="548680"/>
              <a:ext cx="3337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Garamond" panose="02020404030301010803" pitchFamily="18" charset="0"/>
                </a:rPr>
                <a:t>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692853A-1F48-344A-B1FC-39EC54672780}"/>
              </a:ext>
            </a:extLst>
          </p:cNvPr>
          <p:cNvGrpSpPr/>
          <p:nvPr/>
        </p:nvGrpSpPr>
        <p:grpSpPr>
          <a:xfrm>
            <a:off x="595668" y="1749457"/>
            <a:ext cx="5101076" cy="1031471"/>
            <a:chOff x="611560" y="1533433"/>
            <a:chExt cx="5101076" cy="10314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DA8816-1609-BE40-8D66-20ABC69FD83B}"/>
                </a:ext>
              </a:extLst>
            </p:cNvPr>
            <p:cNvSpPr txBox="1"/>
            <p:nvPr/>
          </p:nvSpPr>
          <p:spPr>
            <a:xfrm>
              <a:off x="611560" y="1733907"/>
              <a:ext cx="51010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∃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DNF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= </a:t>
              </a:r>
              <a:r>
                <a:rPr lang="en-US" sz="4800" dirty="0">
                  <a:latin typeface="Symbol" pitchFamily="2" charset="2"/>
                  <a:ea typeface="Garamond" charset="0"/>
                  <a:cs typeface="Garamond" charset="0"/>
                </a:rPr>
                <a:t>W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n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)</a:t>
              </a:r>
              <a:endParaRPr lang="en-US" sz="4800" i="1" dirty="0">
                <a:latin typeface="Garamond" panose="02020404030301010803" pitchFamily="18" charset="0"/>
                <a:ea typeface="Garamond" charset="0"/>
                <a:cs typeface="Garamond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957808-B316-BC40-AE76-0A8886D4D665}"/>
                </a:ext>
              </a:extLst>
            </p:cNvPr>
            <p:cNvSpPr txBox="1"/>
            <p:nvPr/>
          </p:nvSpPr>
          <p:spPr>
            <a:xfrm>
              <a:off x="3779912" y="1533433"/>
              <a:ext cx="3337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Garamond" panose="02020404030301010803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3F854C-E9BB-574E-A33D-C12A4CE7DE7E}"/>
              </a:ext>
            </a:extLst>
          </p:cNvPr>
          <p:cNvGrpSpPr/>
          <p:nvPr/>
        </p:nvGrpSpPr>
        <p:grpSpPr>
          <a:xfrm>
            <a:off x="595668" y="4830251"/>
            <a:ext cx="6630341" cy="1407061"/>
            <a:chOff x="611560" y="4830251"/>
            <a:chExt cx="6630341" cy="14070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419639-8C47-A649-AF8D-CE5E42418B4D}"/>
                </a:ext>
              </a:extLst>
            </p:cNvPr>
            <p:cNvSpPr txBox="1"/>
            <p:nvPr/>
          </p:nvSpPr>
          <p:spPr>
            <a:xfrm>
              <a:off x="611560" y="4830251"/>
              <a:ext cx="66303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err="1">
                  <a:latin typeface="Garamond" panose="02020404030301010803" pitchFamily="18" charset="0"/>
                  <a:ea typeface="Garamond" charset="0"/>
                  <a:cs typeface="Garamond" charset="0"/>
                </a:rPr>
                <a:t>deg</a:t>
              </a:r>
              <a:r>
                <a:rPr lang="en-US" sz="4800" baseline="30000" dirty="0">
                  <a:latin typeface="Garamond" panose="02020404030301010803" pitchFamily="18" charset="0"/>
                  <a:ea typeface="Garamond" charset="0"/>
                  <a:cs typeface="Garamond" charset="0"/>
                </a:rPr>
                <a:t>≈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∀</a:t>
              </a:r>
              <a:r>
                <a:rPr lang="en-US" sz="4800" i="1" dirty="0" err="1">
                  <a:latin typeface="Garamond" charset="0"/>
                  <a:ea typeface="Garamond" charset="0"/>
                  <a:cs typeface="Garamond" charset="0"/>
                </a:rPr>
                <a:t>kDNF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 = O(</a:t>
              </a:r>
              <a:r>
                <a:rPr lang="en-US" sz="4800" i="1" dirty="0">
                  <a:latin typeface="Garamond" charset="0"/>
                  <a:ea typeface="Garamond" charset="0"/>
                  <a:cs typeface="Garamond" charset="0"/>
                </a:rPr>
                <a:t>n</a:t>
              </a:r>
              <a:r>
                <a:rPr lang="en-US" sz="4800" baseline="30000" dirty="0">
                  <a:latin typeface="Garamond" charset="0"/>
                  <a:ea typeface="Garamond" charset="0"/>
                  <a:cs typeface="Garamond" charset="0"/>
                </a:rPr>
                <a:t>1 – 1/</a:t>
              </a:r>
              <a:r>
                <a:rPr lang="en-US" sz="4800" i="1" baseline="30000" dirty="0">
                  <a:latin typeface="Garamond" charset="0"/>
                  <a:ea typeface="Garamond" charset="0"/>
                  <a:cs typeface="Garamond" charset="0"/>
                </a:rPr>
                <a:t>k</a:t>
              </a:r>
              <a:r>
                <a:rPr lang="en-US" sz="4800" dirty="0">
                  <a:latin typeface="Garamond" charset="0"/>
                  <a:ea typeface="Garamond" charset="0"/>
                  <a:cs typeface="Garamond" charset="0"/>
                </a:rPr>
                <a:t>)</a:t>
              </a:r>
              <a:endParaRPr lang="en-US" sz="4800" dirty="0">
                <a:latin typeface="Garamond" panose="02020404030301010803" pitchFamily="18" charset="0"/>
                <a:ea typeface="Garamond" charset="0"/>
                <a:cs typeface="Garamond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ACF02E-A877-BB4B-9C51-CC47FEAEACE4}"/>
                </a:ext>
              </a:extLst>
            </p:cNvPr>
            <p:cNvSpPr/>
            <p:nvPr/>
          </p:nvSpPr>
          <p:spPr>
            <a:xfrm>
              <a:off x="611560" y="5590981"/>
              <a:ext cx="216565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534949"/>
                  </a:solidFill>
                </a:rPr>
                <a:t>[</a:t>
              </a:r>
              <a:r>
                <a:rPr lang="en-US" sz="3600" dirty="0" err="1">
                  <a:solidFill>
                    <a:srgbClr val="534949"/>
                  </a:solidFill>
                </a:rPr>
                <a:t>Sherstov</a:t>
              </a:r>
              <a:r>
                <a:rPr lang="en-US" sz="3600" dirty="0">
                  <a:solidFill>
                    <a:srgbClr val="534949"/>
                  </a:solidFill>
                </a:rPr>
                <a:t>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602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19C1-C59F-A145-83F9-5937C5601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Imperfect security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A43631-8651-5F46-A027-9C1C92610AD1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187624" y="3913892"/>
            <a:ext cx="6567578" cy="0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5A7F0F6-C3CE-3F44-855E-EAE9DC582DD7}"/>
              </a:ext>
            </a:extLst>
          </p:cNvPr>
          <p:cNvSpPr txBox="1"/>
          <p:nvPr/>
        </p:nvSpPr>
        <p:spPr>
          <a:xfrm>
            <a:off x="4765161" y="3975447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coalition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7FC04-BB7F-7249-804A-8D4F0DB1DEE2}"/>
              </a:ext>
            </a:extLst>
          </p:cNvPr>
          <p:cNvSpPr txBox="1"/>
          <p:nvPr/>
        </p:nvSpPr>
        <p:spPr>
          <a:xfrm rot="16200000">
            <a:off x="138354" y="2595394"/>
            <a:ext cx="156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advantage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62EA5-7A1A-A14E-BDEA-A47BC1AD7985}"/>
              </a:ext>
            </a:extLst>
          </p:cNvPr>
          <p:cNvSpPr txBox="1"/>
          <p:nvPr/>
        </p:nvSpPr>
        <p:spPr>
          <a:xfrm>
            <a:off x="1011132" y="3913892"/>
            <a:ext cx="352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C4781-DE65-0B47-8C9E-12BC2C58519C}"/>
              </a:ext>
            </a:extLst>
          </p:cNvPr>
          <p:cNvSpPr txBox="1"/>
          <p:nvPr/>
        </p:nvSpPr>
        <p:spPr>
          <a:xfrm>
            <a:off x="3068698" y="4005064"/>
            <a:ext cx="114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Garamond" charset="0"/>
                <a:ea typeface="Garamond" charset="0"/>
                <a:cs typeface="Garamond" charset="0"/>
              </a:rPr>
              <a:t>k = 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√</a:t>
            </a:r>
            <a:r>
              <a:rPr lang="en-US" sz="2800" i="1" dirty="0">
                <a:latin typeface="Garamond" charset="0"/>
                <a:ea typeface="Garamond" charset="0"/>
                <a:cs typeface="Garamond" charset="0"/>
              </a:rPr>
              <a:t>n</a:t>
            </a:r>
            <a:endParaRPr lang="en-US" sz="2800" i="1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B7A15E-E38D-844B-AFA2-F1FA1FFC753E}"/>
              </a:ext>
            </a:extLst>
          </p:cNvPr>
          <p:cNvSpPr txBox="1"/>
          <p:nvPr/>
        </p:nvSpPr>
        <p:spPr>
          <a:xfrm>
            <a:off x="7585925" y="3913892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Garamond" charset="0"/>
                <a:ea typeface="Garamond" charset="0"/>
                <a:cs typeface="Garamond" charset="0"/>
              </a:rPr>
              <a:t>n</a:t>
            </a:r>
            <a:endParaRPr lang="en-US" sz="2800" i="1" dirty="0">
              <a:latin typeface="Garamond" panose="020204040303010108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653FA6-2642-2F40-AFE8-E380BE55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49" y="1196752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E2D7BA-4352-E945-B1D9-53329E92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09" y="1224136"/>
            <a:ext cx="2258707" cy="29249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E0C8403-33F5-8747-8B7B-033BC5D65221}"/>
              </a:ext>
            </a:extLst>
          </p:cNvPr>
          <p:cNvSpPr/>
          <p:nvPr/>
        </p:nvSpPr>
        <p:spPr>
          <a:xfrm>
            <a:off x="7585925" y="1916832"/>
            <a:ext cx="169277" cy="169277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84F90B-4257-F948-B7D4-35FA0DAA0AA8}"/>
              </a:ext>
            </a:extLst>
          </p:cNvPr>
          <p:cNvGrpSpPr/>
          <p:nvPr/>
        </p:nvGrpSpPr>
        <p:grpSpPr>
          <a:xfrm>
            <a:off x="1187624" y="3805622"/>
            <a:ext cx="2448272" cy="199439"/>
            <a:chOff x="1187624" y="4525702"/>
            <a:chExt cx="2448272" cy="1994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AFEDA7-05E4-1D48-8B9E-17CD70466370}"/>
                </a:ext>
              </a:extLst>
            </p:cNvPr>
            <p:cNvSpPr/>
            <p:nvPr/>
          </p:nvSpPr>
          <p:spPr>
            <a:xfrm>
              <a:off x="1187624" y="4525702"/>
              <a:ext cx="2448272" cy="1994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C2B08DF-7094-9D42-BEF8-FF9456635B5E}"/>
                </a:ext>
              </a:extLst>
            </p:cNvPr>
            <p:cNvSpPr/>
            <p:nvPr/>
          </p:nvSpPr>
          <p:spPr>
            <a:xfrm>
              <a:off x="1194816" y="4620767"/>
              <a:ext cx="2369072" cy="45719"/>
            </a:xfrm>
            <a:custGeom>
              <a:avLst/>
              <a:gdLst>
                <a:gd name="connsiteX0" fmla="*/ 0 w 2487168"/>
                <a:gd name="connsiteY0" fmla="*/ 0 h 0"/>
                <a:gd name="connsiteX1" fmla="*/ 2487168 w 248716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7168">
                  <a:moveTo>
                    <a:pt x="0" y="0"/>
                  </a:moveTo>
                  <a:lnTo>
                    <a:pt x="2487168" y="0"/>
                  </a:lnTo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0CF948-F43E-4F4E-8066-07AD1A9C7FB8}"/>
              </a:ext>
            </a:extLst>
          </p:cNvPr>
          <p:cNvCxnSpPr/>
          <p:nvPr/>
        </p:nvCxnSpPr>
        <p:spPr>
          <a:xfrm flipV="1">
            <a:off x="1187624" y="1609636"/>
            <a:ext cx="0" cy="2304256"/>
          </a:xfrm>
          <a:prstGeom prst="straightConnector1">
            <a:avLst/>
          </a:prstGeom>
          <a:ln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E19E95-B754-EE4B-9099-251401B68C12}"/>
              </a:ext>
            </a:extLst>
          </p:cNvPr>
          <p:cNvGrpSpPr/>
          <p:nvPr/>
        </p:nvGrpSpPr>
        <p:grpSpPr>
          <a:xfrm>
            <a:off x="537274" y="4606847"/>
            <a:ext cx="8342157" cy="1944216"/>
            <a:chOff x="683568" y="1700808"/>
            <a:chExt cx="8342157" cy="194421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7FA7F0-7569-2844-8E8F-1A66B7A10D0B}"/>
                </a:ext>
              </a:extLst>
            </p:cNvPr>
            <p:cNvSpPr/>
            <p:nvPr/>
          </p:nvSpPr>
          <p:spPr>
            <a:xfrm>
              <a:off x="683568" y="1700808"/>
              <a:ext cx="7992888" cy="19442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AC6A7A-1B83-2D47-8673-38E0DEAC40C6}"/>
                </a:ext>
              </a:extLst>
            </p:cNvPr>
            <p:cNvGrpSpPr/>
            <p:nvPr/>
          </p:nvGrpSpPr>
          <p:grpSpPr>
            <a:xfrm>
              <a:off x="722072" y="1702549"/>
              <a:ext cx="8303653" cy="1868726"/>
              <a:chOff x="722072" y="1702549"/>
              <a:chExt cx="8303653" cy="186872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1F9FE2-FD6E-9646-A33E-33ECC711194D}"/>
                  </a:ext>
                </a:extLst>
              </p:cNvPr>
              <p:cNvSpPr txBox="1"/>
              <p:nvPr/>
            </p:nvSpPr>
            <p:spPr>
              <a:xfrm>
                <a:off x="755576" y="1702549"/>
                <a:ext cx="827014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If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X</a:t>
                </a:r>
                <a:r>
                  <a:rPr lang="en-US" sz="36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,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Y</a:t>
                </a:r>
                <a:r>
                  <a:rPr lang="en-US" sz="36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 </a:t>
                </a:r>
                <a:r>
                  <a:rPr lang="en-US" sz="3600" dirty="0">
                    <a:solidFill>
                      <a:schemeClr val="bg1"/>
                    </a:solidFill>
                  </a:rPr>
                  <a:t>are 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symmetric</a:t>
                </a:r>
                <a:r>
                  <a:rPr lang="en-US" sz="3600" dirty="0"/>
                  <a:t> </a:t>
                </a:r>
                <a:r>
                  <a:rPr lang="en-US" sz="3600" dirty="0">
                    <a:solidFill>
                      <a:schemeClr val="bg1"/>
                    </a:solidFill>
                  </a:rPr>
                  <a:t>and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k</a:t>
                </a:r>
                <a:r>
                  <a:rPr lang="en-US" sz="3600" dirty="0">
                    <a:solidFill>
                      <a:schemeClr val="bg1"/>
                    </a:solidFill>
                  </a:rPr>
                  <a:t>-close, then </a:t>
                </a:r>
              </a:p>
              <a:p>
                <a:r>
                  <a:rPr lang="en-US" sz="3600" dirty="0">
                    <a:solidFill>
                      <a:schemeClr val="bg1"/>
                    </a:solidFill>
                  </a:rPr>
                  <a:t>they are </a:t>
                </a:r>
                <a:r>
                  <a:rPr lang="en-US" sz="36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(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K</a:t>
                </a:r>
                <a:r>
                  <a:rPr lang="en-US" sz="36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, e</a:t>
                </a:r>
                <a:r>
                  <a:rPr lang="en-US" sz="3600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-O(</a:t>
                </a:r>
                <a:r>
                  <a:rPr lang="en-US" sz="3600" i="1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k </a:t>
                </a:r>
                <a:r>
                  <a:rPr lang="en-US" sz="3600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/</a:t>
                </a:r>
                <a:r>
                  <a:rPr lang="en-US" sz="3600" i="1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K</a:t>
                </a:r>
                <a:r>
                  <a:rPr lang="en-US" sz="3600" baseline="300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)</a:t>
                </a:r>
                <a:r>
                  <a:rPr lang="en-US" sz="3600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)</a:t>
                </a:r>
                <a:r>
                  <a:rPr lang="en-US" sz="3600" dirty="0">
                    <a:solidFill>
                      <a:schemeClr val="bg1"/>
                    </a:solidFill>
                  </a:rPr>
                  <a:t>-close for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panose="02020404030301010803" pitchFamily="18" charset="0"/>
                  </a:rPr>
                  <a:t>K 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≤ </a:t>
                </a:r>
                <a:r>
                  <a:rPr lang="en-US" sz="3600" i="1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n</a:t>
                </a:r>
                <a:r>
                  <a:rPr lang="en-US" sz="3600" dirty="0">
                    <a:solidFill>
                      <a:schemeClr val="bg1"/>
                    </a:solidFill>
                    <a:latin typeface="Garamond" charset="0"/>
                    <a:ea typeface="Garamond" charset="0"/>
                    <a:cs typeface="Garamond" charset="0"/>
                  </a:rPr>
                  <a:t>/4</a:t>
                </a:r>
                <a:r>
                  <a:rPr lang="en-US" sz="36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BAF5AD8-5C53-1E48-9DCF-11EB59ED666E}"/>
                  </a:ext>
                </a:extLst>
              </p:cNvPr>
              <p:cNvSpPr/>
              <p:nvPr/>
            </p:nvSpPr>
            <p:spPr>
              <a:xfrm>
                <a:off x="722072" y="2924944"/>
                <a:ext cx="266932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solidFill>
                      <a:schemeClr val="bg1">
                        <a:lumMod val="85000"/>
                      </a:schemeClr>
                    </a:solidFill>
                  </a:rPr>
                  <a:t>[Williamson]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BDFC9AB-2533-E04E-B671-0325324BE15A}"/>
                  </a:ext>
                </a:extLst>
              </p:cNvPr>
              <p:cNvSpPr/>
              <p:nvPr/>
            </p:nvSpPr>
            <p:spPr>
              <a:xfrm>
                <a:off x="3851920" y="2204864"/>
                <a:ext cx="256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aseline="30000" dirty="0">
                    <a:solidFill>
                      <a:schemeClr val="bg1">
                        <a:lumMod val="85000"/>
                      </a:schemeClr>
                    </a:solidFill>
                    <a:latin typeface="Garamond" panose="02020404030301010803" pitchFamily="18" charset="0"/>
                  </a:rPr>
                  <a:t>2</a:t>
                </a:r>
                <a:endParaRPr lang="en-US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13E89-804B-B04F-A5A1-F64F5FFC9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vs. quantum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8DD63-28A2-524C-8C7B-E262CDE90541}"/>
              </a:ext>
            </a:extLst>
          </p:cNvPr>
          <p:cNvSpPr txBox="1"/>
          <p:nvPr/>
        </p:nvSpPr>
        <p:spPr>
          <a:xfrm>
            <a:off x="572760" y="1508591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</a:t>
            </a:r>
            <a:r>
              <a:rPr lang="en-US" sz="3600" i="1" dirty="0">
                <a:latin typeface="Garamond" panose="02020404030301010803" pitchFamily="18" charset="0"/>
              </a:rPr>
              <a:t>f</a:t>
            </a:r>
            <a:r>
              <a:rPr lang="en-US" sz="3600" dirty="0"/>
              <a:t> requires </a:t>
            </a:r>
            <a:r>
              <a:rPr lang="en-US" sz="3600" i="1" dirty="0">
                <a:latin typeface="Garamond" panose="02020404030301010803" pitchFamily="18" charset="0"/>
              </a:rPr>
              <a:t>k</a:t>
            </a:r>
            <a:r>
              <a:rPr lang="en-US" sz="3600" dirty="0"/>
              <a:t> queries, then it requires </a:t>
            </a:r>
            <a:r>
              <a:rPr lang="en-US" sz="3600" dirty="0">
                <a:latin typeface="Symbol" pitchFamily="2" charset="2"/>
              </a:rPr>
              <a:t>W</a:t>
            </a:r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k</a:t>
            </a:r>
            <a:r>
              <a:rPr lang="en-US" sz="3600" baseline="30000" dirty="0">
                <a:latin typeface="Garamond" panose="02020404030301010803" pitchFamily="18" charset="0"/>
              </a:rPr>
              <a:t>1/6</a:t>
            </a:r>
            <a:r>
              <a:rPr lang="en-US" sz="3600" dirty="0">
                <a:latin typeface="Garamond" panose="02020404030301010803" pitchFamily="18" charset="0"/>
              </a:rPr>
              <a:t>) </a:t>
            </a:r>
            <a:r>
              <a:rPr lang="en-US" sz="3600" dirty="0">
                <a:solidFill>
                  <a:schemeClr val="accent1"/>
                </a:solidFill>
              </a:rPr>
              <a:t>quantum</a:t>
            </a:r>
            <a:r>
              <a:rPr lang="en-US" sz="3600" dirty="0"/>
              <a:t> queries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BDBA7-78FD-EB45-9BFC-688094DDEF1F}"/>
              </a:ext>
            </a:extLst>
          </p:cNvPr>
          <p:cNvSpPr txBox="1"/>
          <p:nvPr/>
        </p:nvSpPr>
        <p:spPr>
          <a:xfrm>
            <a:off x="550300" y="4100879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If 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dirty="0">
                <a:latin typeface="Garamond" panose="02020404030301010803" pitchFamily="18" charset="0"/>
              </a:rPr>
              <a:t>, </a:t>
            </a:r>
            <a:r>
              <a:rPr lang="en-US" sz="3600" i="1" dirty="0">
                <a:latin typeface="Garamond" panose="02020404030301010803" pitchFamily="18" charset="0"/>
              </a:rPr>
              <a:t>Y</a:t>
            </a:r>
            <a:r>
              <a:rPr lang="en-US" sz="3600" dirty="0"/>
              <a:t> are </a:t>
            </a:r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k, </a:t>
            </a:r>
            <a:r>
              <a:rPr lang="en-US" sz="3600" dirty="0">
                <a:latin typeface="Garamond" panose="02020404030301010803" pitchFamily="18" charset="0"/>
              </a:rPr>
              <a:t>0.01)</a:t>
            </a:r>
            <a:r>
              <a:rPr lang="en-US" sz="3600" dirty="0"/>
              <a:t>-close, are they </a:t>
            </a:r>
            <a:br>
              <a:rPr lang="en-US" sz="3600" dirty="0"/>
            </a:br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k</a:t>
            </a:r>
            <a:r>
              <a:rPr lang="en-US" sz="3600" baseline="30000" dirty="0">
                <a:latin typeface="Garamond" panose="02020404030301010803" pitchFamily="18" charset="0"/>
              </a:rPr>
              <a:t>1/10</a:t>
            </a:r>
            <a:r>
              <a:rPr lang="en-US" sz="3600" dirty="0">
                <a:latin typeface="Garamond" panose="02020404030301010803" pitchFamily="18" charset="0"/>
              </a:rPr>
              <a:t>, 0.1)</a:t>
            </a:r>
            <a:r>
              <a:rPr lang="en-US" sz="3600" dirty="0"/>
              <a:t>-</a:t>
            </a:r>
            <a:r>
              <a:rPr lang="en-US" sz="3600" dirty="0">
                <a:solidFill>
                  <a:schemeClr val="accent1"/>
                </a:solidFill>
              </a:rPr>
              <a:t>quantum</a:t>
            </a:r>
            <a:r>
              <a:rPr lang="en-US" sz="3600" dirty="0"/>
              <a:t> close?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C8957B-A850-B847-B65B-7129A97D65D0}"/>
              </a:ext>
            </a:extLst>
          </p:cNvPr>
          <p:cNvSpPr/>
          <p:nvPr/>
        </p:nvSpPr>
        <p:spPr>
          <a:xfrm>
            <a:off x="572760" y="2708920"/>
            <a:ext cx="5104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534949"/>
                </a:solidFill>
                <a:ea typeface="Garamond" charset="0"/>
                <a:cs typeface="Garamond" charset="0"/>
              </a:rPr>
              <a:t>[Nisan-</a:t>
            </a:r>
            <a:r>
              <a:rPr lang="en-US" sz="3200" dirty="0" err="1">
                <a:solidFill>
                  <a:srgbClr val="534949"/>
                </a:solidFill>
                <a:ea typeface="Garamond" charset="0"/>
                <a:cs typeface="Garamond" charset="0"/>
              </a:rPr>
              <a:t>Szegedy</a:t>
            </a:r>
            <a:r>
              <a:rPr lang="en-US" sz="3200" dirty="0">
                <a:solidFill>
                  <a:srgbClr val="534949"/>
                </a:solidFill>
                <a:ea typeface="Garamond" charset="0"/>
                <a:cs typeface="Garamond" charset="0"/>
              </a:rPr>
              <a:t>, </a:t>
            </a:r>
            <a:r>
              <a:rPr lang="en-US" sz="3200" dirty="0" err="1">
                <a:solidFill>
                  <a:srgbClr val="534949"/>
                </a:solidFill>
                <a:ea typeface="Garamond" charset="0"/>
                <a:cs typeface="Garamond" charset="0"/>
              </a:rPr>
              <a:t>Beals</a:t>
            </a:r>
            <a:r>
              <a:rPr lang="en-US" sz="3200" dirty="0">
                <a:solidFill>
                  <a:srgbClr val="534949"/>
                </a:solidFill>
                <a:ea typeface="Garamond" charset="0"/>
                <a:cs typeface="Garamond" charset="0"/>
              </a:rPr>
              <a:t> </a:t>
            </a:r>
            <a:r>
              <a:rPr lang="en-US" sz="3200" i="1" dirty="0">
                <a:solidFill>
                  <a:srgbClr val="534949"/>
                </a:solidFill>
                <a:ea typeface="Garamond" charset="0"/>
                <a:cs typeface="Garamond" charset="0"/>
              </a:rPr>
              <a:t>et al.</a:t>
            </a:r>
            <a:r>
              <a:rPr lang="en-US" sz="3200" dirty="0">
                <a:solidFill>
                  <a:srgbClr val="534949"/>
                </a:solidFill>
                <a:ea typeface="Garamond" charset="0"/>
                <a:cs typeface="Garamond" charset="0"/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9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7B2E9-DBE7-6648-9094-39393643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Indistingushability</a:t>
            </a:r>
            <a:r>
              <a:rPr lang="en-US" dirty="0"/>
              <a:t> vs. independence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2CEC9A-0A6A-1C41-95AB-C337D8F14E36}"/>
              </a:ext>
            </a:extLst>
          </p:cNvPr>
          <p:cNvSpPr txBox="1"/>
          <p:nvPr/>
        </p:nvSpPr>
        <p:spPr>
          <a:xfrm>
            <a:off x="572760" y="150859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Polylog-wise </a:t>
            </a:r>
            <a:r>
              <a:rPr lang="en-US" sz="3600" dirty="0">
                <a:solidFill>
                  <a:schemeClr val="accent1"/>
                </a:solidFill>
              </a:rPr>
              <a:t>independence</a:t>
            </a:r>
            <a:r>
              <a:rPr lang="en-US" sz="3600" dirty="0"/>
              <a:t> fools AC</a:t>
            </a:r>
            <a:r>
              <a:rPr lang="en-US" sz="3600" baseline="30000" dirty="0"/>
              <a:t>0</a:t>
            </a:r>
            <a:r>
              <a:rPr lang="en-US" sz="3600" dirty="0"/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BCEB9-A3A6-8147-B7D7-306A1B510DB1}"/>
              </a:ext>
            </a:extLst>
          </p:cNvPr>
          <p:cNvSpPr/>
          <p:nvPr/>
        </p:nvSpPr>
        <p:spPr>
          <a:xfrm>
            <a:off x="546963" y="2137810"/>
            <a:ext cx="2359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534949"/>
                </a:solidFill>
              </a:rPr>
              <a:t>[Braverman]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DA5B5-644C-DB42-B1F6-5DA22A8071B4}"/>
              </a:ext>
            </a:extLst>
          </p:cNvPr>
          <p:cNvSpPr txBox="1"/>
          <p:nvPr/>
        </p:nvSpPr>
        <p:spPr>
          <a:xfrm>
            <a:off x="572760" y="314096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…but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√</a:t>
            </a:r>
            <a:r>
              <a:rPr lang="en-US" sz="3600" dirty="0">
                <a:ea typeface="Garamond" charset="0"/>
                <a:cs typeface="Garamond" charset="0"/>
              </a:rPr>
              <a:t>-wise </a:t>
            </a:r>
            <a:r>
              <a:rPr lang="en-US" sz="3600" dirty="0" err="1">
                <a:ea typeface="Garamond" charset="0"/>
                <a:cs typeface="Garamond" charset="0"/>
              </a:rPr>
              <a:t>indistingushability</a:t>
            </a:r>
            <a:r>
              <a:rPr lang="en-US" sz="3600" dirty="0">
                <a:ea typeface="Garamond" charset="0"/>
                <a:cs typeface="Garamond" charset="0"/>
              </a:rPr>
              <a:t> doesn’t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8856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08FD-1A5A-6743-93AC-C7A1788A0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Indistingushability</a:t>
            </a:r>
            <a:r>
              <a:rPr lang="en-US" dirty="0"/>
              <a:t> vs. independence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0426F-A33E-1B4D-B234-F24D0C131F25}"/>
              </a:ext>
            </a:extLst>
          </p:cNvPr>
          <p:cNvSpPr txBox="1"/>
          <p:nvPr/>
        </p:nvSpPr>
        <p:spPr>
          <a:xfrm>
            <a:off x="572760" y="203471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Common use: </a:t>
            </a:r>
            <a:r>
              <a:rPr lang="en-US" sz="3600" i="1" dirty="0">
                <a:latin typeface="Garamond" panose="02020404030301010803" pitchFamily="18" charset="0"/>
              </a:rPr>
              <a:t>x = As </a:t>
            </a:r>
            <a:r>
              <a:rPr lang="en-US" sz="3600" dirty="0"/>
              <a:t>for linear code </a:t>
            </a:r>
            <a:r>
              <a:rPr lang="en-US" sz="3600" i="1" dirty="0">
                <a:latin typeface="Garamond" panose="02020404030301010803" pitchFamily="18" charset="0"/>
              </a:rPr>
              <a:t>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11780-46FB-0C4B-9A69-348078E7A860}"/>
              </a:ext>
            </a:extLst>
          </p:cNvPr>
          <p:cNvSpPr txBox="1"/>
          <p:nvPr/>
        </p:nvSpPr>
        <p:spPr>
          <a:xfrm>
            <a:off x="572760" y="318684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Conjecture: </a:t>
            </a:r>
            <a:r>
              <a:rPr lang="en-US" sz="3600" dirty="0"/>
              <a:t>If </a:t>
            </a:r>
            <a:r>
              <a:rPr lang="en-US" sz="3600" i="1" dirty="0">
                <a:latin typeface="Garamond" panose="02020404030301010803" pitchFamily="18" charset="0"/>
              </a:rPr>
              <a:t>As</a:t>
            </a:r>
            <a:r>
              <a:rPr lang="en-US" sz="3600" dirty="0"/>
              <a:t> and </a:t>
            </a:r>
            <a:r>
              <a:rPr lang="en-US" sz="3600" i="1" dirty="0" err="1">
                <a:latin typeface="Garamond" panose="02020404030301010803" pitchFamily="18" charset="0"/>
              </a:rPr>
              <a:t>Bs</a:t>
            </a:r>
            <a:r>
              <a:rPr lang="en-US" sz="3600" dirty="0"/>
              <a:t> are polylog-close, are they AC</a:t>
            </a:r>
            <a:r>
              <a:rPr lang="en-US" sz="3600" baseline="30000" dirty="0"/>
              <a:t>0</a:t>
            </a:r>
            <a:r>
              <a:rPr lang="en-US" sz="3600" dirty="0"/>
              <a:t>-close?</a:t>
            </a:r>
            <a:endParaRPr lang="en-US" sz="36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0490" y="2924944"/>
            <a:ext cx="6027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Century Gothic" charset="0"/>
                <a:ea typeface="Century Gothic" charset="0"/>
                <a:cs typeface="Century Gothic" charset="0"/>
              </a:rPr>
              <a:t>II. LARGER ALPHABETS</a:t>
            </a:r>
          </a:p>
        </p:txBody>
      </p:sp>
    </p:spTree>
    <p:extLst>
      <p:ext uri="{BB962C8B-B14F-4D97-AF65-F5344CB8AC3E}">
        <p14:creationId xmlns:p14="http://schemas.microsoft.com/office/powerpoint/2010/main" val="387670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69352F-BA6B-D940-AA93-CABEE284CF9F}"/>
              </a:ext>
            </a:extLst>
          </p:cNvPr>
          <p:cNvSpPr txBox="1"/>
          <p:nvPr/>
        </p:nvSpPr>
        <p:spPr>
          <a:xfrm>
            <a:off x="611188" y="1052736"/>
            <a:ext cx="799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There are </a:t>
            </a:r>
            <a:r>
              <a:rPr lang="en-US" sz="3600" dirty="0">
                <a:latin typeface="Symbol" pitchFamily="2" charset="2"/>
                <a:ea typeface="Garamond" charset="0"/>
                <a:cs typeface="Garamond" charset="0"/>
              </a:rPr>
              <a:t>W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3600" dirty="0"/>
              <a:t>-close 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dirty="0">
                <a:latin typeface="Garamond" panose="02020404030301010803" pitchFamily="18" charset="0"/>
              </a:rPr>
              <a:t>, </a:t>
            </a:r>
            <a:r>
              <a:rPr lang="en-US" sz="3600" i="1" dirty="0">
                <a:latin typeface="Garamond" panose="02020404030301010803" pitchFamily="18" charset="0"/>
              </a:rPr>
              <a:t>Y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  <a:r>
              <a:rPr lang="en-US" sz="3600" dirty="0"/>
              <a:t>that are separated by some AC</a:t>
            </a:r>
            <a:r>
              <a:rPr lang="en-US" sz="3600" baseline="30000" dirty="0"/>
              <a:t>0</a:t>
            </a:r>
            <a:r>
              <a:rPr lang="en-US" sz="3600" dirty="0"/>
              <a:t> function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4F25BB-2182-3346-9BDB-3111B7A770D1}"/>
              </a:ext>
            </a:extLst>
          </p:cNvPr>
          <p:cNvSpPr txBox="1"/>
          <p:nvPr/>
        </p:nvSpPr>
        <p:spPr>
          <a:xfrm>
            <a:off x="571228" y="3429000"/>
            <a:ext cx="799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Alphabet size exponential in </a:t>
            </a:r>
            <a:r>
              <a:rPr lang="en-US" sz="3200" i="1" dirty="0">
                <a:latin typeface="Garamond" panose="02020404030301010803" pitchFamily="18" charset="0"/>
              </a:rPr>
              <a:t>n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E950ED-5225-4849-A132-44760C0A06EB}"/>
              </a:ext>
            </a:extLst>
          </p:cNvPr>
          <p:cNvSpPr txBox="1"/>
          <p:nvPr/>
        </p:nvSpPr>
        <p:spPr>
          <a:xfrm>
            <a:off x="571228" y="5014917"/>
            <a:ext cx="7993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Conjecture: </a:t>
            </a:r>
            <a:r>
              <a:rPr lang="en-US" sz="3600" dirty="0">
                <a:latin typeface="Symbol" pitchFamily="2" charset="2"/>
                <a:ea typeface="Garamond" charset="0"/>
                <a:cs typeface="Garamond" charset="0"/>
              </a:rPr>
              <a:t>W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)</a:t>
            </a:r>
            <a:r>
              <a:rPr lang="en-US" sz="3600" dirty="0">
                <a:latin typeface="Garamond" panose="02020404030301010803" pitchFamily="18" charset="0"/>
                <a:ea typeface="Garamond" charset="0"/>
                <a:cs typeface="Garamond" charset="0"/>
              </a:rPr>
              <a:t> &lt;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  <a:r>
              <a:rPr lang="en-US" sz="3600" i="1" dirty="0">
                <a:latin typeface="Garamond" panose="02020404030301010803" pitchFamily="18" charset="0"/>
              </a:rPr>
              <a:t>n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3600" dirty="0">
                <a:latin typeface="Garamond" panose="02020404030301010803" pitchFamily="18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08428E-06F6-364B-9147-985643A4469B}"/>
              </a:ext>
            </a:extLst>
          </p:cNvPr>
          <p:cNvSpPr/>
          <p:nvPr/>
        </p:nvSpPr>
        <p:spPr>
          <a:xfrm>
            <a:off x="571228" y="2276872"/>
            <a:ext cx="4752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534949"/>
                </a:solidFill>
              </a:rPr>
              <a:t>[B.-</a:t>
            </a:r>
            <a:r>
              <a:rPr lang="en-US" sz="3200" dirty="0" err="1">
                <a:solidFill>
                  <a:srgbClr val="534949"/>
                </a:solidFill>
              </a:rPr>
              <a:t>Ishai</a:t>
            </a:r>
            <a:r>
              <a:rPr lang="en-US" sz="3200" dirty="0">
                <a:solidFill>
                  <a:srgbClr val="534949"/>
                </a:solidFill>
              </a:rPr>
              <a:t>-Viola-Williamson]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98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AD0EF-8887-5143-9B63-AC4466FB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Ramp secret sharing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5D785B-19C5-AB41-AD0A-4F2C68416FC3}"/>
              </a:ext>
            </a:extLst>
          </p:cNvPr>
          <p:cNvSpPr txBox="1"/>
          <p:nvPr/>
        </p:nvSpPr>
        <p:spPr>
          <a:xfrm>
            <a:off x="611188" y="1868631"/>
            <a:ext cx="799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There are 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dirty="0">
                <a:latin typeface="Garamond" panose="02020404030301010803" pitchFamily="18" charset="0"/>
              </a:rPr>
              <a:t>, </a:t>
            </a:r>
            <a:r>
              <a:rPr lang="en-US" sz="3600" i="1" dirty="0">
                <a:latin typeface="Garamond" panose="02020404030301010803" pitchFamily="18" charset="0"/>
              </a:rPr>
              <a:t>Y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  <a:r>
              <a:rPr lang="en-US" sz="3600" dirty="0"/>
              <a:t>that are </a:t>
            </a:r>
            <a:r>
              <a:rPr lang="en-US" sz="3600" dirty="0">
                <a:latin typeface="Garamond" panose="02020404030301010803" pitchFamily="18" charset="0"/>
              </a:rPr>
              <a:t>49%</a:t>
            </a:r>
            <a:r>
              <a:rPr lang="en-US" sz="3600" i="1" dirty="0">
                <a:latin typeface="Garamond" panose="02020404030301010803" pitchFamily="18" charset="0"/>
              </a:rPr>
              <a:t>n</a:t>
            </a:r>
            <a:r>
              <a:rPr lang="en-US" sz="3600" dirty="0"/>
              <a:t>-close but AC</a:t>
            </a:r>
            <a:r>
              <a:rPr lang="en-US" sz="3600" baseline="30000" dirty="0"/>
              <a:t>0</a:t>
            </a:r>
            <a:r>
              <a:rPr lang="en-US" sz="3600" dirty="0"/>
              <a:t>-far by any size </a:t>
            </a:r>
            <a:r>
              <a:rPr lang="en-US" sz="3600" dirty="0">
                <a:latin typeface="Garamond" panose="02020404030301010803" pitchFamily="18" charset="0"/>
              </a:rPr>
              <a:t>51%</a:t>
            </a:r>
            <a:r>
              <a:rPr lang="en-US" sz="3600" i="1" dirty="0">
                <a:latin typeface="Garamond" panose="02020404030301010803" pitchFamily="18" charset="0"/>
              </a:rPr>
              <a:t>n</a:t>
            </a:r>
            <a:r>
              <a:rPr lang="en-US" sz="3600" dirty="0"/>
              <a:t> coalitions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51C13-73FA-5647-AEFF-98C97EA43ABF}"/>
              </a:ext>
            </a:extLst>
          </p:cNvPr>
          <p:cNvSpPr txBox="1"/>
          <p:nvPr/>
        </p:nvSpPr>
        <p:spPr>
          <a:xfrm>
            <a:off x="571228" y="4212377"/>
            <a:ext cx="799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Here gap is necessary</a:t>
            </a:r>
          </a:p>
        </p:txBody>
      </p:sp>
    </p:spTree>
    <p:extLst>
      <p:ext uri="{BB962C8B-B14F-4D97-AF65-F5344CB8AC3E}">
        <p14:creationId xmlns:p14="http://schemas.microsoft.com/office/powerpoint/2010/main" val="17370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F895D-1D76-C347-A576-96EC50CE821A}"/>
              </a:ext>
            </a:extLst>
          </p:cNvPr>
          <p:cNvSpPr txBox="1"/>
          <p:nvPr/>
        </p:nvSpPr>
        <p:spPr>
          <a:xfrm>
            <a:off x="611188" y="1844824"/>
            <a:ext cx="7993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For specific distributions originating in crypto, local closeness  sometimes does imply AC</a:t>
            </a:r>
            <a:r>
              <a:rPr lang="en-US" sz="3600" baseline="30000" dirty="0"/>
              <a:t>0</a:t>
            </a:r>
            <a:r>
              <a:rPr lang="en-US" sz="3600" dirty="0"/>
              <a:t>-security.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9E5DD4-62D7-7748-B1A2-796F1893C133}"/>
              </a:ext>
            </a:extLst>
          </p:cNvPr>
          <p:cNvSpPr/>
          <p:nvPr/>
        </p:nvSpPr>
        <p:spPr>
          <a:xfrm>
            <a:off x="571228" y="4006805"/>
            <a:ext cx="7060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534949"/>
                </a:solidFill>
              </a:rPr>
              <a:t>[</a:t>
            </a:r>
            <a:r>
              <a:rPr lang="en-US" sz="3600" dirty="0" err="1">
                <a:solidFill>
                  <a:srgbClr val="534949"/>
                </a:solidFill>
              </a:rPr>
              <a:t>Ishai</a:t>
            </a:r>
            <a:r>
              <a:rPr lang="en-US" sz="3600" dirty="0">
                <a:solidFill>
                  <a:srgbClr val="534949"/>
                </a:solidFill>
              </a:rPr>
              <a:t> </a:t>
            </a:r>
            <a:r>
              <a:rPr lang="en-US" sz="3600" i="1" dirty="0">
                <a:solidFill>
                  <a:srgbClr val="534949"/>
                </a:solidFill>
              </a:rPr>
              <a:t>et al</a:t>
            </a:r>
            <a:r>
              <a:rPr lang="en-US" sz="3600" dirty="0">
                <a:solidFill>
                  <a:srgbClr val="534949"/>
                </a:solidFill>
              </a:rPr>
              <a:t>., Faust </a:t>
            </a:r>
            <a:r>
              <a:rPr lang="en-US" sz="3600" i="1" dirty="0">
                <a:solidFill>
                  <a:srgbClr val="534949"/>
                </a:solidFill>
              </a:rPr>
              <a:t>et al.</a:t>
            </a:r>
            <a:r>
              <a:rPr lang="en-US" sz="3600" dirty="0">
                <a:solidFill>
                  <a:srgbClr val="534949"/>
                </a:solidFill>
              </a:rPr>
              <a:t>, </a:t>
            </a:r>
            <a:r>
              <a:rPr lang="en-US" sz="3600" dirty="0" err="1">
                <a:solidFill>
                  <a:srgbClr val="534949"/>
                </a:solidFill>
              </a:rPr>
              <a:t>Rothblum</a:t>
            </a:r>
            <a:r>
              <a:rPr lang="en-US" sz="3600" dirty="0">
                <a:solidFill>
                  <a:srgbClr val="534949"/>
                </a:solidFill>
              </a:rPr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8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84265-6EFC-A34F-A23E-E54EDF2227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7" r="1268"/>
          <a:stretch/>
        </p:blipFill>
        <p:spPr>
          <a:xfrm>
            <a:off x="5217711" y="3645024"/>
            <a:ext cx="2014701" cy="2837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F3A0B-AF35-9541-97B4-807D681ED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36" y="3645024"/>
            <a:ext cx="2017061" cy="2823886"/>
          </a:xfrm>
          <a:prstGeom prst="rect">
            <a:avLst/>
          </a:prstGeom>
        </p:spPr>
      </p:pic>
      <p:pic>
        <p:nvPicPr>
          <p:cNvPr id="4" name="Picture 2" descr="Image result for jeff bezos">
            <a:extLst>
              <a:ext uri="{FF2B5EF4-FFF2-40B4-BE49-F238E27FC236}">
                <a16:creationId xmlns:a16="http://schemas.microsoft.com/office/drawing/2014/main" id="{07EE1E83-F681-CC4F-B19C-4DE41C134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" b="-1"/>
          <a:stretch/>
        </p:blipFill>
        <p:spPr bwMode="auto">
          <a:xfrm>
            <a:off x="5217712" y="332656"/>
            <a:ext cx="2014701" cy="28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433CC1-FAEF-8C41-A7A9-56C8919BC2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83" r="6983"/>
          <a:stretch/>
        </p:blipFill>
        <p:spPr>
          <a:xfrm>
            <a:off x="1835696" y="332656"/>
            <a:ext cx="2014701" cy="282388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6D031B-CE19-D640-8C35-C249C626D903}"/>
              </a:ext>
            </a:extLst>
          </p:cNvPr>
          <p:cNvCxnSpPr>
            <a:cxnSpLocks/>
          </p:cNvCxnSpPr>
          <p:nvPr/>
        </p:nvCxnSpPr>
        <p:spPr>
          <a:xfrm>
            <a:off x="3525942" y="2428676"/>
            <a:ext cx="1982162" cy="186442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9BC89E-54D4-C74B-8A4A-D87BB9BAC43A}"/>
              </a:ext>
            </a:extLst>
          </p:cNvPr>
          <p:cNvCxnSpPr>
            <a:cxnSpLocks/>
          </p:cNvCxnSpPr>
          <p:nvPr/>
        </p:nvCxnSpPr>
        <p:spPr>
          <a:xfrm flipV="1">
            <a:off x="3525942" y="2428676"/>
            <a:ext cx="1982162" cy="186442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7111C7-428A-3C49-960D-9BA7E4593C86}"/>
              </a:ext>
            </a:extLst>
          </p:cNvPr>
          <p:cNvCxnSpPr>
            <a:cxnSpLocks/>
          </p:cNvCxnSpPr>
          <p:nvPr/>
        </p:nvCxnSpPr>
        <p:spPr>
          <a:xfrm>
            <a:off x="6228184" y="2852936"/>
            <a:ext cx="0" cy="108012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FCEC96-93C8-5644-8939-ABBEC4AA350C}"/>
              </a:ext>
            </a:extLst>
          </p:cNvPr>
          <p:cNvCxnSpPr>
            <a:cxnSpLocks/>
          </p:cNvCxnSpPr>
          <p:nvPr/>
        </p:nvCxnSpPr>
        <p:spPr>
          <a:xfrm>
            <a:off x="2841866" y="2852936"/>
            <a:ext cx="0" cy="108012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8584EF-3FE4-5E4A-8B7C-AA1F9E43C5F2}"/>
              </a:ext>
            </a:extLst>
          </p:cNvPr>
          <p:cNvCxnSpPr>
            <a:cxnSpLocks/>
          </p:cNvCxnSpPr>
          <p:nvPr/>
        </p:nvCxnSpPr>
        <p:spPr>
          <a:xfrm>
            <a:off x="3491880" y="1744599"/>
            <a:ext cx="2016224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0B08E0-0172-1D4A-BD71-545D4F8A9088}"/>
              </a:ext>
            </a:extLst>
          </p:cNvPr>
          <p:cNvCxnSpPr>
            <a:cxnSpLocks/>
          </p:cNvCxnSpPr>
          <p:nvPr/>
        </p:nvCxnSpPr>
        <p:spPr>
          <a:xfrm>
            <a:off x="3525942" y="5056967"/>
            <a:ext cx="2016224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3133192-AA04-7849-9437-4025ACF7F70C}"/>
              </a:ext>
            </a:extLst>
          </p:cNvPr>
          <p:cNvSpPr txBox="1"/>
          <p:nvPr/>
        </p:nvSpPr>
        <p:spPr>
          <a:xfrm>
            <a:off x="385322" y="2636912"/>
            <a:ext cx="8297464" cy="144655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secure multiparty computation</a:t>
            </a:r>
          </a:p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[Yao, Ben Or </a:t>
            </a:r>
            <a:r>
              <a:rPr lang="en-US" sz="40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bg1">
                    <a:lumMod val="75000"/>
                  </a:schemeClr>
                </a:solidFill>
              </a:rPr>
              <a:t>Chaum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4000" i="1" dirty="0">
                <a:solidFill>
                  <a:schemeClr val="bg1">
                    <a:lumMod val="75000"/>
                  </a:schemeClr>
                </a:solidFill>
              </a:rPr>
              <a:t>et al.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7231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6D135C-3DBD-C54E-89E4-C42186B6489D}"/>
              </a:ext>
            </a:extLst>
          </p:cNvPr>
          <p:cNvSpPr txBox="1"/>
          <p:nvPr/>
        </p:nvSpPr>
        <p:spPr>
          <a:xfrm>
            <a:off x="2606830" y="2924944"/>
            <a:ext cx="39549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Century Gothic" charset="0"/>
                <a:ea typeface="Century Gothic" charset="0"/>
                <a:cs typeface="Century Gothic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44763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9D4EEA-E400-834A-B077-F82B92FC5E0D}"/>
              </a:ext>
            </a:extLst>
          </p:cNvPr>
          <p:cNvSpPr txBox="1"/>
          <p:nvPr/>
        </p:nvSpPr>
        <p:spPr>
          <a:xfrm>
            <a:off x="588380" y="1052736"/>
            <a:ext cx="7984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allows </a:t>
            </a:r>
            <a:r>
              <a:rPr lang="en-US" sz="5400" dirty="0">
                <a:solidFill>
                  <a:schemeClr val="accent1"/>
                </a:solidFill>
              </a:rPr>
              <a:t>global</a:t>
            </a:r>
            <a:r>
              <a:rPr lang="en-US" sz="5400" dirty="0"/>
              <a:t> computation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462E96-DC29-F840-980D-4BFCE4FBA315}"/>
              </a:ext>
            </a:extLst>
          </p:cNvPr>
          <p:cNvSpPr/>
          <p:nvPr/>
        </p:nvSpPr>
        <p:spPr>
          <a:xfrm>
            <a:off x="1160684" y="2564904"/>
            <a:ext cx="68402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>
                <a:solidFill>
                  <a:prstClr val="black"/>
                </a:solidFill>
              </a:rPr>
              <a:t>prevents </a:t>
            </a:r>
            <a:r>
              <a:rPr lang="en-US" sz="5400" dirty="0">
                <a:solidFill>
                  <a:srgbClr val="C66951"/>
                </a:solidFill>
              </a:rPr>
              <a:t>local</a:t>
            </a:r>
            <a:r>
              <a:rPr lang="en-US" sz="5400" dirty="0">
                <a:solidFill>
                  <a:prstClr val="black"/>
                </a:solidFill>
              </a:rPr>
              <a:t> leakage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D8615-353D-A046-82C8-4CE6EF36A55F}"/>
              </a:ext>
            </a:extLst>
          </p:cNvPr>
          <p:cNvSpPr txBox="1"/>
          <p:nvPr/>
        </p:nvSpPr>
        <p:spPr>
          <a:xfrm>
            <a:off x="588380" y="4221088"/>
            <a:ext cx="4730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Is this reasonable?</a:t>
            </a:r>
            <a:endParaRPr lang="en-US" sz="4400" i="1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3C89B-0D57-5C40-9C4E-5634F90BD1F7}"/>
              </a:ext>
            </a:extLst>
          </p:cNvPr>
          <p:cNvSpPr txBox="1"/>
          <p:nvPr/>
        </p:nvSpPr>
        <p:spPr>
          <a:xfrm>
            <a:off x="611188" y="5229200"/>
            <a:ext cx="6590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Is this the best we can do?</a:t>
            </a:r>
            <a:endParaRPr lang="en-US" sz="4400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7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BAD4-8383-BD4C-B032-03CB900E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Bounded indistinguishability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315D6-ED2A-A746-8C1A-9717FC09F09B}"/>
              </a:ext>
            </a:extLst>
          </p:cNvPr>
          <p:cNvSpPr txBox="1"/>
          <p:nvPr/>
        </p:nvSpPr>
        <p:spPr>
          <a:xfrm>
            <a:off x="572760" y="1375807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latin typeface="Garamond" panose="02020404030301010803" pitchFamily="18" charset="0"/>
              </a:rPr>
              <a:t>1</a:t>
            </a:r>
            <a:r>
              <a:rPr lang="en-US" sz="3600" dirty="0">
                <a:latin typeface="Garamond" panose="02020404030301010803" pitchFamily="18" charset="0"/>
              </a:rPr>
              <a:t>,…, </a:t>
            </a:r>
            <a:r>
              <a:rPr lang="en-US" sz="3600" i="1" dirty="0" err="1">
                <a:latin typeface="Garamond" panose="02020404030301010803" pitchFamily="18" charset="0"/>
              </a:rPr>
              <a:t>X</a:t>
            </a:r>
            <a:r>
              <a:rPr lang="en-US" sz="3600" i="1" baseline="-25000" dirty="0" err="1">
                <a:latin typeface="Garamond" panose="02020404030301010803" pitchFamily="18" charset="0"/>
              </a:rPr>
              <a:t>n</a:t>
            </a:r>
            <a:r>
              <a:rPr lang="en-US" sz="3600" dirty="0">
                <a:latin typeface="Garamond" panose="02020404030301010803" pitchFamily="18" charset="0"/>
              </a:rPr>
              <a:t>) </a:t>
            </a:r>
            <a:r>
              <a:rPr lang="en-US" sz="3600" dirty="0"/>
              <a:t>and </a:t>
            </a:r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latin typeface="Garamond" panose="02020404030301010803" pitchFamily="18" charset="0"/>
              </a:rPr>
              <a:t>1</a:t>
            </a:r>
            <a:r>
              <a:rPr lang="en-US" sz="3600" dirty="0">
                <a:latin typeface="Garamond" panose="02020404030301010803" pitchFamily="18" charset="0"/>
              </a:rPr>
              <a:t>,…, </a:t>
            </a:r>
            <a:r>
              <a:rPr lang="en-US" sz="3600" i="1" dirty="0" err="1">
                <a:latin typeface="Garamond" panose="02020404030301010803" pitchFamily="18" charset="0"/>
              </a:rPr>
              <a:t>Y</a:t>
            </a:r>
            <a:r>
              <a:rPr lang="en-US" sz="3600" i="1" baseline="-25000" dirty="0" err="1">
                <a:latin typeface="Garamond" panose="02020404030301010803" pitchFamily="18" charset="0"/>
              </a:rPr>
              <a:t>n</a:t>
            </a:r>
            <a:r>
              <a:rPr lang="en-US" sz="3600" dirty="0">
                <a:latin typeface="Garamond" panose="02020404030301010803" pitchFamily="18" charset="0"/>
              </a:rPr>
              <a:t>)</a:t>
            </a:r>
            <a:r>
              <a:rPr lang="en-US" sz="3600" dirty="0"/>
              <a:t> are </a:t>
            </a:r>
            <a:r>
              <a:rPr lang="en-US" sz="3600" i="1" dirty="0">
                <a:solidFill>
                  <a:schemeClr val="accent1"/>
                </a:solidFill>
                <a:latin typeface="Garamond" panose="02020404030301010803" pitchFamily="18" charset="0"/>
              </a:rPr>
              <a:t>k</a:t>
            </a:r>
            <a:r>
              <a:rPr lang="en-US" sz="3600" dirty="0">
                <a:solidFill>
                  <a:schemeClr val="accent1"/>
                </a:solidFill>
              </a:rPr>
              <a:t>-close</a:t>
            </a:r>
            <a:r>
              <a:rPr lang="en-US" sz="3600" dirty="0"/>
              <a:t> if all their projections on size-</a:t>
            </a:r>
            <a:r>
              <a:rPr lang="en-US" sz="3600" i="1" dirty="0">
                <a:latin typeface="Garamond" panose="02020404030301010803" pitchFamily="18" charset="0"/>
              </a:rPr>
              <a:t>k</a:t>
            </a:r>
            <a:r>
              <a:rPr lang="en-US" sz="3600" dirty="0"/>
              <a:t> subsets are identical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306AD-0848-EE4C-9E33-243BFCCF5BDE}"/>
              </a:ext>
            </a:extLst>
          </p:cNvPr>
          <p:cNvSpPr txBox="1"/>
          <p:nvPr/>
        </p:nvSpPr>
        <p:spPr>
          <a:xfrm>
            <a:off x="549580" y="3634189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Example</a:t>
            </a:r>
            <a:endParaRPr lang="en-US" sz="3600" i="1" dirty="0">
              <a:solidFill>
                <a:schemeClr val="accent1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B8C1C-9E8F-A04C-BD3B-CEC3D8A59052}"/>
              </a:ext>
            </a:extLst>
          </p:cNvPr>
          <p:cNvSpPr/>
          <p:nvPr/>
        </p:nvSpPr>
        <p:spPr>
          <a:xfrm>
            <a:off x="529201" y="4365104"/>
            <a:ext cx="8341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(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3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) </a:t>
            </a:r>
            <a:r>
              <a:rPr lang="en-US" sz="3600" dirty="0">
                <a:solidFill>
                  <a:prstClr val="black"/>
                </a:solidFill>
              </a:rPr>
              <a:t>uniform </a:t>
            </a:r>
            <a:r>
              <a:rPr lang="en-US" sz="3600" dirty="0" err="1">
                <a:solidFill>
                  <a:prstClr val="black"/>
                </a:solidFill>
              </a:rPr>
              <a:t>s.t.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 +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 +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3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 = 0</a:t>
            </a:r>
            <a:r>
              <a:rPr lang="en-US" sz="3600" dirty="0">
                <a:solidFill>
                  <a:prstClr val="black"/>
                </a:solidFill>
              </a:rPr>
              <a:t> 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C5127-22C1-9B48-9288-7ABBBF0249BC}"/>
              </a:ext>
            </a:extLst>
          </p:cNvPr>
          <p:cNvSpPr/>
          <p:nvPr/>
        </p:nvSpPr>
        <p:spPr>
          <a:xfrm>
            <a:off x="531741" y="5096019"/>
            <a:ext cx="8081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(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,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3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) </a:t>
            </a:r>
            <a:r>
              <a:rPr lang="en-US" sz="3600" dirty="0">
                <a:solidFill>
                  <a:prstClr val="black"/>
                </a:solidFill>
              </a:rPr>
              <a:t>uniform </a:t>
            </a:r>
            <a:r>
              <a:rPr lang="en-US" sz="3600" dirty="0" err="1">
                <a:solidFill>
                  <a:prstClr val="black"/>
                </a:solidFill>
              </a:rPr>
              <a:t>s.t.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1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 +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2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 + </a:t>
            </a:r>
            <a:r>
              <a:rPr lang="en-US" sz="3600" i="1" dirty="0">
                <a:solidFill>
                  <a:prstClr val="black"/>
                </a:solidFill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solidFill>
                  <a:prstClr val="black"/>
                </a:solidFill>
                <a:latin typeface="Garamond" panose="02020404030301010803" pitchFamily="18" charset="0"/>
              </a:rPr>
              <a:t>3</a:t>
            </a:r>
            <a:r>
              <a:rPr lang="en-US" sz="3600" dirty="0">
                <a:solidFill>
                  <a:prstClr val="black"/>
                </a:solidFill>
                <a:latin typeface="Garamond" panose="02020404030301010803" pitchFamily="18" charset="0"/>
              </a:rPr>
              <a:t> = 1</a:t>
            </a:r>
            <a:r>
              <a:rPr lang="en-US" sz="3600" dirty="0">
                <a:solidFill>
                  <a:prstClr val="black"/>
                </a:solidFill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4DF325-53A9-AA43-8CC3-DD7BB84AC520}"/>
              </a:ext>
            </a:extLst>
          </p:cNvPr>
          <p:cNvSpPr txBox="1"/>
          <p:nvPr/>
        </p:nvSpPr>
        <p:spPr>
          <a:xfrm>
            <a:off x="572760" y="54868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When does </a:t>
            </a:r>
            <a:r>
              <a:rPr lang="en-US" sz="3600" dirty="0">
                <a:solidFill>
                  <a:schemeClr val="accent1"/>
                </a:solidFill>
              </a:rPr>
              <a:t>local</a:t>
            </a:r>
            <a:r>
              <a:rPr lang="en-US" sz="3600" dirty="0"/>
              <a:t> closeness imply </a:t>
            </a:r>
            <a:r>
              <a:rPr lang="en-US" sz="3600" dirty="0">
                <a:solidFill>
                  <a:schemeClr val="accent1"/>
                </a:solidFill>
              </a:rPr>
              <a:t>global</a:t>
            </a:r>
            <a:r>
              <a:rPr lang="en-US" sz="3600" dirty="0"/>
              <a:t> closeness?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15B2CD-305F-0A4F-BB81-EFF489C7932E}"/>
              </a:ext>
            </a:extLst>
          </p:cNvPr>
          <p:cNvSpPr/>
          <p:nvPr/>
        </p:nvSpPr>
        <p:spPr>
          <a:xfrm flipV="1">
            <a:off x="251520" y="2132856"/>
            <a:ext cx="8568952" cy="44644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C9AB8C-CA0D-3445-AA34-622925F57200}"/>
              </a:ext>
            </a:extLst>
          </p:cNvPr>
          <p:cNvGrpSpPr/>
          <p:nvPr/>
        </p:nvGrpSpPr>
        <p:grpSpPr>
          <a:xfrm>
            <a:off x="248724" y="5877272"/>
            <a:ext cx="8568952" cy="773795"/>
            <a:chOff x="248724" y="5877272"/>
            <a:chExt cx="8568952" cy="7737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883E0-427E-B54D-8380-07C32407C6E5}"/>
                </a:ext>
              </a:extLst>
            </p:cNvPr>
            <p:cNvSpPr txBox="1"/>
            <p:nvPr/>
          </p:nvSpPr>
          <p:spPr>
            <a:xfrm>
              <a:off x="3976294" y="5943181"/>
              <a:ext cx="10150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</a:rPr>
                <a:t>NC</a:t>
              </a:r>
              <a:r>
                <a:rPr lang="en-US" sz="4000" baseline="30000" dirty="0">
                  <a:solidFill>
                    <a:schemeClr val="tx2"/>
                  </a:solidFill>
                </a:rPr>
                <a:t>0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583896-F972-8C48-8DB5-32A37700A378}"/>
                </a:ext>
              </a:extLst>
            </p:cNvPr>
            <p:cNvCxnSpPr/>
            <p:nvPr/>
          </p:nvCxnSpPr>
          <p:spPr>
            <a:xfrm>
              <a:off x="248724" y="5877272"/>
              <a:ext cx="8568952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1FEACE-CC62-C846-B259-B0F6EADCC49B}"/>
              </a:ext>
            </a:extLst>
          </p:cNvPr>
          <p:cNvGrpSpPr/>
          <p:nvPr/>
        </p:nvGrpSpPr>
        <p:grpSpPr>
          <a:xfrm>
            <a:off x="248724" y="2132856"/>
            <a:ext cx="8568952" cy="792088"/>
            <a:chOff x="248724" y="2132856"/>
            <a:chExt cx="8568952" cy="7920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F7A6C5-F73E-E547-B1D2-98B9DF9CE96D}"/>
                </a:ext>
              </a:extLst>
            </p:cNvPr>
            <p:cNvSpPr/>
            <p:nvPr/>
          </p:nvSpPr>
          <p:spPr>
            <a:xfrm>
              <a:off x="248724" y="2132856"/>
              <a:ext cx="8568952" cy="79208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82E959-B5C7-0149-86C9-EB8DC5C3B3DA}"/>
                </a:ext>
              </a:extLst>
            </p:cNvPr>
            <p:cNvSpPr txBox="1"/>
            <p:nvPr/>
          </p:nvSpPr>
          <p:spPr>
            <a:xfrm>
              <a:off x="4229731" y="2163343"/>
              <a:ext cx="630301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chemeClr val="tx2"/>
                  </a:solidFill>
                </a:rPr>
                <a:t>⨁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AB79A50-5345-3046-91EB-C5109B294501}"/>
                </a:ext>
              </a:extLst>
            </p:cNvPr>
            <p:cNvCxnSpPr/>
            <p:nvPr/>
          </p:nvCxnSpPr>
          <p:spPr>
            <a:xfrm>
              <a:off x="248724" y="2924944"/>
              <a:ext cx="85689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2DB6FAC-FB3E-9342-9E5F-019179C0762E}"/>
              </a:ext>
            </a:extLst>
          </p:cNvPr>
          <p:cNvSpPr txBox="1"/>
          <p:nvPr/>
        </p:nvSpPr>
        <p:spPr>
          <a:xfrm>
            <a:off x="2123728" y="3308791"/>
            <a:ext cx="13780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AC</a:t>
            </a:r>
            <a:r>
              <a:rPr lang="en-US" sz="6000" baseline="30000" dirty="0">
                <a:solidFill>
                  <a:schemeClr val="tx2"/>
                </a:solidFill>
              </a:rPr>
              <a:t>0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10918B-E546-F744-99C3-B75C3DBFCCE2}"/>
              </a:ext>
            </a:extLst>
          </p:cNvPr>
          <p:cNvSpPr txBox="1"/>
          <p:nvPr/>
        </p:nvSpPr>
        <p:spPr>
          <a:xfrm>
            <a:off x="5364088" y="3318083"/>
            <a:ext cx="1558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</a:rPr>
              <a:t>ROF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B6398-5619-3B4A-BB27-381DC9166BEA}"/>
              </a:ext>
            </a:extLst>
          </p:cNvPr>
          <p:cNvSpPr txBox="1"/>
          <p:nvPr/>
        </p:nvSpPr>
        <p:spPr>
          <a:xfrm>
            <a:off x="3635896" y="4686235"/>
            <a:ext cx="16514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6345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2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2924944"/>
            <a:ext cx="6505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Century Gothic" charset="0"/>
                <a:ea typeface="Century Gothic" charset="0"/>
                <a:cs typeface="Century Gothic" charset="0"/>
              </a:rPr>
              <a:t>I. THE BINARY ALPHABET</a:t>
            </a:r>
          </a:p>
        </p:txBody>
      </p:sp>
    </p:spTree>
    <p:extLst>
      <p:ext uri="{BB962C8B-B14F-4D97-AF65-F5344CB8AC3E}">
        <p14:creationId xmlns:p14="http://schemas.microsoft.com/office/powerpoint/2010/main" val="309476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6147" y="620688"/>
            <a:ext cx="7948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X</a:t>
            </a:r>
            <a:r>
              <a:rPr lang="en-US" sz="3600" baseline="-25000" dirty="0">
                <a:latin typeface="Garamond" panose="02020404030301010803" pitchFamily="18" charset="0"/>
              </a:rPr>
              <a:t>1</a:t>
            </a:r>
            <a:r>
              <a:rPr lang="en-US" sz="3600" dirty="0">
                <a:latin typeface="Garamond" panose="02020404030301010803" pitchFamily="18" charset="0"/>
              </a:rPr>
              <a:t>,…, </a:t>
            </a:r>
            <a:r>
              <a:rPr lang="en-US" sz="3600" i="1" dirty="0" err="1">
                <a:latin typeface="Garamond" panose="02020404030301010803" pitchFamily="18" charset="0"/>
              </a:rPr>
              <a:t>X</a:t>
            </a:r>
            <a:r>
              <a:rPr lang="en-US" sz="3600" i="1" baseline="-25000" dirty="0" err="1">
                <a:latin typeface="Garamond" panose="02020404030301010803" pitchFamily="18" charset="0"/>
              </a:rPr>
              <a:t>n</a:t>
            </a:r>
            <a:r>
              <a:rPr lang="en-US" sz="3600" dirty="0">
                <a:latin typeface="Garamond" panose="02020404030301010803" pitchFamily="18" charset="0"/>
              </a:rPr>
              <a:t>)</a:t>
            </a:r>
            <a:r>
              <a:rPr lang="en-US" sz="3600" dirty="0"/>
              <a:t>, </a:t>
            </a:r>
            <a:r>
              <a:rPr lang="en-US" sz="3600" dirty="0">
                <a:latin typeface="Garamond" panose="02020404030301010803" pitchFamily="18" charset="0"/>
              </a:rPr>
              <a:t>(</a:t>
            </a:r>
            <a:r>
              <a:rPr lang="en-US" sz="3600" i="1" dirty="0">
                <a:latin typeface="Garamond" panose="02020404030301010803" pitchFamily="18" charset="0"/>
              </a:rPr>
              <a:t>Y</a:t>
            </a:r>
            <a:r>
              <a:rPr lang="en-US" sz="3600" baseline="-25000" dirty="0">
                <a:latin typeface="Garamond" panose="02020404030301010803" pitchFamily="18" charset="0"/>
              </a:rPr>
              <a:t>1</a:t>
            </a:r>
            <a:r>
              <a:rPr lang="en-US" sz="3600" dirty="0">
                <a:latin typeface="Garamond" panose="02020404030301010803" pitchFamily="18" charset="0"/>
              </a:rPr>
              <a:t>,…, </a:t>
            </a:r>
            <a:r>
              <a:rPr lang="en-US" sz="3600" i="1" dirty="0" err="1">
                <a:latin typeface="Garamond" panose="02020404030301010803" pitchFamily="18" charset="0"/>
              </a:rPr>
              <a:t>Y</a:t>
            </a:r>
            <a:r>
              <a:rPr lang="en-US" sz="3600" i="1" baseline="-25000" dirty="0" err="1">
                <a:latin typeface="Garamond" panose="02020404030301010803" pitchFamily="18" charset="0"/>
              </a:rPr>
              <a:t>n</a:t>
            </a:r>
            <a:r>
              <a:rPr lang="en-US" sz="3600" dirty="0">
                <a:latin typeface="Garamond" panose="02020404030301010803" pitchFamily="18" charset="0"/>
              </a:rPr>
              <a:t>)</a:t>
            </a:r>
            <a:r>
              <a:rPr lang="en-US" sz="3600" dirty="0"/>
              <a:t> are bit sequences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1414517"/>
            <a:ext cx="5811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, </a:t>
            </a:r>
            <a:r>
              <a:rPr lang="en-US" sz="3600" i="1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: {0, 1}</a:t>
            </a:r>
            <a:r>
              <a:rPr lang="en-US" sz="3600" i="1" baseline="30000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/>
              <a:t>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→</a:t>
            </a:r>
            <a:r>
              <a:rPr lang="en-US" sz="3600" dirty="0">
                <a:latin typeface="Garamond" panose="02020404030301010803" pitchFamily="18" charset="0"/>
              </a:rPr>
              <a:t> </a:t>
            </a:r>
            <a:r>
              <a:rPr lang="en-US" sz="3600" b="1" dirty="0">
                <a:latin typeface="Garamond" panose="02020404030301010803" pitchFamily="18" charset="0"/>
              </a:rPr>
              <a:t>R</a:t>
            </a:r>
            <a:r>
              <a:rPr lang="en-US" sz="3600" dirty="0"/>
              <a:t> their </a:t>
            </a:r>
            <a:r>
              <a:rPr lang="en-US" sz="3600" dirty="0" err="1"/>
              <a:t>p.m.f.s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416974" y="2742019"/>
            <a:ext cx="2513830" cy="830997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4800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= </a:t>
            </a:r>
            <a:r>
              <a:rPr lang="en-US" sz="4800" i="1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4800" dirty="0">
                <a:latin typeface="Garamond" charset="0"/>
                <a:ea typeface="Garamond" charset="0"/>
                <a:cs typeface="Garamond" charset="0"/>
              </a:rPr>
              <a:t>–</a:t>
            </a:r>
            <a:r>
              <a:rPr lang="en-US" sz="48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4800" i="1" dirty="0">
                <a:latin typeface="Symbol" charset="2"/>
                <a:ea typeface="Symbol" charset="2"/>
                <a:cs typeface="Symbol" charset="2"/>
              </a:rPr>
              <a:t>n</a:t>
            </a:r>
            <a:endParaRPr lang="en-US" sz="4800" baseline="-25000" dirty="0">
              <a:solidFill>
                <a:prstClr val="black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221088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local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2208" y="4222829"/>
            <a:ext cx="1721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global </a:t>
            </a:r>
            <a:r>
              <a:rPr lang="en-US" sz="3600" i="1" dirty="0">
                <a:solidFill>
                  <a:schemeClr val="accent1"/>
                </a:solidFill>
                <a:latin typeface="Garamond" panose="02020404030301010803" pitchFamily="18" charset="0"/>
              </a:rPr>
              <a:t>f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386" y="5570076"/>
            <a:ext cx="3419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ea typeface="Garamond" charset="0"/>
                <a:cs typeface="Garamond" charset="0"/>
              </a:rPr>
              <a:t>for all </a:t>
            </a:r>
            <a:r>
              <a:rPr lang="en-US" sz="2800" i="1" dirty="0">
                <a:latin typeface="Garamond" charset="0"/>
                <a:ea typeface="Garamond" charset="0"/>
                <a:cs typeface="Garamond" charset="0"/>
              </a:rPr>
              <a:t>p </a:t>
            </a:r>
            <a:r>
              <a:rPr lang="en-US" sz="2800" dirty="0">
                <a:ea typeface="Garamond" charset="0"/>
                <a:cs typeface="Garamond" charset="0"/>
              </a:rPr>
              <a:t>of degree </a:t>
            </a:r>
            <a:r>
              <a:rPr lang="en-US" sz="2800" dirty="0"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2800" i="1" dirty="0">
                <a:latin typeface="Garamond" charset="0"/>
                <a:ea typeface="Garamond" charset="0"/>
                <a:cs typeface="Garamond" charset="0"/>
              </a:rPr>
              <a:t>k</a:t>
            </a:r>
          </a:p>
        </p:txBody>
      </p:sp>
      <p:sp>
        <p:nvSpPr>
          <p:cNvPr id="2" name="Rectangle 1"/>
          <p:cNvSpPr/>
          <p:nvPr/>
        </p:nvSpPr>
        <p:spPr>
          <a:xfrm>
            <a:off x="537386" y="4874702"/>
            <a:ext cx="3042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∑ </a:t>
            </a:r>
            <a:r>
              <a:rPr lang="en-US" sz="3600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mr-IN" sz="3600" i="1" dirty="0" err="1"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) </a:t>
            </a:r>
            <a:r>
              <a:rPr lang="mr-IN" sz="3600" i="1" dirty="0" err="1">
                <a:latin typeface="Garamond" charset="0"/>
                <a:ea typeface="Garamond" charset="0"/>
                <a:cs typeface="Garamond" charset="0"/>
              </a:rPr>
              <a:t>p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mr-IN" sz="3600" i="1" dirty="0" err="1"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) = 0</a:t>
            </a:r>
            <a:endParaRPr lang="en-US" sz="36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2208" y="4874702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∑ </a:t>
            </a:r>
            <a:r>
              <a:rPr lang="en-US" sz="3600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mr-IN" sz="3600" i="1" dirty="0" err="1"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) </a:t>
            </a:r>
            <a:r>
              <a:rPr lang="en-US" sz="3600" i="1" dirty="0" err="1"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mr-IN" sz="3600" i="1" dirty="0" err="1"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mr-IN" sz="3600" dirty="0">
                <a:latin typeface="Garamond" charset="0"/>
                <a:ea typeface="Garamond" charset="0"/>
                <a:cs typeface="Garamond" charset="0"/>
              </a:rPr>
              <a:t>) </a:t>
            </a:r>
            <a:r>
              <a:rPr lang="en-US" sz="3600" dirty="0">
                <a:solidFill>
                  <a:srgbClr val="000000"/>
                </a:solidFill>
              </a:rPr>
              <a:t>small</a:t>
            </a:r>
            <a:endParaRPr lang="en-US" sz="3600" dirty="0"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10" grpId="0"/>
      <p:bldP spid="12" grpId="0"/>
      <p:bldP spid="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7386" y="1274302"/>
            <a:ext cx="7602902" cy="1218594"/>
            <a:chOff x="537386" y="1706350"/>
            <a:chExt cx="7602902" cy="1218594"/>
          </a:xfrm>
        </p:grpSpPr>
        <p:sp>
          <p:nvSpPr>
            <p:cNvPr id="4" name="TextBox 3"/>
            <p:cNvSpPr txBox="1"/>
            <p:nvPr/>
          </p:nvSpPr>
          <p:spPr>
            <a:xfrm>
              <a:off x="537386" y="1755393"/>
              <a:ext cx="2927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∑ </a:t>
              </a:r>
              <a:r>
                <a:rPr lang="en-US" sz="3600" i="1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p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= 0</a:t>
              </a:r>
              <a:endParaRPr lang="en-US" sz="36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52208" y="1706350"/>
              <a:ext cx="3288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∑ </a:t>
              </a:r>
              <a:r>
                <a:rPr lang="en-US" sz="3600" i="1" dirty="0">
                  <a:solidFill>
                    <a:prstClr val="black"/>
                  </a:solidFill>
                  <a:latin typeface="Symbol" charset="2"/>
                  <a:ea typeface="Symbol" charset="2"/>
                  <a:cs typeface="Symbol" charset="2"/>
                </a:rPr>
                <a:t>f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</a:t>
              </a:r>
              <a:r>
                <a:rPr lang="en-US" sz="3600" i="1" dirty="0">
                  <a:latin typeface="Garamond" charset="0"/>
                  <a:ea typeface="Garamond" charset="0"/>
                  <a:cs typeface="Garamond" charset="0"/>
                </a:rPr>
                <a:t>f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(</a:t>
              </a:r>
              <a:r>
                <a:rPr lang="mr-IN" sz="3600" i="1" dirty="0" err="1">
                  <a:latin typeface="Garamond" charset="0"/>
                  <a:ea typeface="Garamond" charset="0"/>
                  <a:cs typeface="Garamond" charset="0"/>
                </a:rPr>
                <a:t>x</a:t>
              </a:r>
              <a:r>
                <a:rPr lang="mr-IN" sz="3600" dirty="0">
                  <a:latin typeface="Garamond" charset="0"/>
                  <a:ea typeface="Garamond" charset="0"/>
                  <a:cs typeface="Garamond" charset="0"/>
                </a:rPr>
                <a:t>) </a:t>
              </a:r>
              <a:r>
                <a:rPr lang="en-US" sz="3600" dirty="0">
                  <a:solidFill>
                    <a:srgbClr val="000000"/>
                  </a:solidFill>
                </a:rPr>
                <a:t>small</a:t>
              </a:r>
              <a:endParaRPr lang="en-US" sz="3600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7386" y="2401724"/>
              <a:ext cx="34195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ea typeface="Garamond" charset="0"/>
                  <a:cs typeface="Garamond" charset="0"/>
                </a:rPr>
                <a:t>for all </a:t>
              </a:r>
              <a:r>
                <a:rPr lang="en-US" sz="2800" i="1" dirty="0">
                  <a:latin typeface="Garamond" charset="0"/>
                  <a:ea typeface="Garamond" charset="0"/>
                  <a:cs typeface="Garamond" charset="0"/>
                </a:rPr>
                <a:t>p </a:t>
              </a:r>
              <a:r>
                <a:rPr lang="en-US" sz="2800" dirty="0">
                  <a:ea typeface="Garamond" charset="0"/>
                  <a:cs typeface="Garamond" charset="0"/>
                </a:rPr>
                <a:t>of degree </a:t>
              </a:r>
              <a:r>
                <a:rPr lang="en-US" sz="2800" dirty="0">
                  <a:latin typeface="Garamond" charset="0"/>
                  <a:ea typeface="Garamond" charset="0"/>
                  <a:cs typeface="Garamond" charset="0"/>
                </a:rPr>
                <a:t>≤ </a:t>
              </a:r>
              <a:r>
                <a:rPr lang="en-US" sz="2800" i="1" dirty="0">
                  <a:latin typeface="Garamond" charset="0"/>
                  <a:ea typeface="Garamond" charset="0"/>
                  <a:cs typeface="Garamond" charset="0"/>
                </a:rPr>
                <a:t>k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06147" y="3286725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en-US" sz="3600" dirty="0"/>
              <a:t> has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4216" y="3286725"/>
            <a:ext cx="24449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chemeClr val="accent1"/>
                </a:solidFill>
              </a:rPr>
              <a:t>degree </a:t>
            </a:r>
            <a:r>
              <a:rPr lang="en-US" sz="3600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3600" i="1" dirty="0">
                <a:solidFill>
                  <a:schemeClr val="accent1"/>
                </a:solidFill>
                <a:latin typeface="Garamond" charset="0"/>
                <a:ea typeface="Garamond" charset="0"/>
                <a:cs typeface="Garamond" charset="0"/>
              </a:rPr>
              <a:t>k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5290" y="3266405"/>
            <a:ext cx="26721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chemeClr val="accent1"/>
                </a:solidFill>
              </a:rPr>
              <a:t>approximate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16216" y="3266405"/>
            <a:ext cx="1593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/>
              <a:t>if there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37386" y="3862789"/>
            <a:ext cx="8070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/>
              <a:t>exists </a:t>
            </a:r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p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: </a:t>
            </a:r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R</a:t>
            </a:r>
            <a:r>
              <a:rPr lang="en-US" sz="3600" i="1" baseline="30000" dirty="0"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→ </a:t>
            </a:r>
            <a:r>
              <a:rPr lang="en-US" sz="3600" b="1" dirty="0">
                <a:latin typeface="Garamond" charset="0"/>
                <a:ea typeface="Garamond" charset="0"/>
                <a:cs typeface="Garamond" charset="0"/>
              </a:rPr>
              <a:t>R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dirty="0"/>
              <a:t>of degree </a:t>
            </a:r>
            <a:r>
              <a:rPr lang="en-US" sz="3600" dirty="0">
                <a:latin typeface="Garamond" charset="0"/>
                <a:ea typeface="Garamond" charset="0"/>
                <a:cs typeface="Garamond" charset="0"/>
              </a:rPr>
              <a:t>≤ </a:t>
            </a:r>
            <a:r>
              <a:rPr lang="en-US" sz="3600" i="1" dirty="0">
                <a:latin typeface="Garamond" charset="0"/>
                <a:ea typeface="Garamond" charset="0"/>
                <a:cs typeface="Garamond" charset="0"/>
              </a:rPr>
              <a:t>k</a:t>
            </a:r>
            <a:r>
              <a:rPr lang="en-US" sz="3600" dirty="0"/>
              <a:t> such that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87624" y="4726885"/>
            <a:ext cx="6994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|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f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) – 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p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(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)| ≤ </a:t>
            </a:r>
            <a:r>
              <a:rPr lang="en-US" sz="3600" i="1" dirty="0">
                <a:solidFill>
                  <a:prstClr val="black"/>
                </a:solidFill>
                <a:latin typeface="Symbol" charset="2"/>
                <a:ea typeface="Symbol" charset="2"/>
                <a:cs typeface="Symbol" charset="2"/>
              </a:rPr>
              <a:t>e   </a:t>
            </a:r>
            <a:r>
              <a:rPr lang="en-US" sz="3600" i="1" dirty="0">
                <a:solidFill>
                  <a:prstClr val="black"/>
                </a:solidFill>
                <a:ea typeface="Symbol" charset="2"/>
                <a:cs typeface="Symbol" charset="2"/>
              </a:rPr>
              <a:t> </a:t>
            </a:r>
            <a:r>
              <a:rPr lang="en-US" sz="3600" dirty="0">
                <a:solidFill>
                  <a:schemeClr val="accent1"/>
                </a:solidFill>
                <a:ea typeface="Garamond" charset="0"/>
                <a:cs typeface="Garamond" charset="0"/>
              </a:rPr>
              <a:t>for all</a:t>
            </a:r>
            <a:r>
              <a:rPr lang="en-US" sz="3600" dirty="0">
                <a:solidFill>
                  <a:prstClr val="black"/>
                </a:solidFill>
                <a:ea typeface="Garamond" charset="0"/>
                <a:cs typeface="Garamond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x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ea typeface="Garamond" charset="0"/>
                <a:cs typeface="Garamond" charset="0"/>
              </a:rPr>
              <a:t>in </a:t>
            </a:r>
            <a:r>
              <a:rPr lang="en-US" sz="36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{0, 1}</a:t>
            </a:r>
            <a:r>
              <a:rPr lang="en-US" sz="3600" i="1" baseline="30000" dirty="0">
                <a:solidFill>
                  <a:prstClr val="black"/>
                </a:solidFill>
                <a:latin typeface="Garamond" charset="0"/>
                <a:ea typeface="Garamond" charset="0"/>
                <a:cs typeface="Garamond" charset="0"/>
              </a:rPr>
              <a:t>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99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8336</TotalTime>
  <Words>845</Words>
  <Application>Microsoft Macintosh PowerPoint</Application>
  <PresentationFormat>On-screen Show (4:3)</PresentationFormat>
  <Paragraphs>142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Apple Color Emoji</vt:lpstr>
      <vt:lpstr>Arial</vt:lpstr>
      <vt:lpstr>Calibri</vt:lpstr>
      <vt:lpstr>Century Gothic</vt:lpstr>
      <vt:lpstr>Franklin Gothic Medium</vt:lpstr>
      <vt:lpstr>Garamond</vt:lpstr>
      <vt:lpstr>Lucida Grande</vt:lpstr>
      <vt:lpstr>Symbol</vt:lpstr>
      <vt:lpstr>Wingdings</vt:lpstr>
      <vt:lpstr>Grid</vt:lpstr>
      <vt:lpstr>APPROXIMATE DEGREE AND BOUNDED INDISTINGUISHABILITY</vt:lpstr>
      <vt:lpstr>PowerPoint Presentation</vt:lpstr>
      <vt:lpstr>PowerPoint Presentation</vt:lpstr>
      <vt:lpstr>PowerPoint Presentation</vt:lpstr>
      <vt:lpstr>Bounded indistinguishability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Approximate degree of AND</vt:lpstr>
      <vt:lpstr>PowerPoint Presentation</vt:lpstr>
      <vt:lpstr>PowerPoint Presentation</vt:lpstr>
      <vt:lpstr>PowerPoint Presentation</vt:lpstr>
      <vt:lpstr>How to share</vt:lpstr>
      <vt:lpstr>PowerPoint Presentation</vt:lpstr>
      <vt:lpstr>PowerPoint Presentation</vt:lpstr>
      <vt:lpstr>PowerPoint Presentation</vt:lpstr>
      <vt:lpstr>Composition</vt:lpstr>
      <vt:lpstr>Composition</vt:lpstr>
      <vt:lpstr>PowerPoint Presentation</vt:lpstr>
      <vt:lpstr>Imperfect security</vt:lpstr>
      <vt:lpstr>Classical vs. quantum</vt:lpstr>
      <vt:lpstr>Indistingushability vs. independence</vt:lpstr>
      <vt:lpstr>Indistingushability vs. independence</vt:lpstr>
      <vt:lpstr>PowerPoint Presentation</vt:lpstr>
      <vt:lpstr>PowerPoint Presentation</vt:lpstr>
      <vt:lpstr>Ramp secret sharing</vt:lpstr>
      <vt:lpstr>PowerPoint Presentation</vt:lpstr>
      <vt:lpstr>PowerPoint Presentation</vt:lpstr>
    </vt:vector>
  </TitlesOfParts>
  <Company>Chinese University of Hong Kong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Bogdanov</dc:creator>
  <cp:lastModifiedBy>Microsoft Office User</cp:lastModifiedBy>
  <cp:revision>596</cp:revision>
  <dcterms:created xsi:type="dcterms:W3CDTF">2011-01-04T05:18:39Z</dcterms:created>
  <dcterms:modified xsi:type="dcterms:W3CDTF">2019-01-24T10:43:46Z</dcterms:modified>
</cp:coreProperties>
</file>