
<file path=[Content_Types].xml><?xml version="1.0" encoding="utf-8"?>
<Types xmlns="http://schemas.openxmlformats.org/package/2006/content-types">
  <Override PartName="/ppt/slides/slide30.xml" ContentType="application/vnd.openxmlformats-officedocument.presentationml.slide+xml"/>
  <Override PartName="/ppt/tags/tag64.xml" ContentType="application/vnd.openxmlformats-officedocument.presentationml.tags+xml"/>
  <Override PartName="/ppt/slides/slide24.xml" ContentType="application/vnd.openxmlformats-officedocument.presentationml.slide+xml"/>
  <Override PartName="/ppt/tags/tag174.xml" ContentType="application/vnd.openxmlformats-officedocument.presentationml.tags+xml"/>
  <Override PartName="/ppt/tags/tag204.xml" ContentType="application/vnd.openxmlformats-officedocument.presentationml.tags+xml"/>
  <Override PartName="/ppt/tags/tag110.xml" ContentType="application/vnd.openxmlformats-officedocument.presentationml.tags+xml"/>
  <Override PartName="/ppt/tags/tag42.xml" ContentType="application/vnd.openxmlformats-officedocument.presentationml.tags+xml"/>
  <Override PartName="/ppt/tags/tag246.xml" ContentType="application/vnd.openxmlformats-officedocument.presentationml.tags+xml"/>
  <Override PartName="/ppt/tags/tag84.xml" ContentType="application/vnd.openxmlformats-officedocument.presentationml.tags+xml"/>
  <Override PartName="/ppt/tags/tag152.xml" ContentType="application/vnd.openxmlformats-officedocument.presentationml.tags+xml"/>
  <Override PartName="/ppt/tags/tag20.xml" ContentType="application/vnd.openxmlformats-officedocument.presentationml.tags+xml"/>
  <Override PartName="/ppt/tags/tag194.xml" ContentType="application/vnd.openxmlformats-officedocument.presentationml.tags+xml"/>
  <Override PartName="/ppt/tags/tag224.xml" ContentType="application/vnd.openxmlformats-officedocument.presentationml.tags+xml"/>
  <Override PartName="/ppt/tags/tag130.xml" ContentType="application/vnd.openxmlformats-officedocument.presentationml.tags+xml"/>
  <Override PartName="/ppt/tags/tag62.xml" ContentType="application/vnd.openxmlformats-officedocument.presentationml.tags+xml"/>
  <Override PartName="/ppt/tags/tag188.xml" ContentType="application/vnd.openxmlformats-officedocument.presentationml.tags+xml"/>
  <Override PartName="/ppt/tags/tag218.xml" ContentType="application/vnd.openxmlformats-officedocument.presentationml.tags+xml"/>
  <Override PartName="/ppt/slides/slide22.xml" ContentType="application/vnd.openxmlformats-officedocument.presentationml.slide+xml"/>
  <Override PartName="/ppt/tags/tag172.xml" ContentType="application/vnd.openxmlformats-officedocument.presentationml.tags+xml"/>
  <Override PartName="/ppt/tags/tag202.xml" ContentType="application/vnd.openxmlformats-officedocument.presentationml.tags+xml"/>
  <Override PartName="/ppt/tags/tag40.xml" ContentType="application/vnd.openxmlformats-officedocument.presentationml.tags+xml"/>
  <Override PartName="/ppt/tags/tag166.xml" ContentType="application/vnd.openxmlformats-officedocument.presentationml.tags+xml"/>
  <Override PartName="/ppt/tags/tag244.xml" ContentType="application/vnd.openxmlformats-officedocument.presentationml.tags+xml"/>
  <Override PartName="/ppt/tags/tag150.xml" ContentType="application/vnd.openxmlformats-officedocument.presentationml.tags+xml"/>
  <Default Extension="xml" ContentType="application/xml"/>
  <Override PartName="/ppt/tags/tag82.xml" ContentType="application/vnd.openxmlformats-officedocument.presentationml.tags+xml"/>
  <Override PartName="/ppt/slideLayouts/slideLayout11.xml" ContentType="application/vnd.openxmlformats-officedocument.presentationml.slideLayout+xml"/>
  <Override PartName="/ppt/tags/tag238.xml" ContentType="application/vnd.openxmlformats-officedocument.presentationml.tags+xml"/>
  <Override PartName="/ppt/notesSlides/notesSlide23.xml" ContentType="application/vnd.openxmlformats-officedocument.presentationml.notesSlide+xml"/>
  <Override PartName="/ppt/tags/tag192.xml" ContentType="application/vnd.openxmlformats-officedocument.presentationml.tags+xml"/>
  <Override PartName="/ppt/tags/tag222.xml" ContentType="application/vnd.openxmlformats-officedocument.presentationml.tags+xml"/>
  <Override PartName="/ppt/tags/tag60.xml" ContentType="application/vnd.openxmlformats-officedocument.presentationml.tags+xml"/>
  <Override PartName="/ppt/tags/tag186.xml" ContentType="application/vnd.openxmlformats-officedocument.presentationml.tags+xml"/>
  <Override PartName="/ppt/tags/tag216.xml" ContentType="application/vnd.openxmlformats-officedocument.presentationml.tags+xml"/>
  <Override PartName="/ppt/tags/tag109.xml" ContentType="application/vnd.openxmlformats-officedocument.presentationml.tags+xml"/>
  <Override PartName="/ppt/slides/slide20.xml" ContentType="application/vnd.openxmlformats-officedocument.presentationml.slide+xml"/>
  <Override PartName="/ppt/tags/tag170.xml" ContentType="application/vnd.openxmlformats-officedocument.presentationml.tags+xml"/>
  <Override PartName="/ppt/tags/tag200.xml" ContentType="application/vnd.openxmlformats-officedocument.presentationml.tags+xml"/>
  <Override PartName="/ppt/tags/tag96.xml" ContentType="application/vnd.openxmlformats-officedocument.presentationml.tags+xml"/>
  <Override PartName="/ppt/tags/tag164.xml" ContentType="application/vnd.openxmlformats-officedocument.presentationml.tags+xml"/>
  <Override PartName="/ppt/tags/tag19.xml" ContentType="application/vnd.openxmlformats-officedocument.presentationml.tags+xml"/>
  <Override PartName="/ppt/tags/tag242.xml" ContentType="application/vnd.openxmlformats-officedocument.presentationml.tags+xml"/>
  <Override PartName="/ppt/tags/tag80.xml" ContentType="application/vnd.openxmlformats-officedocument.presentationml.tags+xml"/>
  <Override PartName="/ppt/tags/tag236.xml" ContentType="application/vnd.openxmlformats-officedocument.presentationml.tags+xml"/>
  <Override PartName="/ppt/tags/tag129.xml" ContentType="application/vnd.openxmlformats-officedocument.presentationml.tags+xml"/>
  <Override PartName="/ppt/notesSlides/notesSlide21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7.xml" ContentType="application/vnd.openxmlformats-officedocument.presentationml.notesSlide+xml"/>
  <Override PartName="/ppt/tags/tag190.xml" ContentType="application/vnd.openxmlformats-officedocument.presentationml.tags+xml"/>
  <Override PartName="/ppt/slides/slide9.xml" ContentType="application/vnd.openxmlformats-officedocument.presentationml.slide+xml"/>
  <Override PartName="/ppt/tags/tag220.xml" ContentType="application/vnd.openxmlformats-officedocument.presentationml.tags+xml"/>
  <Override PartName="/ppt/tags/tag184.xml" ContentType="application/vnd.openxmlformats-officedocument.presentationml.tags+xml"/>
  <Override PartName="/ppt/tags/tag214.xml" ContentType="application/vnd.openxmlformats-officedocument.presentationml.tags+xml"/>
  <Override PartName="/ppt/tags/tag107.xml" ContentType="application/vnd.openxmlformats-officedocument.presentationml.tags+xml"/>
  <Override PartName="/ppt/tags/tag39.xml" ContentType="application/vnd.openxmlformats-officedocument.presentationml.tags+xml"/>
  <Override PartName="/ppt/tags/tag149.xml" ContentType="application/vnd.openxmlformats-officedocument.presentationml.tags+xml"/>
  <Override PartName="/ppt/tags/tag94.xml" ContentType="application/vnd.openxmlformats-officedocument.presentationml.tags+xml"/>
  <Override PartName="/ppt/tags/tag162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40.xml" ContentType="application/vnd.openxmlformats-officedocument.presentationml.tags+xml"/>
  <Override PartName="/ppt/slideLayouts/slideLayout8.xml" ContentType="application/vnd.openxmlformats-officedocument.presentationml.slideLayout+xml"/>
  <Override PartName="/ppt/tags/tag234.xml" ContentType="application/vnd.openxmlformats-officedocument.presentationml.tags+xml"/>
  <Override PartName="/ppt/tags/tag127.xml" ContentType="application/vnd.openxmlformats-officedocument.presentationml.tags+xml"/>
  <Override PartName="/ppt/tags/tag140.xml" ContentType="application/vnd.openxmlformats-officedocument.presentationml.tags+xml"/>
  <Override PartName="/ppt/tags/tag72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59.xml" ContentType="application/vnd.openxmlformats-officedocument.presentationml.tags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tags/tag169.xml" ContentType="application/vnd.openxmlformats-officedocument.presentationml.tags+xml"/>
  <Override PartName="/ppt/tags/tag182.xml" ContentType="application/vnd.openxmlformats-officedocument.presentationml.tags+xml"/>
  <Override PartName="/ppt/tags/tag212.xml" ContentType="application/vnd.openxmlformats-officedocument.presentationml.tags+xml"/>
  <Override PartName="/ppt/tags/tag105.xml" ContentType="application/vnd.openxmlformats-officedocument.presentationml.tags+xml"/>
  <Override PartName="/ppt/tags/tag37.xml" ContentType="application/vnd.openxmlformats-officedocument.presentationml.tags+xml"/>
  <Override PartName="/ppt/tags/tag147.xml" ContentType="application/vnd.openxmlformats-officedocument.presentationml.tags+xml"/>
  <Override PartName="/ppt/tags/tag160.xml" ContentType="application/vnd.openxmlformats-officedocument.presentationml.tags+xml"/>
  <Override PartName="/ppt/tags/tag92.xml" ContentType="application/vnd.openxmlformats-officedocument.presentationml.tags+xml"/>
  <Override PartName="/ppt/tags/tag79.xml" ContentType="application/vnd.openxmlformats-officedocument.presentationml.tags+xml"/>
  <Override PartName="/ppt/tags/tag15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s/slide39.xml" ContentType="application/vnd.openxmlformats-officedocument.presentationml.slide+xml"/>
  <Override PartName="/ppt/tags/tag232.xml" ContentType="application/vnd.openxmlformats-officedocument.presentationml.tags+xml"/>
  <Override PartName="/ppt/tags/tag125.xml" ContentType="application/vnd.openxmlformats-officedocument.presentationml.tags+xml"/>
  <Override PartName="/ppt/tags/tag70.xml" ContentType="application/vnd.openxmlformats-officedocument.presentationml.tags+xml"/>
  <Override PartName="/ppt/tags/tag57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119.xml" ContentType="application/vnd.openxmlformats-officedocument.presentationml.tags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tags/tag99.xml" ContentType="application/vnd.openxmlformats-officedocument.presentationml.tags+xml"/>
  <Override PartName="/ppt/tags/tag167.xml" ContentType="application/vnd.openxmlformats-officedocument.presentationml.tags+xml"/>
  <Override PartName="/ppt/tags/tag180.xml" ContentType="application/vnd.openxmlformats-officedocument.presentationml.tags+xml"/>
  <Override PartName="/ppt/tags/tag210.xml" ContentType="application/vnd.openxmlformats-officedocument.presentationml.tags+xml"/>
  <Override PartName="/ppt/tags/tag103.xml" ContentType="application/vnd.openxmlformats-officedocument.presentationml.tags+xml"/>
  <Override PartName="/ppt/tags/tag35.xml" ContentType="application/vnd.openxmlformats-officedocument.presentationml.tags+xml"/>
  <Override PartName="/ppt/tags/tag29.xml" ContentType="application/vnd.openxmlformats-officedocument.presentationml.tags+xml"/>
  <Override PartName="/ppt/tags/tag252.xml" ContentType="application/vnd.openxmlformats-officedocument.presentationml.tags+xml"/>
  <Override PartName="/ppt/tags/tag145.xml" ContentType="application/vnd.openxmlformats-officedocument.presentationml.tags+xml"/>
  <Override PartName="/ppt/tags/tag90.xml" ContentType="application/vnd.openxmlformats-officedocument.presentationml.tags+xml"/>
  <Override PartName="/ppt/tags/tag77.xml" ContentType="application/vnd.openxmlformats-officedocument.presentationml.tags+xml"/>
  <Override PartName="/ppt/tags/tag13.xml" ContentType="application/vnd.openxmlformats-officedocument.presentationml.tags+xml"/>
  <Override PartName="/ppt/tags/tag139.xml" ContentType="application/vnd.openxmlformats-officedocument.presentationml.tags+xml"/>
  <Override PartName="/ppt/notesSlides/notesSlide1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37.xml" ContentType="application/vnd.openxmlformats-officedocument.presentationml.slide+xml"/>
  <Default Extension="pdf" ContentType="application/pdf"/>
  <Override PartName="/ppt/tags/tag230.xml" ContentType="application/vnd.openxmlformats-officedocument.presentationml.tags+xml"/>
  <Override PartName="/ppt/tags/tag123.xml" ContentType="application/vnd.openxmlformats-officedocument.presentationml.tags+xml"/>
  <Override PartName="/ppt/tags/tag55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117.xml" ContentType="application/vnd.openxmlformats-officedocument.presentationml.tags+xml"/>
  <Override PartName="/ppt/tags/tag49.xml" ContentType="application/vnd.openxmlformats-officedocument.presentationml.tags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tags/tag101.xml" ContentType="application/vnd.openxmlformats-officedocument.presentationml.tags+xml"/>
  <Override PartName="/ppt/tags/tag159.xml" ContentType="application/vnd.openxmlformats-officedocument.presentationml.tags+xml"/>
  <Override PartName="/ppt/tags/tag33.xml" ContentType="application/vnd.openxmlformats-officedocument.presentationml.tags+xml"/>
  <Override PartName="/ppt/tags/tag27.xml" ContentType="application/vnd.openxmlformats-officedocument.presentationml.tags+xml"/>
  <Override PartName="/ppt/tags/tag250.xml" ContentType="application/vnd.openxmlformats-officedocument.presentationml.tags+xml"/>
  <Override PartName="/ppt/tags/tag143.xml" ContentType="application/vnd.openxmlformats-officedocument.presentationml.tags+xml"/>
  <Override PartName="/ppt/tags/tag75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tags/tag137.xml" ContentType="application/vnd.openxmlformats-officedocument.presentationml.tags+xml"/>
  <Override PartName="/ppt/tags/tag69.xml" ContentType="application/vnd.openxmlformats-officedocument.presentationml.tags+xml"/>
  <Override PartName="/ppt/slideLayouts/slideLayout2.xml" ContentType="application/vnd.openxmlformats-officedocument.presentationml.slideLayout+xml"/>
  <Override PartName="/ppt/slides/slide35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29.xml" ContentType="application/vnd.openxmlformats-officedocument.presentationml.slide+xml"/>
  <Override PartName="/ppt/tags/tag121.xml" ContentType="application/vnd.openxmlformats-officedocument.presentationml.tags+xml"/>
  <Override PartName="/ppt/tags/tag53.xml" ContentType="application/vnd.openxmlformats-officedocument.presentationml.tags+xml"/>
  <Override PartName="/ppt/tags/tag179.xml" ContentType="application/vnd.openxmlformats-officedocument.presentationml.tags+xml"/>
  <Override PartName="/ppt/tags/tag209.xml" ContentType="application/vnd.openxmlformats-officedocument.presentationml.tags+xml"/>
  <Override PartName="/ppt/tags/tag3.xml" ContentType="application/vnd.openxmlformats-officedocument.presentationml.tags+xml"/>
  <Override PartName="/ppt/tags/tag115.xml" ContentType="application/vnd.openxmlformats-officedocument.presentationml.tags+xml"/>
  <Override PartName="/ppt/tags/tag47.xml" ContentType="application/vnd.openxmlformats-officedocument.presentationml.tags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tags/tag31.xml" ContentType="application/vnd.openxmlformats-officedocument.presentationml.tags+xml"/>
  <Override PartName="/ppt/tags/tag157.xml" ContentType="application/vnd.openxmlformats-officedocument.presentationml.tags+xml"/>
  <Override PartName="/ppt/tags/tag89.xml" ContentType="application/vnd.openxmlformats-officedocument.presentationml.tags+xml"/>
  <Override PartName="/ppt/tags/tag25.xml" ContentType="application/vnd.openxmlformats-officedocument.presentationml.tags+xml"/>
  <Override PartName="/ppt/tags/tag73.xml" ContentType="application/vnd.openxmlformats-officedocument.presentationml.tags+xml"/>
  <Override PartName="/ppt/tags/tag199.xml" ContentType="application/vnd.openxmlformats-officedocument.presentationml.tags+xml"/>
  <Override PartName="/ppt/tags/tag229.xml" ContentType="application/vnd.openxmlformats-officedocument.presentationml.tags+xml"/>
  <Override PartName="/ppt/tags/tag135.xml" ContentType="application/vnd.openxmlformats-officedocument.presentationml.tags+xml"/>
  <Override PartName="/ppt/tags/tag67.xml" ContentType="application/vnd.openxmlformats-officedocument.presentationml.tags+xml"/>
  <Override PartName="/ppt/slides/slide33.xml" ContentType="application/vnd.openxmlformats-officedocument.presentationml.slide+xml"/>
  <Override PartName="/ppt/viewProps.xml" ContentType="application/vnd.openxmlformats-officedocument.presentationml.viewProps+xml"/>
  <Override PartName="/ppt/notesSlides/notesSlide14.xml" ContentType="application/vnd.openxmlformats-officedocument.presentationml.notesSlide+xml"/>
  <Override PartName="/ppt/slides/slide27.xml" ContentType="application/vnd.openxmlformats-officedocument.presentationml.slide+xml"/>
  <Override PartName="/ppt/tags/tag51.xml" ContentType="application/vnd.openxmlformats-officedocument.presentationml.tags+xml"/>
  <Override PartName="/ppt/tags/tag177.xml" ContentType="application/vnd.openxmlformats-officedocument.presentationml.tags+xml"/>
  <Override PartName="/ppt/tags/tag207.xml" ContentType="application/vnd.openxmlformats-officedocument.presentationml.tags+xml"/>
  <Override PartName="/docProps/core.xml" ContentType="application/vnd.openxmlformats-package.core-properties+xml"/>
  <Override PartName="/ppt/tags/tag1.xml" ContentType="application/vnd.openxmlformats-officedocument.presentationml.tags+xml"/>
  <Override PartName="/ppt/tags/tag113.xml" ContentType="application/vnd.openxmlformats-officedocument.presentationml.tags+xml"/>
  <Override PartName="/ppt/tags/tag45.xml" ContentType="application/vnd.openxmlformats-officedocument.presentationml.tags+xml"/>
  <Override PartName="/ppt/slides/slide11.xml" ContentType="application/vnd.openxmlformats-officedocument.presentationml.slide+xml"/>
  <Override PartName="/ppt/tags/tag249.xml" ContentType="application/vnd.openxmlformats-officedocument.presentationml.tags+xml"/>
  <Override PartName="/ppt/tags/tag155.xml" ContentType="application/vnd.openxmlformats-officedocument.presentationml.tags+xml"/>
  <Override PartName="/ppt/tags/tag87.xml" ContentType="application/vnd.openxmlformats-officedocument.presentationml.tags+xml"/>
  <Override PartName="/ppt/tags/tag23.xml" ContentType="application/vnd.openxmlformats-officedocument.presentationml.tags+xml"/>
  <Override PartName="/ppt/tags/tag197.xml" ContentType="application/vnd.openxmlformats-officedocument.presentationml.tags+xml"/>
  <Override PartName="/ppt/tags/tag227.xml" ContentType="application/vnd.openxmlformats-officedocument.presentationml.tags+xml"/>
  <Override PartName="/ppt/theme/theme1.xml" ContentType="application/vnd.openxmlformats-officedocument.theme+xml"/>
  <Override PartName="/ppt/tags/tag65.xml" ContentType="application/vnd.openxmlformats-officedocument.presentationml.tags+xml"/>
  <Override PartName="/ppt/notesSlides/notesSlide12.xml" ContentType="application/vnd.openxmlformats-officedocument.presentationml.notesSlide+xml"/>
  <Override PartName="/ppt/tags/tag133.xml" ContentType="application/vnd.openxmlformats-officedocument.presentationml.tags+xml"/>
  <Override PartName="/ppt/slides/slide31.xml" ContentType="application/vnd.openxmlformats-officedocument.presentationml.slide+xml"/>
  <Override PartName="/ppt/slides/slide25.xml" ContentType="application/vnd.openxmlformats-officedocument.presentationml.slide+xml"/>
  <Override PartName="/ppt/tags/tag175.xml" ContentType="application/vnd.openxmlformats-officedocument.presentationml.tags+xml"/>
  <Override PartName="/ppt/tags/tag205.xml" ContentType="application/vnd.openxmlformats-officedocument.presentationml.tags+xml"/>
  <Override PartName="/ppt/tags/tag111.xml" ContentType="application/vnd.openxmlformats-officedocument.presentationml.tags+xml"/>
  <Override PartName="/ppt/tags/tag43.xml" ContentType="application/vnd.openxmlformats-officedocument.presentationml.tags+xml"/>
  <Override PartName="/ppt/tags/tag247.xml" ContentType="application/vnd.openxmlformats-officedocument.presentationml.tags+xml"/>
  <Override PartName="/ppt/tags/tag153.xml" ContentType="application/vnd.openxmlformats-officedocument.presentationml.tags+xml"/>
  <Override PartName="/ppt/tags/tag85.xml" ContentType="application/vnd.openxmlformats-officedocument.presentationml.tags+xml"/>
  <Override PartName="/ppt/tags/tag21.xml" ContentType="application/vnd.openxmlformats-officedocument.presentationml.tags+xml"/>
  <Override PartName="/ppt/tags/tag195.xml" ContentType="application/vnd.openxmlformats-officedocument.presentationml.tags+xml"/>
  <Override PartName="/ppt/tags/tag225.xml" ContentType="application/vnd.openxmlformats-officedocument.presentationml.tags+xml"/>
  <Override PartName="/ppt/tags/tag131.xml" ContentType="application/vnd.openxmlformats-officedocument.presentationml.tags+xml"/>
  <Override PartName="/ppt/tags/tag63.xml" ContentType="application/vnd.openxmlformats-officedocument.presentationml.tags+xml"/>
  <Override PartName="/ppt/tags/tag189.xml" ContentType="application/vnd.openxmlformats-officedocument.presentationml.tags+xml"/>
  <Override PartName="/ppt/tags/tag219.xml" ContentType="application/vnd.openxmlformats-officedocument.presentationml.tags+xml"/>
  <Override PartName="/ppt/slides/slide23.xml" ContentType="application/vnd.openxmlformats-officedocument.presentationml.slide+xml"/>
  <Override PartName="/ppt/tags/tag173.xml" ContentType="application/vnd.openxmlformats-officedocument.presentationml.tags+xml"/>
  <Override PartName="/ppt/tags/tag203.xml" ContentType="application/vnd.openxmlformats-officedocument.presentationml.tags+xml"/>
  <Override PartName="/ppt/tags/tag41.xml" ContentType="application/vnd.openxmlformats-officedocument.presentationml.tags+xml"/>
  <Override PartName="/ppt/tags/tag245.xml" ContentType="application/vnd.openxmlformats-officedocument.presentationml.tags+xml"/>
  <Override PartName="/ppt/tags/tag151.xml" ContentType="application/vnd.openxmlformats-officedocument.presentationml.tags+xml"/>
  <Override PartName="/ppt/tags/tag83.xml" ContentType="application/vnd.openxmlformats-officedocument.presentationml.tags+xml"/>
  <Override PartName="/ppt/tags/tag239.xml" ContentType="application/vnd.openxmlformats-officedocument.presentationml.tags+xml"/>
  <Override PartName="/ppt/notesSlides/notesSlide24.xml" ContentType="application/vnd.openxmlformats-officedocument.presentationml.notesSlide+xml"/>
  <Override PartName="/ppt/tags/tag193.xml" ContentType="application/vnd.openxmlformats-officedocument.presentationml.tags+xml"/>
  <Override PartName="/ppt/tags/tag223.xml" ContentType="application/vnd.openxmlformats-officedocument.presentationml.tags+xml"/>
  <Override PartName="/ppt/tags/tag61.xml" ContentType="application/vnd.openxmlformats-officedocument.presentationml.tags+xml"/>
  <Override PartName="/ppt/tags/tag187.xml" ContentType="application/vnd.openxmlformats-officedocument.presentationml.tags+xml"/>
  <Override PartName="/ppt/tags/tag217.xml" ContentType="application/vnd.openxmlformats-officedocument.presentationml.tags+xml"/>
  <Override PartName="/ppt/slides/slide21.xml" ContentType="application/vnd.openxmlformats-officedocument.presentationml.slide+xml"/>
  <Override PartName="/ppt/tags/tag171.xml" ContentType="application/vnd.openxmlformats-officedocument.presentationml.tags+xml"/>
  <Override PartName="/ppt/tags/tag201.xml" ContentType="application/vnd.openxmlformats-officedocument.presentationml.tags+xml"/>
  <Override PartName="/ppt/notesMasters/notesMaster1.xml" ContentType="application/vnd.openxmlformats-officedocument.presentationml.notesMaster+xml"/>
  <Override PartName="/ppt/tags/tag97.xml" ContentType="application/vnd.openxmlformats-officedocument.presentationml.tags+xml"/>
  <Override PartName="/ppt/tags/tag165.xml" ContentType="application/vnd.openxmlformats-officedocument.presentationml.tags+xml"/>
  <Override PartName="/ppt/tags/tag243.xml" ContentType="application/vnd.openxmlformats-officedocument.presentationml.tags+xml"/>
  <Override PartName="/ppt/tags/tag81.xml" ContentType="application/vnd.openxmlformats-officedocument.presentationml.tags+xml"/>
  <Override PartName="/ppt/tags/tag237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41.xml" ContentType="application/vnd.openxmlformats-officedocument.presentationml.slide+xml"/>
  <Override PartName="/ppt/presentation.xml" ContentType="application/vnd.openxmlformats-officedocument.presentationml.presentation.main+xml"/>
  <Override PartName="/ppt/tags/tag191.xml" ContentType="application/vnd.openxmlformats-officedocument.presentationml.tags+xml"/>
  <Override PartName="/ppt/tags/tag221.xml" ContentType="application/vnd.openxmlformats-officedocument.presentationml.tags+xml"/>
  <Override PartName="/ppt/tags/tag185.xml" ContentType="application/vnd.openxmlformats-officedocument.presentationml.tags+xml"/>
  <Override PartName="/ppt/tags/tag215.xml" ContentType="application/vnd.openxmlformats-officedocument.presentationml.tags+xml"/>
  <Override PartName="/ppt/tags/tag108.xml" ContentType="application/vnd.openxmlformats-officedocument.presentationml.tags+xml"/>
  <Override PartName="/ppt/tags/tag163.xml" ContentType="application/vnd.openxmlformats-officedocument.presentationml.tags+xml"/>
  <Override PartName="/ppt/tags/tag95.xml" ContentType="application/vnd.openxmlformats-officedocument.presentationml.tags+xml"/>
  <Override PartName="/ppt/tags/tag18.xml" ContentType="application/vnd.openxmlformats-officedocument.presentationml.tags+xml"/>
  <Override PartName="/ppt/tags/tag241.xml" ContentType="application/vnd.openxmlformats-officedocument.presentationml.tags+xml"/>
  <Override PartName="/ppt/slideLayouts/slideLayout9.xml" ContentType="application/vnd.openxmlformats-officedocument.presentationml.slideLayout+xml"/>
  <Override PartName="/ppt/tags/tag235.xml" ContentType="application/vnd.openxmlformats-officedocument.presentationml.tags+xml"/>
  <Override PartName="/ppt/tags/tag128.xml" ContentType="application/vnd.openxmlformats-officedocument.presentationml.tags+xml"/>
  <Override PartName="/ppt/tags/tag141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83.xml" ContentType="application/vnd.openxmlformats-officedocument.presentationml.tags+xml"/>
  <Override PartName="/ppt/tags/tag213.xml" ContentType="application/vnd.openxmlformats-officedocument.presentationml.tags+xml"/>
  <Override PartName="/ppt/tags/tag106.xml" ContentType="application/vnd.openxmlformats-officedocument.presentationml.tags+xml"/>
  <Override PartName="/ppt/tags/tag38.xml" ContentType="application/vnd.openxmlformats-officedocument.presentationml.tags+xml"/>
  <Override PartName="/ppt/tags/tag148.xml" ContentType="application/vnd.openxmlformats-officedocument.presentationml.tags+xml"/>
  <Override PartName="/ppt/tags/tag161.xml" ContentType="application/vnd.openxmlformats-officedocument.presentationml.tags+xml"/>
  <Override PartName="/ppt/tags/tag93.xml" ContentType="application/vnd.openxmlformats-officedocument.presentationml.tags+xml"/>
  <Override PartName="/ppt/tags/tag16.xml" ContentType="application/vnd.openxmlformats-officedocument.presentationml.tags+xml"/>
  <Override PartName="/ppt/slideLayouts/slideLayout7.xml" ContentType="application/vnd.openxmlformats-officedocument.presentationml.slideLayout+xml"/>
  <Override PartName="/ppt/tags/tag233.xml" ContentType="application/vnd.openxmlformats-officedocument.presentationml.tags+xml"/>
  <Override PartName="/ppt/tags/tag126.xml" ContentType="application/vnd.openxmlformats-officedocument.presentationml.tags+xml"/>
  <Override PartName="/ppt/tags/tag71.xml" ContentType="application/vnd.openxmlformats-officedocument.presentationml.tags+xml"/>
  <Override PartName="/ppt/tags/tag58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tags/tag168.xml" ContentType="application/vnd.openxmlformats-officedocument.presentationml.tags+xml"/>
  <Override PartName="/ppt/tags/tag181.xml" ContentType="application/vnd.openxmlformats-officedocument.presentationml.tags+xml"/>
  <Override PartName="/ppt/tags/tag211.xml" ContentType="application/vnd.openxmlformats-officedocument.presentationml.tags+xml"/>
  <Override PartName="/ppt/tags/tag104.xml" ContentType="application/vnd.openxmlformats-officedocument.presentationml.tags+xml"/>
  <Override PartName="/ppt/tags/tag36.xml" ContentType="application/vnd.openxmlformats-officedocument.presentationml.tags+xml"/>
  <Override PartName="/ppt/tags/tag253.xml" ContentType="application/vnd.openxmlformats-officedocument.presentationml.tags+xml"/>
  <Override PartName="/ppt/tags/tag146.xml" ContentType="application/vnd.openxmlformats-officedocument.presentationml.tags+xml"/>
  <Override PartName="/ppt/tags/tag91.xml" ContentType="application/vnd.openxmlformats-officedocument.presentationml.tags+xml"/>
  <Override PartName="/ppt/tags/tag78.xml" ContentType="application/vnd.openxmlformats-officedocument.presentationml.tags+xml"/>
  <Override PartName="/ppt/tableStyles.xml" ContentType="application/vnd.openxmlformats-officedocument.presentationml.tableStyles+xml"/>
  <Override PartName="/ppt/tags/tag14.xml" ContentType="application/vnd.openxmlformats-officedocument.presentationml.tags+xml"/>
  <Override PartName="/ppt/notesSlides/notesSlide1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8.xml" ContentType="application/vnd.openxmlformats-officedocument.presentationml.slide+xml"/>
  <Override PartName="/ppt/tags/tag231.xml" ContentType="application/vnd.openxmlformats-officedocument.presentationml.tags+xml"/>
  <Override PartName="/ppt/tags/tag124.xml" ContentType="application/vnd.openxmlformats-officedocument.presentationml.tags+xml"/>
  <Override PartName="/ppt/tags/tag56.xml" ContentType="application/vnd.openxmlformats-officedocument.presentationml.tags+xml"/>
  <Default Extension="bin" ContentType="application/vnd.openxmlformats-officedocument.presentationml.printerSettings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118.xml" ContentType="application/vnd.openxmlformats-officedocument.presentationml.tags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notesSlides/notesSlide10.xml" ContentType="application/vnd.openxmlformats-officedocument.presentationml.notesSlid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34.xml" ContentType="application/vnd.openxmlformats-officedocument.presentationml.tags+xml"/>
  <Override PartName="/ppt/tags/tag28.xml" ContentType="application/vnd.openxmlformats-officedocument.presentationml.tags+xml"/>
  <Override PartName="/ppt/tags/tag251.xml" ContentType="application/vnd.openxmlformats-officedocument.presentationml.tags+xml"/>
  <Override PartName="/ppt/tags/tag144.xml" ContentType="application/vnd.openxmlformats-officedocument.presentationml.tags+xml"/>
  <Override PartName="/ppt/tags/tag76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8.xml" ContentType="application/vnd.openxmlformats-officedocument.presentationml.tags+xml"/>
  <Override PartName="/ppt/notesSlides/notesSlide1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36.xml" ContentType="application/vnd.openxmlformats-officedocument.presentationml.slide+xml"/>
  <Override PartName="/ppt/tags/tag122.xml" ContentType="application/vnd.openxmlformats-officedocument.presentationml.tags+xml"/>
  <Override PartName="/ppt/tags/tag54.xml" ContentType="application/vnd.openxmlformats-officedocument.presentationml.tags+xml"/>
  <Override PartName="/ppt/tags/tag4.xml" ContentType="application/vnd.openxmlformats-officedocument.presentationml.tags+xml"/>
  <Override PartName="/ppt/tags/tag116.xml" ContentType="application/vnd.openxmlformats-officedocument.presentationml.tags+xml"/>
  <Override PartName="/ppt/tags/tag48.xml" ContentType="application/vnd.openxmlformats-officedocument.presentationml.tags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tags/tag100.xml" ContentType="application/vnd.openxmlformats-officedocument.presentationml.tags+xml"/>
  <Override PartName="/ppt/tags/tag32.xml" ContentType="application/vnd.openxmlformats-officedocument.presentationml.tags+xml"/>
  <Override PartName="/ppt/tags/tag158.xml" ContentType="application/vnd.openxmlformats-officedocument.presentationml.tags+xml"/>
  <Override PartName="/ppt/tags/tag26.xml" ContentType="application/vnd.openxmlformats-officedocument.presentationml.tags+xml"/>
  <Override PartName="/ppt/tags/tag74.xml" ContentType="application/vnd.openxmlformats-officedocument.presentationml.tags+xml"/>
  <Override PartName="/ppt/tags/tag142.xml" ContentType="application/vnd.openxmlformats-officedocument.presentationml.tags+xml"/>
  <Override PartName="/ppt/tags/tag10.xml" ContentType="application/vnd.openxmlformats-officedocument.presentationml.tags+xml"/>
  <Override PartName="/ppt/tags/tag136.xml" ContentType="application/vnd.openxmlformats-officedocument.presentationml.tags+xml"/>
  <Override PartName="/ppt/tags/tag68.xml" ContentType="application/vnd.openxmlformats-officedocument.presentationml.tags+xml"/>
  <Override PartName="/ppt/slideLayouts/slideLayout1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28.xml" ContentType="application/vnd.openxmlformats-officedocument.presentationml.slide+xml"/>
  <Override PartName="/ppt/tags/tag120.xml" ContentType="application/vnd.openxmlformats-officedocument.presentationml.tags+xml"/>
  <Override PartName="/ppt/tags/tag52.xml" ContentType="application/vnd.openxmlformats-officedocument.presentationml.tags+xml"/>
  <Override PartName="/ppt/tags/tag178.xml" ContentType="application/vnd.openxmlformats-officedocument.presentationml.tags+xml"/>
  <Override PartName="/ppt/tags/tag208.xml" ContentType="application/vnd.openxmlformats-officedocument.presentationml.tags+xml"/>
  <Override PartName="/ppt/tags/tag2.xml" ContentType="application/vnd.openxmlformats-officedocument.presentationml.tags+xml"/>
  <Override PartName="/ppt/tags/tag114.xml" ContentType="application/vnd.openxmlformats-officedocument.presentationml.tags+xml"/>
  <Override PartName="/ppt/tags/tag46.xml" ContentType="application/vnd.openxmlformats-officedocument.presentationml.tags+xml"/>
  <Override PartName="/ppt/slides/slide12.xml" ContentType="application/vnd.openxmlformats-officedocument.presentationml.slide+xml"/>
  <Default Extension="png" ContentType="image/png"/>
  <Override PartName="/ppt/tags/tag30.xml" ContentType="application/vnd.openxmlformats-officedocument.presentationml.tags+xml"/>
  <Override PartName="/ppt/tags/tag156.xml" ContentType="application/vnd.openxmlformats-officedocument.presentationml.tags+xml"/>
  <Override PartName="/ppt/tags/tag88.xml" ContentType="application/vnd.openxmlformats-officedocument.presentationml.tags+xml"/>
  <Default Extension="rels" ContentType="application/vnd.openxmlformats-package.relationships+xml"/>
  <Override PartName="/ppt/tags/tag24.xml" ContentType="application/vnd.openxmlformats-officedocument.presentationml.tags+xml"/>
  <Override PartName="/ppt/tags/tag198.xml" ContentType="application/vnd.openxmlformats-officedocument.presentationml.tags+xml"/>
  <Override PartName="/ppt/tags/tag228.xml" ContentType="application/vnd.openxmlformats-officedocument.presentationml.tags+xml"/>
  <Override PartName="/ppt/theme/theme2.xml" ContentType="application/vnd.openxmlformats-officedocument.theme+xml"/>
  <Override PartName="/ppt/tags/tag134.xml" ContentType="application/vnd.openxmlformats-officedocument.presentationml.tags+xml"/>
  <Override PartName="/ppt/tags/tag66.xml" ContentType="application/vnd.openxmlformats-officedocument.presentationml.tags+xml"/>
  <Override PartName="/ppt/slides/slide32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6.xml" ContentType="application/vnd.openxmlformats-officedocument.presentationml.slide+xml"/>
  <Override PartName="/ppt/tags/tag50.xml" ContentType="application/vnd.openxmlformats-officedocument.presentationml.tags+xml"/>
  <Override PartName="/ppt/tags/tag176.xml" ContentType="application/vnd.openxmlformats-officedocument.presentationml.tags+xml"/>
  <Override PartName="/ppt/tags/tag206.xml" ContentType="application/vnd.openxmlformats-officedocument.presentationml.tags+xml"/>
  <Override PartName="/ppt/tags/tag112.xml" ContentType="application/vnd.openxmlformats-officedocument.presentationml.tags+xml"/>
  <Override PartName="/ppt/tags/tag44.xml" ContentType="application/vnd.openxmlformats-officedocument.presentationml.tags+xml"/>
  <Override PartName="/ppt/slides/slide10.xml" ContentType="application/vnd.openxmlformats-officedocument.presentationml.slide+xml"/>
  <Override PartName="/ppt/tags/tag248.xml" ContentType="application/vnd.openxmlformats-officedocument.presentationml.tags+xml"/>
  <Override PartName="/ppt/tags/tag154.xml" ContentType="application/vnd.openxmlformats-officedocument.presentationml.tags+xml"/>
  <Override PartName="/ppt/tags/tag86.xml" ContentType="application/vnd.openxmlformats-officedocument.presentationml.tags+xml"/>
  <Override PartName="/ppt/tags/tag22.xml" ContentType="application/vnd.openxmlformats-officedocument.presentationml.tags+xml"/>
  <Override PartName="/ppt/presProps.xml" ContentType="application/vnd.openxmlformats-officedocument.presentationml.presProps+xml"/>
  <Override PartName="/ppt/tags/tag196.xml" ContentType="application/vnd.openxmlformats-officedocument.presentationml.tags+xml"/>
  <Override PartName="/ppt/tags/tag226.xml" ContentType="application/vnd.openxmlformats-officedocument.presentationml.tags+xml"/>
  <Override PartName="/ppt/tags/tag132.xml" ContentType="application/vnd.openxmlformats-officedocument.presentationml.tags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43"/>
  </p:notesMasterIdLst>
  <p:sldIdLst>
    <p:sldId id="256" r:id="rId2"/>
    <p:sldId id="974" r:id="rId3"/>
    <p:sldId id="1038" r:id="rId4"/>
    <p:sldId id="927" r:id="rId5"/>
    <p:sldId id="964" r:id="rId6"/>
    <p:sldId id="876" r:id="rId7"/>
    <p:sldId id="940" r:id="rId8"/>
    <p:sldId id="943" r:id="rId9"/>
    <p:sldId id="949" r:id="rId10"/>
    <p:sldId id="944" r:id="rId11"/>
    <p:sldId id="946" r:id="rId12"/>
    <p:sldId id="947" r:id="rId13"/>
    <p:sldId id="1040" r:id="rId14"/>
    <p:sldId id="1041" r:id="rId15"/>
    <p:sldId id="948" r:id="rId16"/>
    <p:sldId id="950" r:id="rId17"/>
    <p:sldId id="951" r:id="rId18"/>
    <p:sldId id="952" r:id="rId19"/>
    <p:sldId id="955" r:id="rId20"/>
    <p:sldId id="1058" r:id="rId21"/>
    <p:sldId id="953" r:id="rId22"/>
    <p:sldId id="1050" r:id="rId23"/>
    <p:sldId id="1057" r:id="rId24"/>
    <p:sldId id="962" r:id="rId25"/>
    <p:sldId id="1042" r:id="rId26"/>
    <p:sldId id="1060" r:id="rId27"/>
    <p:sldId id="1053" r:id="rId28"/>
    <p:sldId id="1054" r:id="rId29"/>
    <p:sldId id="1055" r:id="rId30"/>
    <p:sldId id="1064" r:id="rId31"/>
    <p:sldId id="1065" r:id="rId32"/>
    <p:sldId id="1059" r:id="rId33"/>
    <p:sldId id="1061" r:id="rId34"/>
    <p:sldId id="1062" r:id="rId35"/>
    <p:sldId id="1063" r:id="rId36"/>
    <p:sldId id="1066" r:id="rId37"/>
    <p:sldId id="1067" r:id="rId38"/>
    <p:sldId id="1068" r:id="rId39"/>
    <p:sldId id="1070" r:id="rId40"/>
    <p:sldId id="1069" r:id="rId41"/>
    <p:sldId id="689" r:id="rId4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lnSpc>
        <a:spcPct val="45000"/>
      </a:lnSpc>
      <a:spcBef>
        <a:spcPct val="50000"/>
      </a:spcBef>
      <a:spcAft>
        <a:spcPct val="0"/>
      </a:spcAft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1pPr>
    <a:lvl2pPr marL="457200" algn="ctr" rtl="0" eaLnBrk="0" fontAlgn="base" hangingPunct="0">
      <a:lnSpc>
        <a:spcPct val="45000"/>
      </a:lnSpc>
      <a:spcBef>
        <a:spcPct val="50000"/>
      </a:spcBef>
      <a:spcAft>
        <a:spcPct val="0"/>
      </a:spcAft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2pPr>
    <a:lvl3pPr marL="914400" algn="ctr" rtl="0" eaLnBrk="0" fontAlgn="base" hangingPunct="0">
      <a:lnSpc>
        <a:spcPct val="45000"/>
      </a:lnSpc>
      <a:spcBef>
        <a:spcPct val="50000"/>
      </a:spcBef>
      <a:spcAft>
        <a:spcPct val="0"/>
      </a:spcAft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3pPr>
    <a:lvl4pPr marL="1371600" algn="ctr" rtl="0" eaLnBrk="0" fontAlgn="base" hangingPunct="0">
      <a:lnSpc>
        <a:spcPct val="45000"/>
      </a:lnSpc>
      <a:spcBef>
        <a:spcPct val="50000"/>
      </a:spcBef>
      <a:spcAft>
        <a:spcPct val="0"/>
      </a:spcAft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4pPr>
    <a:lvl5pPr marL="1828800" algn="ctr" rtl="0" eaLnBrk="0" fontAlgn="base" hangingPunct="0">
      <a:lnSpc>
        <a:spcPct val="45000"/>
      </a:lnSpc>
      <a:spcBef>
        <a:spcPct val="50000"/>
      </a:spcBef>
      <a:spcAft>
        <a:spcPct val="0"/>
      </a:spcAft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5pPr>
    <a:lvl6pPr marL="2286000" algn="l" defTabSz="457200" rtl="0" eaLnBrk="1" latinLnBrk="0" hangingPunct="1"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6pPr>
    <a:lvl7pPr marL="2743200" algn="l" defTabSz="457200" rtl="0" eaLnBrk="1" latinLnBrk="0" hangingPunct="1"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7pPr>
    <a:lvl8pPr marL="3200400" algn="l" defTabSz="457200" rtl="0" eaLnBrk="1" latinLnBrk="0" hangingPunct="1"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8pPr>
    <a:lvl9pPr marL="3657600" algn="l" defTabSz="457200" rtl="0" eaLnBrk="1" latinLnBrk="0" hangingPunct="1">
      <a:defRPr kumimoji="1" sz="2000" kern="1200">
        <a:solidFill>
          <a:schemeClr val="tx1"/>
        </a:solidFill>
        <a:latin typeface="Courier New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3366FF"/>
    <a:srgbClr val="FF0066"/>
    <a:srgbClr val="33CC33"/>
    <a:srgbClr val="990033"/>
    <a:srgbClr val="CC6600"/>
    <a:srgbClr val="FFCCFF"/>
    <a:srgbClr val="EAD8F4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9318" autoAdjust="0"/>
    <p:restoredTop sz="94286" autoAdjust="0"/>
  </p:normalViewPr>
  <p:slideViewPr>
    <p:cSldViewPr>
      <p:cViewPr varScale="1">
        <p:scale>
          <a:sx n="94" d="100"/>
          <a:sy n="94" d="100"/>
        </p:scale>
        <p:origin x="-608" y="-96"/>
      </p:cViewPr>
      <p:guideLst>
        <p:guide orient="horz" pos="369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6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6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0" sz="1200">
                <a:latin typeface="Arial" charset="0"/>
              </a:defRPr>
            </a:lvl1pPr>
          </a:lstStyle>
          <a:p>
            <a:fld id="{892FC4B4-F076-AE4E-A7CD-E6840AC955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32E4A-9E02-F842-A818-1FCBB0A29FE3}" type="slidenum">
              <a:rPr lang="en-US"/>
              <a:pPr/>
              <a:t>1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77C2F-497A-8B42-AC5F-31793D569A81}" type="slidenum">
              <a:rPr lang="en-US"/>
              <a:pPr/>
              <a:t>10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1F7FA-379B-7C42-8E40-DB698A494B7C}" type="slidenum">
              <a:rPr lang="en-US"/>
              <a:pPr/>
              <a:t>11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71B04-6040-504D-ADFA-50BC6F55C692}" type="slidenum">
              <a:rPr lang="en-US"/>
              <a:pPr/>
              <a:t>12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D6E93-587B-1A4A-9F42-5D3816FDFECC}" type="slidenum">
              <a:rPr lang="en-US"/>
              <a:pPr/>
              <a:t>13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CAACD-356F-4740-AF47-5A72E00044BC}" type="slidenum">
              <a:rPr lang="en-US"/>
              <a:pPr/>
              <a:t>14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86B7FB-31A4-954E-8DCF-05DC5AF139B9}" type="slidenum">
              <a:rPr lang="en-US"/>
              <a:pPr/>
              <a:t>15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83149-0222-F840-8522-A816EF53D1D6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53C41-A583-C743-B340-C17358249746}" type="slidenum">
              <a:rPr lang="en-US"/>
              <a:pPr/>
              <a:t>17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92FF2-09D0-D144-8FDB-C91B38C24094}" type="slidenum">
              <a:rPr lang="en-US"/>
              <a:pPr/>
              <a:t>18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8468BC-5184-0F4C-8BE1-78A055C22F1E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D4080-3A5F-FA41-907F-C7111D6A124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3B4A5-B05D-2443-A185-EFF8B2E9CD60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CCF504-3635-7E4A-9741-D3D92FF69B9B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922DE4-7AB9-8C46-BA7D-263441CB43E0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922DE4-7AB9-8C46-BA7D-263441CB43E0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17C29-ACB5-8B48-8D83-39AC59EFD871}" type="slidenum">
              <a:rPr lang="en-US"/>
              <a:pPr/>
              <a:t>41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56638-EB36-9C42-A918-9D36F63AE940}" type="slidenum">
              <a:rPr lang="en-US"/>
              <a:pPr/>
              <a:t>3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7133A-4E05-394C-987A-594BA2FBC33F}" type="slidenum">
              <a:rPr lang="en-US"/>
              <a:pPr/>
              <a:t>4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214729-3CF8-3948-A366-D22A9BA112C8}" type="slidenum">
              <a:rPr lang="en-US"/>
              <a:pPr/>
              <a:t>5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300991-E8B5-0F42-AE20-7C9D77A7A745}" type="slidenum">
              <a:rPr lang="en-US"/>
              <a:pPr/>
              <a:t>6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189069-5CA8-4F48-9E07-A2DFF756B085}" type="slidenum">
              <a:rPr lang="en-US"/>
              <a:pPr/>
              <a:t>7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F6BE0C-3FAC-A14B-BACB-979D6596AC6D}" type="slidenum">
              <a:rPr lang="en-US"/>
              <a:pPr/>
              <a:t>8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FA444-9685-434E-B610-C73A189E4B8B}" type="slidenum">
              <a:rPr lang="en-US"/>
              <a:pPr/>
              <a:t>9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465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0650" y="3629025"/>
            <a:ext cx="6400800" cy="75247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F2E756-CECD-DF4B-96F3-DE1A4B7AD0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3D66E-E549-E54A-B5BA-BA4FD9D9FC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84163"/>
            <a:ext cx="2058987" cy="584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7675" y="284163"/>
            <a:ext cx="6027738" cy="584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D2782-A0D9-D340-86C7-CA6585C671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15F6E8-4A69-1E4C-B129-DC34850406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190FA3-9E3E-E14D-ABA9-61A16B988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75683-091B-5B41-A76B-6D97E1060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8074D-68BA-EA4D-A74D-6E85C8FF4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88136-C777-D043-AAE9-745B22D79C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4ACFA-252A-CD4F-97D5-F49DF505BF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0DBAB-24D8-744B-8C6D-61E0041A6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13166-01BC-4748-80AC-A6BA383FE4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2841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0"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0" sz="1400">
                <a:latin typeface="Arial" charset="0"/>
              </a:defRPr>
            </a:lvl1pPr>
          </a:lstStyle>
          <a:p>
            <a:fld id="{7035C575-9448-0B46-A90F-9590861B75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6725" y="1266825"/>
            <a:ext cx="8224838" cy="36513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66FF">
                  <a:gamma/>
                  <a:tint val="47451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20" Type="http://schemas.openxmlformats.org/officeDocument/2006/relationships/tags" Target="../tags/tag109.xml"/><Relationship Id="rId21" Type="http://schemas.openxmlformats.org/officeDocument/2006/relationships/tags" Target="../tags/tag110.xml"/><Relationship Id="rId22" Type="http://schemas.openxmlformats.org/officeDocument/2006/relationships/tags" Target="../tags/tag111.xml"/><Relationship Id="rId23" Type="http://schemas.openxmlformats.org/officeDocument/2006/relationships/slideLayout" Target="../slideLayouts/slideLayout2.xml"/><Relationship Id="rId24" Type="http://schemas.openxmlformats.org/officeDocument/2006/relationships/notesSlide" Target="../notesSlides/notesSlide10.xml"/><Relationship Id="rId10" Type="http://schemas.openxmlformats.org/officeDocument/2006/relationships/tags" Target="../tags/tag99.xml"/><Relationship Id="rId11" Type="http://schemas.openxmlformats.org/officeDocument/2006/relationships/tags" Target="../tags/tag100.xml"/><Relationship Id="rId12" Type="http://schemas.openxmlformats.org/officeDocument/2006/relationships/tags" Target="../tags/tag101.xml"/><Relationship Id="rId13" Type="http://schemas.openxmlformats.org/officeDocument/2006/relationships/tags" Target="../tags/tag102.xml"/><Relationship Id="rId14" Type="http://schemas.openxmlformats.org/officeDocument/2006/relationships/tags" Target="../tags/tag103.xml"/><Relationship Id="rId15" Type="http://schemas.openxmlformats.org/officeDocument/2006/relationships/tags" Target="../tags/tag104.xml"/><Relationship Id="rId16" Type="http://schemas.openxmlformats.org/officeDocument/2006/relationships/tags" Target="../tags/tag105.xml"/><Relationship Id="rId17" Type="http://schemas.openxmlformats.org/officeDocument/2006/relationships/tags" Target="../tags/tag106.xml"/><Relationship Id="rId18" Type="http://schemas.openxmlformats.org/officeDocument/2006/relationships/tags" Target="../tags/tag107.xml"/><Relationship Id="rId19" Type="http://schemas.openxmlformats.org/officeDocument/2006/relationships/tags" Target="../tags/tag108.xml"/><Relationship Id="rId1" Type="http://schemas.openxmlformats.org/officeDocument/2006/relationships/tags" Target="../tags/tag90.xml"/><Relationship Id="rId2" Type="http://schemas.openxmlformats.org/officeDocument/2006/relationships/tags" Target="../tags/tag91.xml"/><Relationship Id="rId3" Type="http://schemas.openxmlformats.org/officeDocument/2006/relationships/tags" Target="../tags/tag92.xml"/><Relationship Id="rId4" Type="http://schemas.openxmlformats.org/officeDocument/2006/relationships/tags" Target="../tags/tag93.xml"/><Relationship Id="rId5" Type="http://schemas.openxmlformats.org/officeDocument/2006/relationships/tags" Target="../tags/tag94.xml"/><Relationship Id="rId6" Type="http://schemas.openxmlformats.org/officeDocument/2006/relationships/tags" Target="../tags/tag95.xml"/><Relationship Id="rId7" Type="http://schemas.openxmlformats.org/officeDocument/2006/relationships/tags" Target="../tags/tag96.xml"/><Relationship Id="rId8" Type="http://schemas.openxmlformats.org/officeDocument/2006/relationships/tags" Target="../tags/tag97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20" Type="http://schemas.openxmlformats.org/officeDocument/2006/relationships/tags" Target="../tags/tag131.xml"/><Relationship Id="rId21" Type="http://schemas.openxmlformats.org/officeDocument/2006/relationships/tags" Target="../tags/tag132.xml"/><Relationship Id="rId22" Type="http://schemas.openxmlformats.org/officeDocument/2006/relationships/slideLayout" Target="../slideLayouts/slideLayout2.xml"/><Relationship Id="rId23" Type="http://schemas.openxmlformats.org/officeDocument/2006/relationships/notesSlide" Target="../notesSlides/notesSlide11.xml"/><Relationship Id="rId10" Type="http://schemas.openxmlformats.org/officeDocument/2006/relationships/tags" Target="../tags/tag121.xml"/><Relationship Id="rId11" Type="http://schemas.openxmlformats.org/officeDocument/2006/relationships/tags" Target="../tags/tag122.xml"/><Relationship Id="rId12" Type="http://schemas.openxmlformats.org/officeDocument/2006/relationships/tags" Target="../tags/tag123.xml"/><Relationship Id="rId13" Type="http://schemas.openxmlformats.org/officeDocument/2006/relationships/tags" Target="../tags/tag124.xml"/><Relationship Id="rId14" Type="http://schemas.openxmlformats.org/officeDocument/2006/relationships/tags" Target="../tags/tag125.xml"/><Relationship Id="rId15" Type="http://schemas.openxmlformats.org/officeDocument/2006/relationships/tags" Target="../tags/tag126.xml"/><Relationship Id="rId16" Type="http://schemas.openxmlformats.org/officeDocument/2006/relationships/tags" Target="../tags/tag127.xml"/><Relationship Id="rId17" Type="http://schemas.openxmlformats.org/officeDocument/2006/relationships/tags" Target="../tags/tag128.xml"/><Relationship Id="rId18" Type="http://schemas.openxmlformats.org/officeDocument/2006/relationships/tags" Target="../tags/tag129.xml"/><Relationship Id="rId19" Type="http://schemas.openxmlformats.org/officeDocument/2006/relationships/tags" Target="../tags/tag130.xml"/><Relationship Id="rId1" Type="http://schemas.openxmlformats.org/officeDocument/2006/relationships/tags" Target="../tags/tag112.xml"/><Relationship Id="rId2" Type="http://schemas.openxmlformats.org/officeDocument/2006/relationships/tags" Target="../tags/tag113.xml"/><Relationship Id="rId3" Type="http://schemas.openxmlformats.org/officeDocument/2006/relationships/tags" Target="../tags/tag114.xml"/><Relationship Id="rId4" Type="http://schemas.openxmlformats.org/officeDocument/2006/relationships/tags" Target="../tags/tag115.xml"/><Relationship Id="rId5" Type="http://schemas.openxmlformats.org/officeDocument/2006/relationships/tags" Target="../tags/tag116.xml"/><Relationship Id="rId6" Type="http://schemas.openxmlformats.org/officeDocument/2006/relationships/tags" Target="../tags/tag117.xml"/><Relationship Id="rId7" Type="http://schemas.openxmlformats.org/officeDocument/2006/relationships/tags" Target="../tags/tag118.xml"/><Relationship Id="rId8" Type="http://schemas.openxmlformats.org/officeDocument/2006/relationships/tags" Target="../tags/tag11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41.xml"/><Relationship Id="rId20" Type="http://schemas.openxmlformats.org/officeDocument/2006/relationships/tags" Target="../tags/tag152.xml"/><Relationship Id="rId21" Type="http://schemas.openxmlformats.org/officeDocument/2006/relationships/tags" Target="../tags/tag153.xml"/><Relationship Id="rId22" Type="http://schemas.openxmlformats.org/officeDocument/2006/relationships/slideLayout" Target="../slideLayouts/slideLayout2.xml"/><Relationship Id="rId23" Type="http://schemas.openxmlformats.org/officeDocument/2006/relationships/notesSlide" Target="../notesSlides/notesSlide12.xml"/><Relationship Id="rId10" Type="http://schemas.openxmlformats.org/officeDocument/2006/relationships/tags" Target="../tags/tag142.xml"/><Relationship Id="rId11" Type="http://schemas.openxmlformats.org/officeDocument/2006/relationships/tags" Target="../tags/tag143.xml"/><Relationship Id="rId12" Type="http://schemas.openxmlformats.org/officeDocument/2006/relationships/tags" Target="../tags/tag144.xml"/><Relationship Id="rId13" Type="http://schemas.openxmlformats.org/officeDocument/2006/relationships/tags" Target="../tags/tag145.xml"/><Relationship Id="rId14" Type="http://schemas.openxmlformats.org/officeDocument/2006/relationships/tags" Target="../tags/tag146.xml"/><Relationship Id="rId15" Type="http://schemas.openxmlformats.org/officeDocument/2006/relationships/tags" Target="../tags/tag147.xml"/><Relationship Id="rId16" Type="http://schemas.openxmlformats.org/officeDocument/2006/relationships/tags" Target="../tags/tag148.xml"/><Relationship Id="rId17" Type="http://schemas.openxmlformats.org/officeDocument/2006/relationships/tags" Target="../tags/tag149.xml"/><Relationship Id="rId18" Type="http://schemas.openxmlformats.org/officeDocument/2006/relationships/tags" Target="../tags/tag150.xml"/><Relationship Id="rId19" Type="http://schemas.openxmlformats.org/officeDocument/2006/relationships/tags" Target="../tags/tag151.xml"/><Relationship Id="rId1" Type="http://schemas.openxmlformats.org/officeDocument/2006/relationships/tags" Target="../tags/tag133.xml"/><Relationship Id="rId2" Type="http://schemas.openxmlformats.org/officeDocument/2006/relationships/tags" Target="../tags/tag134.xml"/><Relationship Id="rId3" Type="http://schemas.openxmlformats.org/officeDocument/2006/relationships/tags" Target="../tags/tag135.xml"/><Relationship Id="rId4" Type="http://schemas.openxmlformats.org/officeDocument/2006/relationships/tags" Target="../tags/tag136.xml"/><Relationship Id="rId5" Type="http://schemas.openxmlformats.org/officeDocument/2006/relationships/tags" Target="../tags/tag137.xml"/><Relationship Id="rId6" Type="http://schemas.openxmlformats.org/officeDocument/2006/relationships/tags" Target="../tags/tag138.xml"/><Relationship Id="rId7" Type="http://schemas.openxmlformats.org/officeDocument/2006/relationships/tags" Target="../tags/tag139.xml"/><Relationship Id="rId8" Type="http://schemas.openxmlformats.org/officeDocument/2006/relationships/tags" Target="../tags/tag140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tags" Target="../tags/tag164.xml"/><Relationship Id="rId12" Type="http://schemas.openxmlformats.org/officeDocument/2006/relationships/tags" Target="../tags/tag165.xml"/><Relationship Id="rId13" Type="http://schemas.openxmlformats.org/officeDocument/2006/relationships/tags" Target="../tags/tag166.xml"/><Relationship Id="rId14" Type="http://schemas.openxmlformats.org/officeDocument/2006/relationships/tags" Target="../tags/tag167.xml"/><Relationship Id="rId15" Type="http://schemas.openxmlformats.org/officeDocument/2006/relationships/tags" Target="../tags/tag168.xml"/><Relationship Id="rId16" Type="http://schemas.openxmlformats.org/officeDocument/2006/relationships/tags" Target="../tags/tag169.xml"/><Relationship Id="rId17" Type="http://schemas.openxmlformats.org/officeDocument/2006/relationships/slideLayout" Target="../slideLayouts/slideLayout2.xml"/><Relationship Id="rId18" Type="http://schemas.openxmlformats.org/officeDocument/2006/relationships/notesSlide" Target="../notesSlides/notesSlide13.xml"/><Relationship Id="rId1" Type="http://schemas.openxmlformats.org/officeDocument/2006/relationships/tags" Target="../tags/tag154.xml"/><Relationship Id="rId2" Type="http://schemas.openxmlformats.org/officeDocument/2006/relationships/tags" Target="../tags/tag155.xml"/><Relationship Id="rId3" Type="http://schemas.openxmlformats.org/officeDocument/2006/relationships/tags" Target="../tags/tag156.xml"/><Relationship Id="rId4" Type="http://schemas.openxmlformats.org/officeDocument/2006/relationships/tags" Target="../tags/tag157.xml"/><Relationship Id="rId5" Type="http://schemas.openxmlformats.org/officeDocument/2006/relationships/tags" Target="../tags/tag158.xml"/><Relationship Id="rId6" Type="http://schemas.openxmlformats.org/officeDocument/2006/relationships/tags" Target="../tags/tag159.xml"/><Relationship Id="rId7" Type="http://schemas.openxmlformats.org/officeDocument/2006/relationships/tags" Target="../tags/tag160.xml"/><Relationship Id="rId8" Type="http://schemas.openxmlformats.org/officeDocument/2006/relationships/tags" Target="../tags/tag161.xml"/><Relationship Id="rId9" Type="http://schemas.openxmlformats.org/officeDocument/2006/relationships/tags" Target="../tags/tag162.xml"/><Relationship Id="rId10" Type="http://schemas.openxmlformats.org/officeDocument/2006/relationships/tags" Target="../tags/tag163.xm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tags" Target="../tags/tag180.xml"/><Relationship Id="rId12" Type="http://schemas.openxmlformats.org/officeDocument/2006/relationships/tags" Target="../tags/tag181.xml"/><Relationship Id="rId13" Type="http://schemas.openxmlformats.org/officeDocument/2006/relationships/tags" Target="../tags/tag182.xml"/><Relationship Id="rId14" Type="http://schemas.openxmlformats.org/officeDocument/2006/relationships/tags" Target="../tags/tag183.xml"/><Relationship Id="rId15" Type="http://schemas.openxmlformats.org/officeDocument/2006/relationships/tags" Target="../tags/tag184.xml"/><Relationship Id="rId16" Type="http://schemas.openxmlformats.org/officeDocument/2006/relationships/tags" Target="../tags/tag185.xml"/><Relationship Id="rId17" Type="http://schemas.openxmlformats.org/officeDocument/2006/relationships/slideLayout" Target="../slideLayouts/slideLayout2.xml"/><Relationship Id="rId18" Type="http://schemas.openxmlformats.org/officeDocument/2006/relationships/notesSlide" Target="../notesSlides/notesSlide14.xml"/><Relationship Id="rId1" Type="http://schemas.openxmlformats.org/officeDocument/2006/relationships/tags" Target="../tags/tag170.xml"/><Relationship Id="rId2" Type="http://schemas.openxmlformats.org/officeDocument/2006/relationships/tags" Target="../tags/tag171.xml"/><Relationship Id="rId3" Type="http://schemas.openxmlformats.org/officeDocument/2006/relationships/tags" Target="../tags/tag172.xml"/><Relationship Id="rId4" Type="http://schemas.openxmlformats.org/officeDocument/2006/relationships/tags" Target="../tags/tag173.xml"/><Relationship Id="rId5" Type="http://schemas.openxmlformats.org/officeDocument/2006/relationships/tags" Target="../tags/tag174.xml"/><Relationship Id="rId6" Type="http://schemas.openxmlformats.org/officeDocument/2006/relationships/tags" Target="../tags/tag175.xml"/><Relationship Id="rId7" Type="http://schemas.openxmlformats.org/officeDocument/2006/relationships/tags" Target="../tags/tag176.xml"/><Relationship Id="rId8" Type="http://schemas.openxmlformats.org/officeDocument/2006/relationships/tags" Target="../tags/tag177.xml"/><Relationship Id="rId9" Type="http://schemas.openxmlformats.org/officeDocument/2006/relationships/tags" Target="../tags/tag178.xml"/><Relationship Id="rId10" Type="http://schemas.openxmlformats.org/officeDocument/2006/relationships/tags" Target="../tags/tag179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tags" Target="../tags/tag196.xml"/><Relationship Id="rId12" Type="http://schemas.openxmlformats.org/officeDocument/2006/relationships/tags" Target="../tags/tag197.xml"/><Relationship Id="rId13" Type="http://schemas.openxmlformats.org/officeDocument/2006/relationships/tags" Target="../tags/tag198.xml"/><Relationship Id="rId14" Type="http://schemas.openxmlformats.org/officeDocument/2006/relationships/tags" Target="../tags/tag199.xml"/><Relationship Id="rId15" Type="http://schemas.openxmlformats.org/officeDocument/2006/relationships/tags" Target="../tags/tag200.xml"/><Relationship Id="rId16" Type="http://schemas.openxmlformats.org/officeDocument/2006/relationships/tags" Target="../tags/tag201.xml"/><Relationship Id="rId17" Type="http://schemas.openxmlformats.org/officeDocument/2006/relationships/slideLayout" Target="../slideLayouts/slideLayout2.xml"/><Relationship Id="rId18" Type="http://schemas.openxmlformats.org/officeDocument/2006/relationships/notesSlide" Target="../notesSlides/notesSlide15.xml"/><Relationship Id="rId1" Type="http://schemas.openxmlformats.org/officeDocument/2006/relationships/tags" Target="../tags/tag186.xml"/><Relationship Id="rId2" Type="http://schemas.openxmlformats.org/officeDocument/2006/relationships/tags" Target="../tags/tag187.xml"/><Relationship Id="rId3" Type="http://schemas.openxmlformats.org/officeDocument/2006/relationships/tags" Target="../tags/tag188.xml"/><Relationship Id="rId4" Type="http://schemas.openxmlformats.org/officeDocument/2006/relationships/tags" Target="../tags/tag189.xml"/><Relationship Id="rId5" Type="http://schemas.openxmlformats.org/officeDocument/2006/relationships/tags" Target="../tags/tag190.xml"/><Relationship Id="rId6" Type="http://schemas.openxmlformats.org/officeDocument/2006/relationships/tags" Target="../tags/tag191.xml"/><Relationship Id="rId7" Type="http://schemas.openxmlformats.org/officeDocument/2006/relationships/tags" Target="../tags/tag192.xml"/><Relationship Id="rId8" Type="http://schemas.openxmlformats.org/officeDocument/2006/relationships/tags" Target="../tags/tag193.xml"/><Relationship Id="rId9" Type="http://schemas.openxmlformats.org/officeDocument/2006/relationships/tags" Target="../tags/tag194.xml"/><Relationship Id="rId10" Type="http://schemas.openxmlformats.org/officeDocument/2006/relationships/tags" Target="../tags/tag19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tags" Target="../tags/tag212.xml"/><Relationship Id="rId12" Type="http://schemas.openxmlformats.org/officeDocument/2006/relationships/tags" Target="../tags/tag213.xml"/><Relationship Id="rId13" Type="http://schemas.openxmlformats.org/officeDocument/2006/relationships/tags" Target="../tags/tag214.xml"/><Relationship Id="rId14" Type="http://schemas.openxmlformats.org/officeDocument/2006/relationships/tags" Target="../tags/tag215.xml"/><Relationship Id="rId15" Type="http://schemas.openxmlformats.org/officeDocument/2006/relationships/tags" Target="../tags/tag216.xml"/><Relationship Id="rId16" Type="http://schemas.openxmlformats.org/officeDocument/2006/relationships/tags" Target="../tags/tag217.xml"/><Relationship Id="rId17" Type="http://schemas.openxmlformats.org/officeDocument/2006/relationships/slideLayout" Target="../slideLayouts/slideLayout2.xml"/><Relationship Id="rId18" Type="http://schemas.openxmlformats.org/officeDocument/2006/relationships/notesSlide" Target="../notesSlides/notesSlide17.xml"/><Relationship Id="rId1" Type="http://schemas.openxmlformats.org/officeDocument/2006/relationships/tags" Target="../tags/tag202.xml"/><Relationship Id="rId2" Type="http://schemas.openxmlformats.org/officeDocument/2006/relationships/tags" Target="../tags/tag203.xml"/><Relationship Id="rId3" Type="http://schemas.openxmlformats.org/officeDocument/2006/relationships/tags" Target="../tags/tag204.xml"/><Relationship Id="rId4" Type="http://schemas.openxmlformats.org/officeDocument/2006/relationships/tags" Target="../tags/tag205.xml"/><Relationship Id="rId5" Type="http://schemas.openxmlformats.org/officeDocument/2006/relationships/tags" Target="../tags/tag206.xml"/><Relationship Id="rId6" Type="http://schemas.openxmlformats.org/officeDocument/2006/relationships/tags" Target="../tags/tag207.xml"/><Relationship Id="rId7" Type="http://schemas.openxmlformats.org/officeDocument/2006/relationships/tags" Target="../tags/tag208.xml"/><Relationship Id="rId8" Type="http://schemas.openxmlformats.org/officeDocument/2006/relationships/tags" Target="../tags/tag209.xml"/><Relationship Id="rId9" Type="http://schemas.openxmlformats.org/officeDocument/2006/relationships/tags" Target="../tags/tag210.xml"/><Relationship Id="rId10" Type="http://schemas.openxmlformats.org/officeDocument/2006/relationships/tags" Target="../tags/tag211.xml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tags" Target="../tags/tag228.xml"/><Relationship Id="rId12" Type="http://schemas.openxmlformats.org/officeDocument/2006/relationships/tags" Target="../tags/tag229.xml"/><Relationship Id="rId13" Type="http://schemas.openxmlformats.org/officeDocument/2006/relationships/tags" Target="../tags/tag230.xml"/><Relationship Id="rId14" Type="http://schemas.openxmlformats.org/officeDocument/2006/relationships/slideLayout" Target="../slideLayouts/slideLayout2.xml"/><Relationship Id="rId15" Type="http://schemas.openxmlformats.org/officeDocument/2006/relationships/notesSlide" Target="../notesSlides/notesSlide18.xml"/><Relationship Id="rId1" Type="http://schemas.openxmlformats.org/officeDocument/2006/relationships/tags" Target="../tags/tag218.xml"/><Relationship Id="rId2" Type="http://schemas.openxmlformats.org/officeDocument/2006/relationships/tags" Target="../tags/tag219.xml"/><Relationship Id="rId3" Type="http://schemas.openxmlformats.org/officeDocument/2006/relationships/tags" Target="../tags/tag220.xml"/><Relationship Id="rId4" Type="http://schemas.openxmlformats.org/officeDocument/2006/relationships/tags" Target="../tags/tag221.xml"/><Relationship Id="rId5" Type="http://schemas.openxmlformats.org/officeDocument/2006/relationships/tags" Target="../tags/tag222.xml"/><Relationship Id="rId6" Type="http://schemas.openxmlformats.org/officeDocument/2006/relationships/tags" Target="../tags/tag223.xml"/><Relationship Id="rId7" Type="http://schemas.openxmlformats.org/officeDocument/2006/relationships/tags" Target="../tags/tag224.xml"/><Relationship Id="rId8" Type="http://schemas.openxmlformats.org/officeDocument/2006/relationships/tags" Target="../tags/tag225.xml"/><Relationship Id="rId9" Type="http://schemas.openxmlformats.org/officeDocument/2006/relationships/tags" Target="../tags/tag226.xml"/><Relationship Id="rId10" Type="http://schemas.openxmlformats.org/officeDocument/2006/relationships/tags" Target="../tags/tag2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tags" Target="../tags/tag241.xml"/><Relationship Id="rId12" Type="http://schemas.openxmlformats.org/officeDocument/2006/relationships/tags" Target="../tags/tag242.xml"/><Relationship Id="rId13" Type="http://schemas.openxmlformats.org/officeDocument/2006/relationships/tags" Target="../tags/tag243.xml"/><Relationship Id="rId14" Type="http://schemas.openxmlformats.org/officeDocument/2006/relationships/slideLayout" Target="../slideLayouts/slideLayout5.xml"/><Relationship Id="rId15" Type="http://schemas.openxmlformats.org/officeDocument/2006/relationships/notesSlide" Target="../notesSlides/notesSlide21.xml"/><Relationship Id="rId1" Type="http://schemas.openxmlformats.org/officeDocument/2006/relationships/tags" Target="../tags/tag231.xml"/><Relationship Id="rId2" Type="http://schemas.openxmlformats.org/officeDocument/2006/relationships/tags" Target="../tags/tag232.xml"/><Relationship Id="rId3" Type="http://schemas.openxmlformats.org/officeDocument/2006/relationships/tags" Target="../tags/tag233.xml"/><Relationship Id="rId4" Type="http://schemas.openxmlformats.org/officeDocument/2006/relationships/tags" Target="../tags/tag234.xml"/><Relationship Id="rId5" Type="http://schemas.openxmlformats.org/officeDocument/2006/relationships/tags" Target="../tags/tag235.xml"/><Relationship Id="rId6" Type="http://schemas.openxmlformats.org/officeDocument/2006/relationships/tags" Target="../tags/tag236.xml"/><Relationship Id="rId7" Type="http://schemas.openxmlformats.org/officeDocument/2006/relationships/tags" Target="../tags/tag237.xml"/><Relationship Id="rId8" Type="http://schemas.openxmlformats.org/officeDocument/2006/relationships/tags" Target="../tags/tag238.xml"/><Relationship Id="rId9" Type="http://schemas.openxmlformats.org/officeDocument/2006/relationships/tags" Target="../tags/tag239.xml"/><Relationship Id="rId10" Type="http://schemas.openxmlformats.org/officeDocument/2006/relationships/tags" Target="../tags/tag2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3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246.xml"/><Relationship Id="rId4" Type="http://schemas.openxmlformats.org/officeDocument/2006/relationships/tags" Target="../tags/tag247.xml"/><Relationship Id="rId5" Type="http://schemas.openxmlformats.org/officeDocument/2006/relationships/tags" Target="../tags/tag248.xml"/><Relationship Id="rId6" Type="http://schemas.openxmlformats.org/officeDocument/2006/relationships/tags" Target="../tags/tag249.xml"/><Relationship Id="rId7" Type="http://schemas.openxmlformats.org/officeDocument/2006/relationships/tags" Target="../tags/tag250.xml"/><Relationship Id="rId8" Type="http://schemas.openxmlformats.org/officeDocument/2006/relationships/tags" Target="../tags/tag251.xml"/><Relationship Id="rId9" Type="http://schemas.openxmlformats.org/officeDocument/2006/relationships/tags" Target="../tags/tag252.xml"/><Relationship Id="rId10" Type="http://schemas.openxmlformats.org/officeDocument/2006/relationships/tags" Target="../tags/tag253.xml"/><Relationship Id="rId11" Type="http://schemas.openxmlformats.org/officeDocument/2006/relationships/slideLayout" Target="../slideLayouts/slideLayout2.xml"/><Relationship Id="rId1" Type="http://schemas.openxmlformats.org/officeDocument/2006/relationships/tags" Target="../tags/tag244.xml"/><Relationship Id="rId2" Type="http://schemas.openxmlformats.org/officeDocument/2006/relationships/tags" Target="../tags/tag2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4" Type="http://schemas.openxmlformats.org/officeDocument/2006/relationships/tags" Target="../tags/tag8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4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5.xml"/><Relationship Id="rId1" Type="http://schemas.openxmlformats.org/officeDocument/2006/relationships/tags" Target="../tags/tag9.xml"/><Relationship Id="rId2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tags" Target="../tags/tag22.xml"/><Relationship Id="rId12" Type="http://schemas.openxmlformats.org/officeDocument/2006/relationships/tags" Target="../tags/tag23.xml"/><Relationship Id="rId13" Type="http://schemas.openxmlformats.org/officeDocument/2006/relationships/tags" Target="../tags/tag24.xml"/><Relationship Id="rId14" Type="http://schemas.openxmlformats.org/officeDocument/2006/relationships/tags" Target="../tags/tag25.xml"/><Relationship Id="rId15" Type="http://schemas.openxmlformats.org/officeDocument/2006/relationships/tags" Target="../tags/tag26.xml"/><Relationship Id="rId16" Type="http://schemas.openxmlformats.org/officeDocument/2006/relationships/tags" Target="../tags/tag27.xml"/><Relationship Id="rId17" Type="http://schemas.openxmlformats.org/officeDocument/2006/relationships/slideLayout" Target="../slideLayouts/slideLayout2.xml"/><Relationship Id="rId18" Type="http://schemas.openxmlformats.org/officeDocument/2006/relationships/notesSlide" Target="../notesSlides/notesSlide6.xml"/><Relationship Id="rId1" Type="http://schemas.openxmlformats.org/officeDocument/2006/relationships/tags" Target="../tags/tag12.xml"/><Relationship Id="rId2" Type="http://schemas.openxmlformats.org/officeDocument/2006/relationships/tags" Target="../tags/tag13.xml"/><Relationship Id="rId3" Type="http://schemas.openxmlformats.org/officeDocument/2006/relationships/tags" Target="../tags/tag14.xml"/><Relationship Id="rId4" Type="http://schemas.openxmlformats.org/officeDocument/2006/relationships/tags" Target="../tags/tag15.xml"/><Relationship Id="rId5" Type="http://schemas.openxmlformats.org/officeDocument/2006/relationships/tags" Target="../tags/tag16.xml"/><Relationship Id="rId6" Type="http://schemas.openxmlformats.org/officeDocument/2006/relationships/tags" Target="../tags/tag17.xml"/><Relationship Id="rId7" Type="http://schemas.openxmlformats.org/officeDocument/2006/relationships/tags" Target="../tags/tag18.xml"/><Relationship Id="rId8" Type="http://schemas.openxmlformats.org/officeDocument/2006/relationships/tags" Target="../tags/tag19.xml"/><Relationship Id="rId9" Type="http://schemas.openxmlformats.org/officeDocument/2006/relationships/tags" Target="../tags/tag20.xml"/><Relationship Id="rId10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20" Type="http://schemas.openxmlformats.org/officeDocument/2006/relationships/tags" Target="../tags/tag47.xml"/><Relationship Id="rId21" Type="http://schemas.openxmlformats.org/officeDocument/2006/relationships/slideLayout" Target="../slideLayouts/slideLayout2.xml"/><Relationship Id="rId22" Type="http://schemas.openxmlformats.org/officeDocument/2006/relationships/notesSlide" Target="../notesSlides/notesSlide7.xml"/><Relationship Id="rId10" Type="http://schemas.openxmlformats.org/officeDocument/2006/relationships/tags" Target="../tags/tag37.xml"/><Relationship Id="rId11" Type="http://schemas.openxmlformats.org/officeDocument/2006/relationships/tags" Target="../tags/tag38.xml"/><Relationship Id="rId12" Type="http://schemas.openxmlformats.org/officeDocument/2006/relationships/tags" Target="../tags/tag39.xml"/><Relationship Id="rId13" Type="http://schemas.openxmlformats.org/officeDocument/2006/relationships/tags" Target="../tags/tag40.xml"/><Relationship Id="rId14" Type="http://schemas.openxmlformats.org/officeDocument/2006/relationships/tags" Target="../tags/tag41.xml"/><Relationship Id="rId15" Type="http://schemas.openxmlformats.org/officeDocument/2006/relationships/tags" Target="../tags/tag42.xml"/><Relationship Id="rId16" Type="http://schemas.openxmlformats.org/officeDocument/2006/relationships/tags" Target="../tags/tag43.xml"/><Relationship Id="rId17" Type="http://schemas.openxmlformats.org/officeDocument/2006/relationships/tags" Target="../tags/tag44.xml"/><Relationship Id="rId18" Type="http://schemas.openxmlformats.org/officeDocument/2006/relationships/tags" Target="../tags/tag45.xml"/><Relationship Id="rId19" Type="http://schemas.openxmlformats.org/officeDocument/2006/relationships/tags" Target="../tags/tag46.xml"/><Relationship Id="rId1" Type="http://schemas.openxmlformats.org/officeDocument/2006/relationships/tags" Target="../tags/tag28.xml"/><Relationship Id="rId2" Type="http://schemas.openxmlformats.org/officeDocument/2006/relationships/tags" Target="../tags/tag29.xml"/><Relationship Id="rId3" Type="http://schemas.openxmlformats.org/officeDocument/2006/relationships/tags" Target="../tags/tag30.xml"/><Relationship Id="rId4" Type="http://schemas.openxmlformats.org/officeDocument/2006/relationships/tags" Target="../tags/tag31.xml"/><Relationship Id="rId5" Type="http://schemas.openxmlformats.org/officeDocument/2006/relationships/tags" Target="../tags/tag32.xml"/><Relationship Id="rId6" Type="http://schemas.openxmlformats.org/officeDocument/2006/relationships/tags" Target="../tags/tag33.xml"/><Relationship Id="rId7" Type="http://schemas.openxmlformats.org/officeDocument/2006/relationships/tags" Target="../tags/tag34.xml"/><Relationship Id="rId8" Type="http://schemas.openxmlformats.org/officeDocument/2006/relationships/tags" Target="../tags/tag3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20" Type="http://schemas.openxmlformats.org/officeDocument/2006/relationships/tags" Target="../tags/tag67.xml"/><Relationship Id="rId21" Type="http://schemas.openxmlformats.org/officeDocument/2006/relationships/tags" Target="../tags/tag68.xml"/><Relationship Id="rId22" Type="http://schemas.openxmlformats.org/officeDocument/2006/relationships/slideLayout" Target="../slideLayouts/slideLayout2.xml"/><Relationship Id="rId23" Type="http://schemas.openxmlformats.org/officeDocument/2006/relationships/notesSlide" Target="../notesSlides/notesSlide8.xml"/><Relationship Id="rId10" Type="http://schemas.openxmlformats.org/officeDocument/2006/relationships/tags" Target="../tags/tag57.xml"/><Relationship Id="rId11" Type="http://schemas.openxmlformats.org/officeDocument/2006/relationships/tags" Target="../tags/tag58.xml"/><Relationship Id="rId12" Type="http://schemas.openxmlformats.org/officeDocument/2006/relationships/tags" Target="../tags/tag59.xml"/><Relationship Id="rId13" Type="http://schemas.openxmlformats.org/officeDocument/2006/relationships/tags" Target="../tags/tag60.xml"/><Relationship Id="rId14" Type="http://schemas.openxmlformats.org/officeDocument/2006/relationships/tags" Target="../tags/tag61.xml"/><Relationship Id="rId15" Type="http://schemas.openxmlformats.org/officeDocument/2006/relationships/tags" Target="../tags/tag62.xml"/><Relationship Id="rId16" Type="http://schemas.openxmlformats.org/officeDocument/2006/relationships/tags" Target="../tags/tag63.xml"/><Relationship Id="rId17" Type="http://schemas.openxmlformats.org/officeDocument/2006/relationships/tags" Target="../tags/tag64.xml"/><Relationship Id="rId18" Type="http://schemas.openxmlformats.org/officeDocument/2006/relationships/tags" Target="../tags/tag65.xml"/><Relationship Id="rId19" Type="http://schemas.openxmlformats.org/officeDocument/2006/relationships/tags" Target="../tags/tag66.xml"/><Relationship Id="rId1" Type="http://schemas.openxmlformats.org/officeDocument/2006/relationships/tags" Target="../tags/tag48.xml"/><Relationship Id="rId2" Type="http://schemas.openxmlformats.org/officeDocument/2006/relationships/tags" Target="../tags/tag49.xml"/><Relationship Id="rId3" Type="http://schemas.openxmlformats.org/officeDocument/2006/relationships/tags" Target="../tags/tag50.xml"/><Relationship Id="rId4" Type="http://schemas.openxmlformats.org/officeDocument/2006/relationships/tags" Target="../tags/tag51.xml"/><Relationship Id="rId5" Type="http://schemas.openxmlformats.org/officeDocument/2006/relationships/tags" Target="../tags/tag52.xml"/><Relationship Id="rId6" Type="http://schemas.openxmlformats.org/officeDocument/2006/relationships/tags" Target="../tags/tag53.xml"/><Relationship Id="rId7" Type="http://schemas.openxmlformats.org/officeDocument/2006/relationships/tags" Target="../tags/tag54.xml"/><Relationship Id="rId8" Type="http://schemas.openxmlformats.org/officeDocument/2006/relationships/tags" Target="../tags/tag5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20" Type="http://schemas.openxmlformats.org/officeDocument/2006/relationships/tags" Target="../tags/tag88.xml"/><Relationship Id="rId21" Type="http://schemas.openxmlformats.org/officeDocument/2006/relationships/tags" Target="../tags/tag89.xml"/><Relationship Id="rId22" Type="http://schemas.openxmlformats.org/officeDocument/2006/relationships/slideLayout" Target="../slideLayouts/slideLayout2.xml"/><Relationship Id="rId23" Type="http://schemas.openxmlformats.org/officeDocument/2006/relationships/notesSlide" Target="../notesSlides/notesSlide9.xml"/><Relationship Id="rId10" Type="http://schemas.openxmlformats.org/officeDocument/2006/relationships/tags" Target="../tags/tag78.xml"/><Relationship Id="rId11" Type="http://schemas.openxmlformats.org/officeDocument/2006/relationships/tags" Target="../tags/tag79.xml"/><Relationship Id="rId12" Type="http://schemas.openxmlformats.org/officeDocument/2006/relationships/tags" Target="../tags/tag80.xml"/><Relationship Id="rId13" Type="http://schemas.openxmlformats.org/officeDocument/2006/relationships/tags" Target="../tags/tag81.xml"/><Relationship Id="rId14" Type="http://schemas.openxmlformats.org/officeDocument/2006/relationships/tags" Target="../tags/tag82.xml"/><Relationship Id="rId15" Type="http://schemas.openxmlformats.org/officeDocument/2006/relationships/tags" Target="../tags/tag83.xml"/><Relationship Id="rId16" Type="http://schemas.openxmlformats.org/officeDocument/2006/relationships/tags" Target="../tags/tag84.xml"/><Relationship Id="rId17" Type="http://schemas.openxmlformats.org/officeDocument/2006/relationships/tags" Target="../tags/tag85.xml"/><Relationship Id="rId18" Type="http://schemas.openxmlformats.org/officeDocument/2006/relationships/tags" Target="../tags/tag86.xml"/><Relationship Id="rId19" Type="http://schemas.openxmlformats.org/officeDocument/2006/relationships/tags" Target="../tags/tag87.xml"/><Relationship Id="rId1" Type="http://schemas.openxmlformats.org/officeDocument/2006/relationships/tags" Target="../tags/tag69.xml"/><Relationship Id="rId2" Type="http://schemas.openxmlformats.org/officeDocument/2006/relationships/tags" Target="../tags/tag70.xml"/><Relationship Id="rId3" Type="http://schemas.openxmlformats.org/officeDocument/2006/relationships/tags" Target="../tags/tag71.xml"/><Relationship Id="rId4" Type="http://schemas.openxmlformats.org/officeDocument/2006/relationships/tags" Target="../tags/tag72.xml"/><Relationship Id="rId5" Type="http://schemas.openxmlformats.org/officeDocument/2006/relationships/tags" Target="../tags/tag73.xml"/><Relationship Id="rId6" Type="http://schemas.openxmlformats.org/officeDocument/2006/relationships/tags" Target="../tags/tag74.xml"/><Relationship Id="rId7" Type="http://schemas.openxmlformats.org/officeDocument/2006/relationships/tags" Target="../tags/tag75.xml"/><Relationship Id="rId8" Type="http://schemas.openxmlformats.org/officeDocument/2006/relationships/tags" Target="../tags/tag7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73225"/>
            <a:ext cx="8694738" cy="1470025"/>
          </a:xfrm>
        </p:spPr>
        <p:txBody>
          <a:bodyPr/>
          <a:lstStyle/>
          <a:p>
            <a:pPr eaLnBrk="1" hangingPunct="1"/>
            <a:r>
              <a:rPr lang="en-US" sz="3600"/>
              <a:t>What’s Decidable for</a:t>
            </a:r>
            <a:br>
              <a:rPr lang="en-US" sz="3600"/>
            </a:br>
            <a:r>
              <a:rPr lang="en-US" sz="3600"/>
              <a:t>Asynchronous Programs?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63938"/>
            <a:ext cx="8001000" cy="1922462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33CC"/>
                </a:solidFill>
              </a:rPr>
              <a:t>Rupak Majumdar</a:t>
            </a:r>
            <a:endParaRPr lang="en-US" dirty="0" smtClean="0">
              <a:solidFill>
                <a:srgbClr val="3333CC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3C7610"/>
                </a:solidFill>
              </a:rPr>
              <a:t>Max Planck Institute for Software Systems</a:t>
            </a:r>
          </a:p>
          <a:p>
            <a:pPr eaLnBrk="1" hangingPunct="1"/>
            <a:endParaRPr lang="en-US" sz="2400" dirty="0" smtClean="0">
              <a:solidFill>
                <a:srgbClr val="3C761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rgbClr val="000090"/>
                </a:solidFill>
              </a:rPr>
              <a:t>Joint work with Pierre </a:t>
            </a:r>
            <a:r>
              <a:rPr lang="en-US" sz="2400" dirty="0" err="1" smtClean="0">
                <a:solidFill>
                  <a:srgbClr val="000090"/>
                </a:solidFill>
              </a:rPr>
              <a:t>Ganty</a:t>
            </a:r>
            <a:r>
              <a:rPr lang="en-US" sz="2400" dirty="0" smtClean="0">
                <a:solidFill>
                  <a:srgbClr val="000090"/>
                </a:solidFill>
              </a:rPr>
              <a:t>,</a:t>
            </a:r>
          </a:p>
          <a:p>
            <a:pPr eaLnBrk="1" hangingPunct="1"/>
            <a:r>
              <a:rPr lang="en-US" sz="2400" dirty="0" smtClean="0">
                <a:solidFill>
                  <a:srgbClr val="000090"/>
                </a:solidFill>
              </a:rPr>
              <a:t>Michael </a:t>
            </a:r>
            <a:r>
              <a:rPr lang="en-US" sz="2400" dirty="0" err="1" smtClean="0">
                <a:solidFill>
                  <a:srgbClr val="000090"/>
                </a:solidFill>
              </a:rPr>
              <a:t>Emmi</a:t>
            </a:r>
            <a:r>
              <a:rPr lang="en-US" sz="2400" dirty="0" smtClean="0">
                <a:solidFill>
                  <a:srgbClr val="000090"/>
                </a:solidFill>
              </a:rPr>
              <a:t>, Fernando Rosa-</a:t>
            </a:r>
            <a:r>
              <a:rPr lang="en-US" sz="2400" dirty="0" err="1" smtClean="0">
                <a:solidFill>
                  <a:srgbClr val="000090"/>
                </a:solidFill>
              </a:rPr>
              <a:t>Velardo</a:t>
            </a:r>
            <a:endParaRPr lang="en-US" sz="2400" dirty="0" smtClean="0">
              <a:solidFill>
                <a:srgbClr val="000090"/>
              </a:solidFill>
            </a:endParaRPr>
          </a:p>
          <a:p>
            <a:pPr eaLnBrk="1" hangingPunct="1"/>
            <a:endParaRPr lang="en-US" sz="2400" dirty="0">
              <a:solidFill>
                <a:srgbClr val="3C7610"/>
              </a:solidFill>
            </a:endParaRPr>
          </a:p>
          <a:p>
            <a:pPr eaLnBrk="1" hangingPunct="1"/>
            <a:endParaRPr lang="en-US" dirty="0">
              <a:solidFill>
                <a:srgbClr val="3C7610"/>
              </a:solidFill>
            </a:endParaRPr>
          </a:p>
          <a:p>
            <a:pPr eaLnBrk="1" hangingPunct="1"/>
            <a:endParaRPr lang="en-US" dirty="0">
              <a:solidFill>
                <a:srgbClr val="3C761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7675" y="284163"/>
            <a:ext cx="8467725" cy="1143000"/>
          </a:xfrm>
        </p:spPr>
        <p:txBody>
          <a:bodyPr/>
          <a:lstStyle/>
          <a:p>
            <a:pPr eaLnBrk="1" hangingPunct="1"/>
            <a:r>
              <a:rPr lang="en-US"/>
              <a:t>Asynchronous Program Execution </a:t>
            </a:r>
          </a:p>
        </p:txBody>
      </p:sp>
      <p:grpSp>
        <p:nvGrpSpPr>
          <p:cNvPr id="17411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4375" y="2843213"/>
            <a:ext cx="2965450" cy="2620962"/>
            <a:chOff x="462" y="1601"/>
            <a:chExt cx="1868" cy="1651"/>
          </a:xfrm>
        </p:grpSpPr>
        <p:sp>
          <p:nvSpPr>
            <p:cNvPr id="17431" name="AutoShape 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2" name="AutoShape 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3" name="Text Box 9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7434" name="Text Box 10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7412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9613" y="5561013"/>
            <a:ext cx="2963862" cy="1208087"/>
            <a:chOff x="2112" y="3072"/>
            <a:chExt cx="1867" cy="761"/>
          </a:xfrm>
        </p:grpSpPr>
        <p:sp>
          <p:nvSpPr>
            <p:cNvPr id="17429" name="Text Box 13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7430" name="Text Box 14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7413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5963" y="1758950"/>
            <a:ext cx="2963862" cy="1000125"/>
            <a:chOff x="463" y="861"/>
            <a:chExt cx="1867" cy="630"/>
          </a:xfrm>
        </p:grpSpPr>
        <p:sp>
          <p:nvSpPr>
            <p:cNvPr id="17426" name="AutoShape 16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7" name="Text Box 17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7428" name="Text Box 18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17414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1200" y="1408113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17" name="AutoShape 7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8600" y="23622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18" name="Rectangle 7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0" y="1447800"/>
            <a:ext cx="533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Pick some pending task</a:t>
            </a:r>
          </a:p>
        </p:txBody>
      </p:sp>
      <p:grpSp>
        <p:nvGrpSpPr>
          <p:cNvPr id="17417" name="Group 21"/>
          <p:cNvGrpSpPr>
            <a:grpSpLocks/>
          </p:cNvGrpSpPr>
          <p:nvPr/>
        </p:nvGrpSpPr>
        <p:grpSpPr bwMode="auto">
          <a:xfrm>
            <a:off x="5257800" y="3657600"/>
            <a:ext cx="2024063" cy="2224088"/>
            <a:chOff x="1143000" y="4194175"/>
            <a:chExt cx="2024063" cy="2224088"/>
          </a:xfrm>
        </p:grpSpPr>
        <p:sp>
          <p:nvSpPr>
            <p:cNvPr id="17424" name="Rectangle 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52525" y="4198938"/>
              <a:ext cx="2014538" cy="463550"/>
            </a:xfrm>
            <a:prstGeom prst="rect">
              <a:avLst/>
            </a:prstGeom>
            <a:solidFill>
              <a:schemeClr val="accent1"/>
            </a:solidFill>
            <a:ln w="1905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425" name="Rectangle 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143000" y="4194175"/>
              <a:ext cx="2020888" cy="22240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609600" indent="-609600" algn="l" eaLnBrk="1" hangingPunct="1">
                <a:lnSpc>
                  <a:spcPct val="100000"/>
                </a:lnSpc>
                <a:spcBef>
                  <a:spcPct val="20000"/>
                </a:spcBef>
              </a:pPr>
              <a:r>
                <a:rPr kumimoji="0" lang="en-US" sz="2400">
                  <a:solidFill>
                    <a:schemeClr val="accent2"/>
                  </a:solidFill>
                  <a:latin typeface="Trebuchet MS" charset="0"/>
                </a:rPr>
                <a:t>Pending Calls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5181600" y="4267200"/>
            <a:ext cx="8382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h2</a:t>
            </a:r>
          </a:p>
        </p:txBody>
      </p:sp>
      <p:sp>
        <p:nvSpPr>
          <p:cNvPr id="22" name="AutoShape 7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54864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24" name="TextBox 23"/>
          <p:cNvSpPr txBox="1"/>
          <p:nvPr/>
        </p:nvSpPr>
        <p:spPr>
          <a:xfrm flipH="1">
            <a:off x="5257800" y="5117812"/>
            <a:ext cx="6858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h2</a:t>
            </a:r>
          </a:p>
        </p:txBody>
      </p:sp>
      <p:sp>
        <p:nvSpPr>
          <p:cNvPr id="25" name="TextBox 24"/>
          <p:cNvSpPr txBox="1"/>
          <p:nvPr/>
        </p:nvSpPr>
        <p:spPr>
          <a:xfrm flipH="1">
            <a:off x="5257800" y="4648200"/>
            <a:ext cx="6858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h1</a:t>
            </a:r>
          </a:p>
        </p:txBody>
      </p:sp>
      <p:sp>
        <p:nvSpPr>
          <p:cNvPr id="17422" name="Rectangle 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57800" y="6019800"/>
            <a:ext cx="2054225" cy="45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0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State: b = 0</a:t>
            </a:r>
          </a:p>
        </p:txBody>
      </p:sp>
      <p:sp>
        <p:nvSpPr>
          <p:cNvPr id="28" name="Rectangle 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257800" y="6019800"/>
            <a:ext cx="2054225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0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State: b = 1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56836E-6 L 0.00122 0.1140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2" grpId="0" animBg="1"/>
      <p:bldP spid="22" grpId="1" animBg="1"/>
      <p:bldP spid="22" grpId="2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7675" y="284163"/>
            <a:ext cx="8467725" cy="1143000"/>
          </a:xfrm>
        </p:spPr>
        <p:txBody>
          <a:bodyPr/>
          <a:lstStyle/>
          <a:p>
            <a:pPr eaLnBrk="1" hangingPunct="1"/>
            <a:r>
              <a:rPr lang="en-US"/>
              <a:t>Asynchronous Program Execution </a:t>
            </a:r>
          </a:p>
        </p:txBody>
      </p:sp>
      <p:grpSp>
        <p:nvGrpSpPr>
          <p:cNvPr id="18435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4375" y="2843213"/>
            <a:ext cx="2965450" cy="2620962"/>
            <a:chOff x="462" y="1601"/>
            <a:chExt cx="1868" cy="1651"/>
          </a:xfrm>
        </p:grpSpPr>
        <p:sp>
          <p:nvSpPr>
            <p:cNvPr id="18453" name="AutoShape 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54" name="AutoShape 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55" name="Text Box 9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8456" name="Text Box 10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8436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9613" y="5561013"/>
            <a:ext cx="2963862" cy="1208087"/>
            <a:chOff x="2112" y="3072"/>
            <a:chExt cx="1867" cy="761"/>
          </a:xfrm>
        </p:grpSpPr>
        <p:sp>
          <p:nvSpPr>
            <p:cNvPr id="18451" name="Text Box 13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8452" name="Text Box 14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8437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5963" y="1758950"/>
            <a:ext cx="2963862" cy="1000125"/>
            <a:chOff x="463" y="861"/>
            <a:chExt cx="1867" cy="630"/>
          </a:xfrm>
        </p:grpSpPr>
        <p:sp>
          <p:nvSpPr>
            <p:cNvPr id="18448" name="AutoShape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49" name="Text Box 17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8450" name="Text Box 18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18438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1200" y="1408113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17" name="AutoShape 7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8600" y="23622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18" name="Rectangle 7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0" y="1447800"/>
            <a:ext cx="533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Pick some pending task</a:t>
            </a:r>
          </a:p>
        </p:txBody>
      </p:sp>
      <p:grpSp>
        <p:nvGrpSpPr>
          <p:cNvPr id="18441" name="Group 21"/>
          <p:cNvGrpSpPr>
            <a:grpSpLocks/>
          </p:cNvGrpSpPr>
          <p:nvPr/>
        </p:nvGrpSpPr>
        <p:grpSpPr bwMode="auto">
          <a:xfrm>
            <a:off x="5257800" y="3657600"/>
            <a:ext cx="2024063" cy="2224088"/>
            <a:chOff x="1143000" y="4194175"/>
            <a:chExt cx="2024063" cy="2224088"/>
          </a:xfrm>
        </p:grpSpPr>
        <p:sp>
          <p:nvSpPr>
            <p:cNvPr id="18446" name="Rectangle 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52525" y="4198938"/>
              <a:ext cx="2014538" cy="463550"/>
            </a:xfrm>
            <a:prstGeom prst="rect">
              <a:avLst/>
            </a:prstGeom>
            <a:solidFill>
              <a:schemeClr val="accent1"/>
            </a:solidFill>
            <a:ln w="1905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447" name="Rectangle 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43000" y="4194175"/>
              <a:ext cx="2020888" cy="22240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609600" indent="-609600" algn="l" eaLnBrk="1" hangingPunct="1">
                <a:lnSpc>
                  <a:spcPct val="100000"/>
                </a:lnSpc>
                <a:spcBef>
                  <a:spcPct val="20000"/>
                </a:spcBef>
              </a:pPr>
              <a:r>
                <a:rPr kumimoji="0" lang="en-US" sz="2400">
                  <a:solidFill>
                    <a:schemeClr val="accent2"/>
                  </a:solidFill>
                  <a:latin typeface="Trebuchet MS" charset="0"/>
                </a:rPr>
                <a:t>Pending Calls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5334000" y="4267200"/>
            <a:ext cx="55245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h2</a:t>
            </a:r>
          </a:p>
        </p:txBody>
      </p:sp>
      <p:sp>
        <p:nvSpPr>
          <p:cNvPr id="22" name="AutoShape 7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26670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25" name="TextBox 24"/>
          <p:cNvSpPr txBox="1"/>
          <p:nvPr/>
        </p:nvSpPr>
        <p:spPr>
          <a:xfrm flipH="1">
            <a:off x="5334000" y="4572000"/>
            <a:ext cx="55245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h1</a:t>
            </a:r>
          </a:p>
        </p:txBody>
      </p:sp>
      <p:sp>
        <p:nvSpPr>
          <p:cNvPr id="18445" name="Rectangle 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57800" y="6019800"/>
            <a:ext cx="2054225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0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State: b = 1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92 C 0.11372 0.00393 0.22778 0.00694 0.27362 0.04695 C 0.31945 0.08697 0.31962 0.20726 0.27466 0.24126 C 0.22969 0.27527 0.1165 0.26324 0.00348 0.25121 " pathEditMode="relative" ptsTypes="aaaA"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2" grpId="0" animBg="1"/>
      <p:bldP spid="22" grpId="1" animBg="1"/>
      <p:bldP spid="22" grpId="2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7675" y="284163"/>
            <a:ext cx="8467725" cy="1143000"/>
          </a:xfrm>
        </p:spPr>
        <p:txBody>
          <a:bodyPr/>
          <a:lstStyle/>
          <a:p>
            <a:pPr eaLnBrk="1" hangingPunct="1"/>
            <a:r>
              <a:rPr lang="en-US"/>
              <a:t>Asynchronous Program Execution </a:t>
            </a:r>
          </a:p>
        </p:txBody>
      </p:sp>
      <p:grpSp>
        <p:nvGrpSpPr>
          <p:cNvPr id="19459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4375" y="2843213"/>
            <a:ext cx="2965450" cy="2620962"/>
            <a:chOff x="462" y="1601"/>
            <a:chExt cx="1868" cy="1651"/>
          </a:xfrm>
        </p:grpSpPr>
        <p:sp>
          <p:nvSpPr>
            <p:cNvPr id="19476" name="AutoShape 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Text Box 9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9479" name="Text Box 10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9460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9613" y="5561013"/>
            <a:ext cx="2963862" cy="1208087"/>
            <a:chOff x="2112" y="3072"/>
            <a:chExt cx="1867" cy="761"/>
          </a:xfrm>
        </p:grpSpPr>
        <p:sp>
          <p:nvSpPr>
            <p:cNvPr id="19474" name="Text Box 13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9475" name="Text Box 14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9461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5963" y="1758950"/>
            <a:ext cx="2963862" cy="1000125"/>
            <a:chOff x="463" y="861"/>
            <a:chExt cx="1867" cy="630"/>
          </a:xfrm>
        </p:grpSpPr>
        <p:sp>
          <p:nvSpPr>
            <p:cNvPr id="19471" name="AutoShape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2" name="Text Box 17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9473" name="Text Box 18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19462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1200" y="1408113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17" name="AutoShape 7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8600" y="23622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18" name="Rectangle 7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0" y="1447800"/>
            <a:ext cx="533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And the program terminates</a:t>
            </a:r>
          </a:p>
        </p:txBody>
      </p:sp>
      <p:grpSp>
        <p:nvGrpSpPr>
          <p:cNvPr id="19465" name="Group 21"/>
          <p:cNvGrpSpPr>
            <a:grpSpLocks/>
          </p:cNvGrpSpPr>
          <p:nvPr/>
        </p:nvGrpSpPr>
        <p:grpSpPr bwMode="auto">
          <a:xfrm>
            <a:off x="5257800" y="3657600"/>
            <a:ext cx="2024063" cy="2224088"/>
            <a:chOff x="1143000" y="4194175"/>
            <a:chExt cx="2024063" cy="2224088"/>
          </a:xfrm>
        </p:grpSpPr>
        <p:sp>
          <p:nvSpPr>
            <p:cNvPr id="19469" name="Rectangle 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52525" y="4198938"/>
              <a:ext cx="2014538" cy="463550"/>
            </a:xfrm>
            <a:prstGeom prst="rect">
              <a:avLst/>
            </a:prstGeom>
            <a:solidFill>
              <a:schemeClr val="accent1"/>
            </a:solidFill>
            <a:ln w="1905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470" name="Rectangle 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43000" y="4194175"/>
              <a:ext cx="2020888" cy="22240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609600" indent="-609600" algn="l" eaLnBrk="1" hangingPunct="1">
                <a:lnSpc>
                  <a:spcPct val="100000"/>
                </a:lnSpc>
                <a:spcBef>
                  <a:spcPct val="20000"/>
                </a:spcBef>
              </a:pPr>
              <a:r>
                <a:rPr kumimoji="0" lang="en-US" sz="2400">
                  <a:solidFill>
                    <a:schemeClr val="accent2"/>
                  </a:solidFill>
                  <a:latin typeface="Trebuchet MS" charset="0"/>
                </a:rPr>
                <a:t>Pending Calls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5334000" y="4267200"/>
            <a:ext cx="55245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h2</a:t>
            </a:r>
          </a:p>
        </p:txBody>
      </p:sp>
      <p:sp>
        <p:nvSpPr>
          <p:cNvPr id="22" name="AutoShape 7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54864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19468" name="Rectangle 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57800" y="6019800"/>
            <a:ext cx="2054225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0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State: b = 1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2607E-6 L 0.00122 0.1251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/>
      <p:bldP spid="23" grpId="0"/>
      <p:bldP spid="22" grpId="0" animBg="1"/>
      <p:bldP spid="22" grpId="1" animBg="1"/>
      <p:bldP spid="22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Properties: Safety </a:t>
            </a:r>
          </a:p>
        </p:txBody>
      </p:sp>
      <p:grpSp>
        <p:nvGrpSpPr>
          <p:cNvPr id="21507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84175" y="2806700"/>
            <a:ext cx="2965450" cy="2620963"/>
            <a:chOff x="462" y="1601"/>
            <a:chExt cx="1868" cy="1651"/>
          </a:xfrm>
        </p:grpSpPr>
        <p:sp>
          <p:nvSpPr>
            <p:cNvPr id="21517" name="AutoShape 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8" name="AutoShape 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9" name="Text Box 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1520" name="Text Box 1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1508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79413" y="5524500"/>
            <a:ext cx="2963862" cy="1208088"/>
            <a:chOff x="2112" y="3072"/>
            <a:chExt cx="1867" cy="761"/>
          </a:xfrm>
        </p:grpSpPr>
        <p:sp>
          <p:nvSpPr>
            <p:cNvPr id="21515" name="Text Box 13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1516" name="Text Box 14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1509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85763" y="1722438"/>
            <a:ext cx="2963862" cy="1000125"/>
            <a:chOff x="463" y="861"/>
            <a:chExt cx="1867" cy="630"/>
          </a:xfrm>
        </p:grpSpPr>
        <p:sp>
          <p:nvSpPr>
            <p:cNvPr id="21512" name="AutoShape 1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3" name="Text Box 17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21514" name="Text Box 1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21510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1371600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83" name="Rectangle 7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429000" y="1447800"/>
            <a:ext cx="5562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Given a </a:t>
            </a:r>
            <a:r>
              <a:rPr kumimoji="0" lang="en-US" sz="2400">
                <a:solidFill>
                  <a:srgbClr val="3366FF"/>
                </a:solidFill>
                <a:latin typeface="Trebuchet MS" charset="0"/>
              </a:rPr>
              <a:t>Boolean asynchronous program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and </a:t>
            </a:r>
            <a:r>
              <a:rPr kumimoji="0" lang="en-US" sz="2400">
                <a:solidFill>
                  <a:srgbClr val="3366FF"/>
                </a:solidFill>
                <a:latin typeface="Trebuchet MS" charset="0"/>
              </a:rPr>
              <a:t>a control location in a handler 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Is there an execution which reaches the control location?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We do not care about the task buffer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-  Handlers cannot take decisions based on the contents of the task buffer</a:t>
            </a:r>
            <a:endParaRPr kumimoji="0" lang="en-US" sz="2400">
              <a:latin typeface="Trebuchet MS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Properties: Termination </a:t>
            </a:r>
          </a:p>
        </p:txBody>
      </p:sp>
      <p:grpSp>
        <p:nvGrpSpPr>
          <p:cNvPr id="22531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84175" y="2806700"/>
            <a:ext cx="2965450" cy="2620963"/>
            <a:chOff x="462" y="1601"/>
            <a:chExt cx="1868" cy="1651"/>
          </a:xfrm>
        </p:grpSpPr>
        <p:sp>
          <p:nvSpPr>
            <p:cNvPr id="22541" name="AutoShape 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2" name="AutoShape 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3" name="Text Box 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2544" name="Text Box 1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2532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79413" y="5524500"/>
            <a:ext cx="2963862" cy="1208088"/>
            <a:chOff x="2112" y="3072"/>
            <a:chExt cx="1867" cy="761"/>
          </a:xfrm>
        </p:grpSpPr>
        <p:sp>
          <p:nvSpPr>
            <p:cNvPr id="22539" name="Text Box 13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2540" name="Text Box 14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2533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85763" y="1722438"/>
            <a:ext cx="2963862" cy="1000125"/>
            <a:chOff x="463" y="861"/>
            <a:chExt cx="1867" cy="630"/>
          </a:xfrm>
        </p:grpSpPr>
        <p:sp>
          <p:nvSpPr>
            <p:cNvPr id="22536" name="AutoShape 1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7" name="Text Box 17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22538" name="Text Box 1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22534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1371600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83" name="Rectangle 7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352800" y="1447800"/>
            <a:ext cx="5791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Given a Boolean asynchronous program,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Does it </a:t>
            </a:r>
            <a:r>
              <a:rPr kumimoji="0" lang="en-US" sz="2400">
                <a:solidFill>
                  <a:srgbClr val="3366FF"/>
                </a:solidFill>
                <a:latin typeface="Trebuchet MS" charset="0"/>
              </a:rPr>
              <a:t>terminate</a:t>
            </a: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?</a:t>
            </a:r>
          </a:p>
          <a:p>
            <a:pPr marL="800100" lvl="1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main </a:t>
            </a:r>
            <a:r>
              <a:rPr kumimoji="0" lang="en-US" sz="2400" i="1">
                <a:solidFill>
                  <a:srgbClr val="FF0000"/>
                </a:solidFill>
                <a:latin typeface="Trebuchet MS" charset="0"/>
              </a:rPr>
              <a:t>does not </a:t>
            </a: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terminate on all runs</a:t>
            </a:r>
          </a:p>
          <a:p>
            <a:pPr marL="800100" lvl="1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What if h1 is chosen over h2 forever?</a:t>
            </a:r>
            <a:endParaRPr kumimoji="0" lang="en-US" sz="2400">
              <a:latin typeface="Trebuchet MS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Fairness</a:t>
            </a:r>
          </a:p>
        </p:txBody>
      </p:sp>
      <p:grpSp>
        <p:nvGrpSpPr>
          <p:cNvPr id="23555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84175" y="2806700"/>
            <a:ext cx="2965450" cy="2620963"/>
            <a:chOff x="462" y="1601"/>
            <a:chExt cx="1868" cy="1651"/>
          </a:xfrm>
        </p:grpSpPr>
        <p:sp>
          <p:nvSpPr>
            <p:cNvPr id="23565" name="AutoShape 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6" name="AutoShape 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7" name="Text Box 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3568" name="Text Box 1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3556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79413" y="5524500"/>
            <a:ext cx="2963862" cy="1208088"/>
            <a:chOff x="2112" y="3072"/>
            <a:chExt cx="1867" cy="761"/>
          </a:xfrm>
        </p:grpSpPr>
        <p:sp>
          <p:nvSpPr>
            <p:cNvPr id="23563" name="Text Box 13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3564" name="Text Box 14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3557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85763" y="1722438"/>
            <a:ext cx="2963862" cy="1000125"/>
            <a:chOff x="463" y="861"/>
            <a:chExt cx="1867" cy="630"/>
          </a:xfrm>
        </p:grpSpPr>
        <p:sp>
          <p:nvSpPr>
            <p:cNvPr id="23560" name="AutoShape 1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1" name="Text Box 17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23562" name="Text Box 1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23558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1371600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83" name="Rectangle 7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505200" y="1447800"/>
            <a:ext cx="5486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An infinite execution is </a:t>
            </a:r>
            <a:r>
              <a:rPr kumimoji="0" lang="en-US" sz="2400" i="1">
                <a:solidFill>
                  <a:srgbClr val="FF0000"/>
                </a:solidFill>
                <a:latin typeface="Trebuchet MS" charset="0"/>
              </a:rPr>
              <a:t>fair</a:t>
            </a: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 if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For every handler </a:t>
            </a:r>
            <a:r>
              <a:rPr kumimoji="0" lang="en-US" sz="2400" i="1">
                <a:solidFill>
                  <a:schemeClr val="accent2"/>
                </a:solidFill>
                <a:latin typeface="Trebuchet MS" charset="0"/>
              </a:rPr>
              <a:t>h</a:t>
            </a: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 that is pending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The scheduler eventually picks and runs an instance of </a:t>
            </a:r>
            <a:r>
              <a:rPr kumimoji="0" lang="en-US" sz="2400" i="1">
                <a:solidFill>
                  <a:schemeClr val="accent2"/>
                </a:solidFill>
                <a:latin typeface="Trebuchet MS" charset="0"/>
              </a:rPr>
              <a:t>h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kumimoji="0" lang="en-US" sz="2400" i="1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So: the run choosing h1 over h2 always is not fair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kumimoji="0" lang="en-US" sz="240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Will focus on </a:t>
            </a:r>
            <a:r>
              <a:rPr kumimoji="0" lang="en-US" sz="2400" i="1">
                <a:latin typeface="Trebuchet MS" charset="0"/>
              </a:rPr>
              <a:t>fair runs</a:t>
            </a:r>
          </a:p>
          <a:p>
            <a:pPr marL="800100" lvl="1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kumimoji="0" lang="en-US" sz="2400" i="1">
                <a:latin typeface="Trebuchet MS" charset="0"/>
              </a:rPr>
              <a:t>Captures the intuition that scheduling is fair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</a:pPr>
            <a:endParaRPr kumimoji="0" lang="en-US" sz="2400">
              <a:latin typeface="Trebuchet MS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Given:</a:t>
            </a:r>
          </a:p>
          <a:p>
            <a:pPr lvl="1">
              <a:defRPr/>
            </a:pPr>
            <a:r>
              <a:rPr lang="en-US" dirty="0" smtClean="0"/>
              <a:t>A simple asynchronous program with </a:t>
            </a:r>
            <a:r>
              <a:rPr lang="en-US" dirty="0" smtClean="0">
                <a:solidFill>
                  <a:schemeClr val="accent2"/>
                </a:solidFill>
              </a:rPr>
              <a:t>Boolean variables</a:t>
            </a:r>
          </a:p>
          <a:p>
            <a:pPr lvl="1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Check:</a:t>
            </a:r>
          </a:p>
          <a:p>
            <a:pPr lvl="1">
              <a:defRPr/>
            </a:pPr>
            <a:r>
              <a:rPr lang="en-US" dirty="0" smtClean="0"/>
              <a:t>There is no fair infinite run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Two checks:</a:t>
            </a:r>
          </a:p>
          <a:p>
            <a:pPr marL="971550" lvl="1" indent="-514350">
              <a:buFontTx/>
              <a:buAutoNum type="alphaLcParenBoth"/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Each called handler terminates</a:t>
            </a:r>
          </a:p>
          <a:p>
            <a:pPr marL="971550" lvl="1" indent="-514350">
              <a:buFontTx/>
              <a:buAutoNum type="alphaLcParenBoth"/>
              <a:defRPr/>
            </a:pPr>
            <a:r>
              <a:rPr lang="en-US" sz="2400" dirty="0" smtClean="0"/>
              <a:t>There is no infinite fair execution of handlers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4191000"/>
            <a:ext cx="2852738" cy="1428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+mn-lt"/>
              </a:rPr>
              <a:t>LTL model checking</a:t>
            </a:r>
          </a:p>
          <a:p>
            <a:pPr algn="l">
              <a:defRPr/>
            </a:pPr>
            <a:r>
              <a:rPr lang="en-US" dirty="0">
                <a:latin typeface="+mn-lt"/>
              </a:rPr>
              <a:t>for pushdown systems</a:t>
            </a:r>
          </a:p>
          <a:p>
            <a:pPr algn="l">
              <a:defRPr/>
            </a:pPr>
            <a:r>
              <a:rPr lang="en-US" dirty="0">
                <a:latin typeface="+mn-lt"/>
              </a:rPr>
              <a:t>[</a:t>
            </a:r>
            <a:r>
              <a:rPr lang="en-US" dirty="0" err="1">
                <a:latin typeface="+mn-lt"/>
              </a:rPr>
              <a:t>Walukiewicz</a:t>
            </a:r>
            <a:r>
              <a:rPr lang="en-US" dirty="0" smtClean="0">
                <a:latin typeface="+mn-lt"/>
              </a:rPr>
              <a:t>,</a:t>
            </a:r>
          </a:p>
          <a:p>
            <a:pPr algn="l">
              <a:defRPr/>
            </a:pPr>
            <a:r>
              <a:rPr lang="en-US" dirty="0" err="1" smtClean="0">
                <a:latin typeface="+mn-lt"/>
              </a:rPr>
              <a:t>BouajjaniEsparzaMaler</a:t>
            </a:r>
            <a:r>
              <a:rPr lang="en-US" dirty="0" smtClean="0">
                <a:latin typeface="+mn-lt"/>
              </a:rPr>
              <a:t>,</a:t>
            </a:r>
          </a:p>
          <a:p>
            <a:pPr algn="l">
              <a:defRPr/>
            </a:pPr>
            <a:r>
              <a:rPr lang="en-US" dirty="0" smtClean="0">
                <a:latin typeface="+mn-lt"/>
              </a:rPr>
              <a:t>Steffen</a:t>
            </a:r>
            <a:r>
              <a:rPr lang="en-US" dirty="0">
                <a:latin typeface="+mn-lt"/>
              </a:rPr>
              <a:t>]</a:t>
            </a:r>
          </a:p>
        </p:txBody>
      </p:sp>
      <p:cxnSp>
        <p:nvCxnSpPr>
          <p:cNvPr id="6" name="Straight Arrow Connector 5"/>
          <p:cNvCxnSpPr>
            <a:cxnSpLocks noChangeShapeType="1"/>
            <a:stCxn id="4" idx="1"/>
          </p:cNvCxnSpPr>
          <p:nvPr/>
        </p:nvCxnSpPr>
        <p:spPr bwMode="auto">
          <a:xfrm rot="10800000" flipV="1">
            <a:off x="5334000" y="4905298"/>
            <a:ext cx="762000" cy="809702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First Attempt</a:t>
            </a:r>
          </a:p>
        </p:txBody>
      </p:sp>
      <p:grpSp>
        <p:nvGrpSpPr>
          <p:cNvPr id="25603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84175" y="2806700"/>
            <a:ext cx="2965450" cy="2620963"/>
            <a:chOff x="462" y="1601"/>
            <a:chExt cx="1868" cy="1651"/>
          </a:xfrm>
        </p:grpSpPr>
        <p:sp>
          <p:nvSpPr>
            <p:cNvPr id="25613" name="AutoShape 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4" name="AutoShape 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5" name="Text Box 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5616" name="Text Box 1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5604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79413" y="5524500"/>
            <a:ext cx="2963862" cy="1208088"/>
            <a:chOff x="2112" y="3072"/>
            <a:chExt cx="1867" cy="761"/>
          </a:xfrm>
        </p:grpSpPr>
        <p:sp>
          <p:nvSpPr>
            <p:cNvPr id="25611" name="Text Box 13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5612" name="Text Box 14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5605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85763" y="1722438"/>
            <a:ext cx="2963862" cy="1000125"/>
            <a:chOff x="463" y="861"/>
            <a:chExt cx="1867" cy="630"/>
          </a:xfrm>
        </p:grpSpPr>
        <p:sp>
          <p:nvSpPr>
            <p:cNvPr id="25608" name="AutoShape 1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Text Box 17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25610" name="Text Box 1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25606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1371600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83" name="Rectangle 7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505200" y="1447800"/>
            <a:ext cx="5486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sz="2400" kern="0" dirty="0">
                <a:solidFill>
                  <a:schemeClr val="tx2"/>
                </a:solidFill>
                <a:latin typeface="+mn-lt"/>
              </a:rPr>
              <a:t>Reduce to sequential analysis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kumimoji="0" lang="en-US" sz="2400" i="1" kern="0" dirty="0">
              <a:solidFill>
                <a:schemeClr val="tx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solidFill>
                  <a:schemeClr val="tx2"/>
                </a:solidFill>
                <a:latin typeface="+mn-lt"/>
              </a:rPr>
              <a:t>Add a </a:t>
            </a:r>
            <a:r>
              <a:rPr kumimoji="0" lang="en-US" sz="2400" i="1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counter</a:t>
            </a:r>
            <a:r>
              <a:rPr kumimoji="0" lang="en-US" sz="2400" i="1" kern="0" dirty="0">
                <a:solidFill>
                  <a:schemeClr val="tx2"/>
                </a:solidFill>
                <a:latin typeface="+mn-lt"/>
              </a:rPr>
              <a:t> for each handler (tracks number of pending instances)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endParaRPr kumimoji="0" lang="en-US" sz="2400" i="1" kern="0" dirty="0"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latin typeface="+mn-lt"/>
              </a:rPr>
              <a:t>An </a:t>
            </a:r>
            <a:r>
              <a:rPr kumimoji="0" lang="en-US" sz="2400" i="1" kern="0" dirty="0" err="1">
                <a:latin typeface="+mn-lt"/>
              </a:rPr>
              <a:t>async</a:t>
            </a:r>
            <a:r>
              <a:rPr kumimoji="0" lang="en-US" sz="2400" i="1" kern="0" dirty="0">
                <a:latin typeface="+mn-lt"/>
              </a:rPr>
              <a:t> call </a:t>
            </a:r>
            <a:r>
              <a:rPr kumimoji="0" lang="en-US" sz="2400" i="1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increments counter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endParaRPr kumimoji="0" lang="en-US" sz="2400" i="1" kern="0" dirty="0"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latin typeface="+mn-lt"/>
              </a:rPr>
              <a:t>Dispatch loop chooses a non-zero counter, </a:t>
            </a:r>
            <a:r>
              <a:rPr kumimoji="0" lang="en-US" sz="2400" i="1" kern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decrements it and runs corresponding handler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First Attempt</a:t>
            </a:r>
          </a:p>
        </p:txBody>
      </p:sp>
      <p:grpSp>
        <p:nvGrpSpPr>
          <p:cNvPr id="26627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81000" y="3886200"/>
            <a:ext cx="2965450" cy="1524000"/>
            <a:chOff x="508" y="2091"/>
            <a:chExt cx="1868" cy="1008"/>
          </a:xfrm>
        </p:grpSpPr>
        <p:sp>
          <p:nvSpPr>
            <p:cNvPr id="26636" name="Text Box 9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08" y="2091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6637" name="Text Box 10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08" y="2091"/>
              <a:ext cx="1868" cy="1008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ch1++;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ch2++;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6628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79413" y="5524500"/>
            <a:ext cx="2963862" cy="1208088"/>
            <a:chOff x="2112" y="3072"/>
            <a:chExt cx="1867" cy="761"/>
          </a:xfrm>
        </p:grpSpPr>
        <p:sp>
          <p:nvSpPr>
            <p:cNvPr id="26634" name="Text Box 13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26635" name="Text Box 14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26629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85763" y="1905000"/>
            <a:ext cx="2963862" cy="1828800"/>
            <a:chOff x="463" y="861"/>
            <a:chExt cx="1867" cy="630"/>
          </a:xfrm>
        </p:grpSpPr>
        <p:sp>
          <p:nvSpPr>
            <p:cNvPr id="26632" name="Text Box 1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68" y="864"/>
              <a:ext cx="1858" cy="54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26633" name="Text Box 1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ch1++;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while(ch1&gt;0||ch2&gt;0){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pick h s.t. ch &gt; 0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ch--;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h();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26630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1371600"/>
            <a:ext cx="2971800" cy="5334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</a:t>
            </a:r>
          </a:p>
          <a:p>
            <a:pPr algn="l"/>
            <a:r>
              <a:rPr lang="en-US" sz="1600" b="1"/>
              <a:t>       ch1=0,ch2=0;  </a:t>
            </a:r>
          </a:p>
        </p:txBody>
      </p:sp>
      <p:sp>
        <p:nvSpPr>
          <p:cNvPr id="83" name="Rectangle 7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505200" y="1447800"/>
            <a:ext cx="5486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sz="2400" kern="0" dirty="0">
                <a:solidFill>
                  <a:schemeClr val="tx2"/>
                </a:solidFill>
                <a:latin typeface="+mn-lt"/>
              </a:rPr>
              <a:t>Reduce to sequential analysis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kumimoji="0" lang="en-US" sz="2400" i="1" kern="0" dirty="0">
              <a:solidFill>
                <a:schemeClr val="tx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Add a </a:t>
            </a:r>
            <a:r>
              <a:rPr kumimoji="0" lang="en-US" sz="2400" i="1" kern="0" dirty="0">
                <a:solidFill>
                  <a:schemeClr val="accent1"/>
                </a:solidFill>
                <a:latin typeface="+mn-lt"/>
              </a:rPr>
              <a:t>counter</a:t>
            </a:r>
            <a:r>
              <a:rPr kumimoji="0" lang="en-US" sz="2400" i="1" kern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for each handler (tracks number of pending instances)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An </a:t>
            </a:r>
            <a:r>
              <a:rPr kumimoji="0" lang="en-US" sz="2400" i="1" kern="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async</a:t>
            </a:r>
            <a:r>
              <a:rPr kumimoji="0" lang="en-US" sz="2400" i="1" kern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call </a:t>
            </a:r>
            <a:r>
              <a:rPr kumimoji="0" lang="en-US" sz="2400" i="1" kern="0" dirty="0">
                <a:solidFill>
                  <a:schemeClr val="accent1"/>
                </a:solidFill>
                <a:latin typeface="+mn-lt"/>
              </a:rPr>
              <a:t>increments counter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Dispatch loop chooses a non-zero counter, </a:t>
            </a:r>
            <a:r>
              <a:rPr kumimoji="0" lang="en-US" sz="2400" i="1" kern="0" dirty="0">
                <a:solidFill>
                  <a:schemeClr val="accent1"/>
                </a:solidFill>
                <a:latin typeface="+mn-lt"/>
              </a:rPr>
              <a:t>decrements it and runs corresponding handler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endParaRPr kumimoji="0" lang="en-US" sz="2400" i="1" kern="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solidFill>
                  <a:schemeClr val="tx2"/>
                </a:solidFill>
                <a:latin typeface="+mn-lt"/>
              </a:rPr>
              <a:t>Sound, but decidability not obvious</a:t>
            </a:r>
          </a:p>
          <a:p>
            <a:pPr marL="800100" lvl="1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400" i="1" kern="0" dirty="0">
                <a:solidFill>
                  <a:schemeClr val="tx2"/>
                </a:solidFill>
                <a:latin typeface="+mn-lt"/>
              </a:rPr>
              <a:t>In general, analyses </a:t>
            </a:r>
            <a:r>
              <a:rPr kumimoji="0" lang="en-US" sz="2400" i="1" kern="0" dirty="0" err="1">
                <a:solidFill>
                  <a:schemeClr val="tx2"/>
                </a:solidFill>
                <a:latin typeface="+mn-lt"/>
              </a:rPr>
              <a:t>undecidable</a:t>
            </a:r>
            <a:r>
              <a:rPr kumimoji="0" lang="en-US" sz="2400" i="1" kern="0" dirty="0">
                <a:solidFill>
                  <a:schemeClr val="tx2"/>
                </a:solidFill>
                <a:latin typeface="+mn-lt"/>
              </a:rPr>
              <a:t> for sequential programs with counters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Petri Nets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/>
              <a:t>Can convert an asynchronous program into a </a:t>
            </a:r>
            <a:r>
              <a:rPr lang="en-US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Petri net</a:t>
            </a:r>
            <a:r>
              <a:rPr lang="en-US" dirty="0" smtClean="0"/>
              <a:t> in polynomial time </a:t>
            </a:r>
            <a:r>
              <a:rPr lang="en-US" dirty="0" err="1" smtClean="0"/>
              <a:t>s.t</a:t>
            </a:r>
            <a:r>
              <a:rPr lang="en-US" dirty="0" smtClean="0"/>
              <a:t>. every execution of the </a:t>
            </a:r>
            <a:r>
              <a:rPr lang="en-US" dirty="0" err="1" smtClean="0"/>
              <a:t>async</a:t>
            </a:r>
            <a:r>
              <a:rPr lang="en-US" dirty="0" smtClean="0"/>
              <a:t> program is equivalent to an execution of the PN</a:t>
            </a:r>
          </a:p>
          <a:p>
            <a:pPr lvl="1"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r>
              <a:rPr lang="en-US" dirty="0" smtClean="0"/>
              <a:t>In particular:</a:t>
            </a:r>
          </a:p>
          <a:p>
            <a:pPr lvl="1">
              <a:defRPr/>
            </a:pPr>
            <a:r>
              <a:rPr lang="en-US" dirty="0" smtClean="0">
                <a:solidFill>
                  <a:srgbClr val="3366FF"/>
                </a:solidFill>
              </a:rPr>
              <a:t>The asynchronous program is </a:t>
            </a:r>
            <a:r>
              <a:rPr lang="en-US" dirty="0" smtClean="0">
                <a:solidFill>
                  <a:srgbClr val="FF0000"/>
                </a:solidFill>
              </a:rPr>
              <a:t>safe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iff</a:t>
            </a:r>
            <a:r>
              <a:rPr lang="en-US" dirty="0" smtClean="0">
                <a:solidFill>
                  <a:srgbClr val="3366FF"/>
                </a:solidFill>
              </a:rPr>
              <a:t> the Petri net is </a:t>
            </a:r>
            <a:r>
              <a:rPr lang="en-US" dirty="0" smtClean="0">
                <a:solidFill>
                  <a:srgbClr val="FF0000"/>
                </a:solidFill>
              </a:rPr>
              <a:t>coverable</a:t>
            </a:r>
          </a:p>
          <a:p>
            <a:pPr lvl="1">
              <a:defRPr/>
            </a:pPr>
            <a:r>
              <a:rPr lang="en-US" dirty="0" smtClean="0">
                <a:solidFill>
                  <a:srgbClr val="3366FF"/>
                </a:solidFill>
              </a:rPr>
              <a:t>The asynchronous program </a:t>
            </a:r>
            <a:r>
              <a:rPr lang="en-US" dirty="0" smtClean="0">
                <a:solidFill>
                  <a:srgbClr val="FF0000"/>
                </a:solidFill>
              </a:rPr>
              <a:t>fairly terminates </a:t>
            </a:r>
            <a:r>
              <a:rPr lang="en-US" dirty="0" err="1" smtClean="0">
                <a:solidFill>
                  <a:srgbClr val="3366FF"/>
                </a:solidFill>
              </a:rPr>
              <a:t>iff</a:t>
            </a:r>
            <a:r>
              <a:rPr lang="en-US" dirty="0" smtClean="0">
                <a:solidFill>
                  <a:srgbClr val="3366FF"/>
                </a:solidFill>
              </a:rPr>
              <a:t> the Petri net </a:t>
            </a:r>
            <a:r>
              <a:rPr lang="en-US" dirty="0" smtClean="0">
                <a:solidFill>
                  <a:srgbClr val="FF0000"/>
                </a:solidFill>
              </a:rPr>
              <a:t>has no fair infinite runs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Sequential Imperative Programs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895600" y="2438400"/>
            <a:ext cx="2133600" cy="1752600"/>
          </a:xfrm>
          <a:prstGeom prst="rect">
            <a:avLst/>
          </a:prstGeom>
          <a:gradFill>
            <a:gsLst>
              <a:gs pos="1600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ourier New" pitchFamily="49" charset="0"/>
            </a:endParaRPr>
          </a:p>
          <a:p>
            <a:pPr>
              <a:defRPr/>
            </a:pPr>
            <a:endParaRPr lang="en-US" dirty="0">
              <a:latin typeface="+mj-lt"/>
            </a:endParaRPr>
          </a:p>
          <a:p>
            <a:pPr>
              <a:defRPr/>
            </a:pPr>
            <a:r>
              <a:rPr lang="en-US" dirty="0">
                <a:latin typeface="+mj-lt"/>
              </a:rPr>
              <a:t>Program = </a:t>
            </a:r>
          </a:p>
          <a:p>
            <a:pPr>
              <a:defRPr/>
            </a:pPr>
            <a:r>
              <a:rPr lang="en-US" dirty="0">
                <a:latin typeface="+mj-lt"/>
              </a:rPr>
              <a:t>Instruction</a:t>
            </a:r>
          </a:p>
          <a:p>
            <a:pPr>
              <a:defRPr/>
            </a:pPr>
            <a:r>
              <a:rPr lang="en-US" dirty="0">
                <a:latin typeface="+mj-lt"/>
              </a:rPr>
              <a:t>Sequence</a:t>
            </a:r>
          </a:p>
        </p:txBody>
      </p:sp>
      <p:sp>
        <p:nvSpPr>
          <p:cNvPr id="5124" name="Down Arrow 4"/>
          <p:cNvSpPr>
            <a:spLocks noChangeArrowheads="1"/>
          </p:cNvSpPr>
          <p:nvPr/>
        </p:nvSpPr>
        <p:spPr bwMode="auto">
          <a:xfrm>
            <a:off x="3733800" y="16764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1371600"/>
            <a:ext cx="779463" cy="2555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Input</a:t>
            </a:r>
          </a:p>
        </p:txBody>
      </p:sp>
      <p:sp>
        <p:nvSpPr>
          <p:cNvPr id="5126" name="Down Arrow 6"/>
          <p:cNvSpPr>
            <a:spLocks noChangeArrowheads="1"/>
          </p:cNvSpPr>
          <p:nvPr/>
        </p:nvSpPr>
        <p:spPr bwMode="auto">
          <a:xfrm>
            <a:off x="3733800" y="41910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5029200"/>
            <a:ext cx="981075" cy="2555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Output</a:t>
            </a:r>
          </a:p>
        </p:txBody>
      </p:sp>
      <p:cxnSp>
        <p:nvCxnSpPr>
          <p:cNvPr id="5128" name="Straight Arrow Connector 9"/>
          <p:cNvCxnSpPr>
            <a:cxnSpLocks noChangeShapeType="1"/>
          </p:cNvCxnSpPr>
          <p:nvPr/>
        </p:nvCxnSpPr>
        <p:spPr bwMode="auto">
          <a:xfrm rot="5400000">
            <a:off x="4457701" y="3162300"/>
            <a:ext cx="1905000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5562600" y="3200400"/>
            <a:ext cx="1576388" cy="5476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dirty="0">
                <a:latin typeface="+mn-lt"/>
              </a:rPr>
              <a:t>Executed</a:t>
            </a:r>
          </a:p>
          <a:p>
            <a:pPr algn="l">
              <a:defRPr/>
            </a:pPr>
            <a:r>
              <a:rPr lang="en-US" dirty="0">
                <a:latin typeface="+mn-lt"/>
              </a:rPr>
              <a:t>sequentially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5334000"/>
            <a:ext cx="8839200" cy="1428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dirty="0">
                <a:latin typeface="+mn-lt"/>
              </a:rPr>
              <a:t>Analysis for Safety and </a:t>
            </a:r>
            <a:r>
              <a:rPr lang="en-US" dirty="0" err="1">
                <a:latin typeface="+mn-lt"/>
              </a:rPr>
              <a:t>liveness</a:t>
            </a:r>
            <a:r>
              <a:rPr lang="en-US" dirty="0">
                <a:latin typeface="+mn-lt"/>
              </a:rPr>
              <a:t> is well-studied:</a:t>
            </a:r>
          </a:p>
          <a:p>
            <a:pPr algn="l">
              <a:defRPr/>
            </a:pPr>
            <a:endParaRPr lang="en-US" dirty="0">
              <a:latin typeface="+mn-lt"/>
            </a:endParaRPr>
          </a:p>
          <a:p>
            <a:pPr algn="l"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Safety</a:t>
            </a:r>
            <a:r>
              <a:rPr lang="en-US" dirty="0">
                <a:latin typeface="+mn-lt"/>
              </a:rPr>
              <a:t>:    (</a:t>
            </a:r>
            <a:r>
              <a:rPr lang="en-US" dirty="0" err="1">
                <a:latin typeface="+mn-lt"/>
              </a:rPr>
              <a:t>Interprocedural</a:t>
            </a:r>
            <a:r>
              <a:rPr lang="en-US" dirty="0">
                <a:latin typeface="+mn-lt"/>
              </a:rPr>
              <a:t>) dataflow analysis based on </a:t>
            </a:r>
          </a:p>
          <a:p>
            <a:pPr algn="l">
              <a:defRPr/>
            </a:pPr>
            <a:r>
              <a:rPr lang="en-US" dirty="0">
                <a:latin typeface="+mn-lt"/>
              </a:rPr>
              <a:t>           </a:t>
            </a:r>
            <a:r>
              <a:rPr lang="en-US" dirty="0" smtClean="0">
                <a:latin typeface="+mn-lt"/>
              </a:rPr>
              <a:t>    abstract </a:t>
            </a:r>
            <a:r>
              <a:rPr lang="en-US" dirty="0">
                <a:latin typeface="+mn-lt"/>
              </a:rPr>
              <a:t>interpretation</a:t>
            </a:r>
          </a:p>
          <a:p>
            <a:pPr algn="l">
              <a:defRPr/>
            </a:pPr>
            <a:r>
              <a:rPr lang="en-US" dirty="0" err="1">
                <a:solidFill>
                  <a:srgbClr val="FF0000"/>
                </a:solidFill>
                <a:latin typeface="+mn-lt"/>
              </a:rPr>
              <a:t>Liveness</a:t>
            </a:r>
            <a:r>
              <a:rPr lang="en-US" dirty="0">
                <a:latin typeface="+mn-lt"/>
              </a:rPr>
              <a:t>: Termination analysis based on well-</a:t>
            </a:r>
            <a:r>
              <a:rPr lang="en-US" dirty="0" err="1">
                <a:latin typeface="+mn-lt"/>
              </a:rPr>
              <a:t>foundedness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Scheme for the PN</a:t>
            </a:r>
            <a:endParaRPr lang="en-US" dirty="0"/>
          </a:p>
        </p:txBody>
      </p:sp>
      <p:sp>
        <p:nvSpPr>
          <p:cNvPr id="25" name="Content Placeholder 24"/>
          <p:cNvSpPr>
            <a:spLocks noGrp="1"/>
          </p:cNvSpPr>
          <p:nvPr>
            <p:ph sz="half" idx="2"/>
          </p:nvPr>
        </p:nvSpPr>
        <p:spPr>
          <a:xfrm>
            <a:off x="5181600" y="1951037"/>
            <a:ext cx="4038600" cy="4525963"/>
          </a:xfrm>
        </p:spPr>
        <p:txBody>
          <a:bodyPr/>
          <a:lstStyle/>
          <a:p>
            <a:r>
              <a:rPr lang="en-US" sz="2000" dirty="0" smtClean="0"/>
              <a:t>Posts add a token to the place for the handler</a:t>
            </a:r>
          </a:p>
          <a:p>
            <a:endParaRPr lang="en-US" sz="2000" dirty="0" smtClean="0"/>
          </a:p>
          <a:p>
            <a:r>
              <a:rPr lang="en-US" sz="2000" dirty="0" smtClean="0"/>
              <a:t>Dispatch takes a token from the scheduler and one from the buffer (</a:t>
            </a:r>
            <a:r>
              <a:rPr lang="en-US" sz="2000" dirty="0" err="1" smtClean="0"/>
              <a:t>nondet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Task completion puts token back on scheduler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637183" y="2953767"/>
            <a:ext cx="1143000" cy="1752600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789583" y="3106167"/>
            <a:ext cx="1143000" cy="1752600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41983" y="3258567"/>
            <a:ext cx="1143000" cy="1752600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94383" y="3410967"/>
            <a:ext cx="1143000" cy="1752600"/>
          </a:xfrm>
          <a:prstGeom prst="rect">
            <a:avLst/>
          </a:prstGeom>
          <a:solidFill>
            <a:srgbClr val="CCFFFF"/>
          </a:solidFill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5315967"/>
            <a:ext cx="3223959" cy="551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Petri net representation for </a:t>
            </a:r>
          </a:p>
          <a:p>
            <a:r>
              <a:rPr lang="en-US" dirty="0" smtClean="0">
                <a:latin typeface="Arial"/>
                <a:cs typeface="Arial"/>
              </a:rPr>
              <a:t>the CFG of each handler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38200" y="1828800"/>
            <a:ext cx="533400" cy="533400"/>
          </a:xfrm>
          <a:prstGeom prst="ellipse">
            <a:avLst/>
          </a:prstGeom>
          <a:noFill/>
          <a:ln w="254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021" y="2484155"/>
            <a:ext cx="1339579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Scheduler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057400" y="1828800"/>
            <a:ext cx="609600" cy="609600"/>
          </a:xfrm>
          <a:prstGeom prst="ellipse">
            <a:avLst/>
          </a:prstGeom>
          <a:solidFill>
            <a:srgbClr val="CC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038600" y="1828800"/>
            <a:ext cx="609600" cy="609600"/>
          </a:xfrm>
          <a:prstGeom prst="ellipse">
            <a:avLst/>
          </a:prstGeom>
          <a:solidFill>
            <a:srgbClr val="CC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08631" y="1447800"/>
            <a:ext cx="4224233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/>
                <a:cs typeface="Arial"/>
              </a:rPr>
              <a:t>Task buffer: One place for each handler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78027" y="1950755"/>
            <a:ext cx="430927" cy="359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dirty="0"/>
          </a:p>
        </p:txBody>
      </p:sp>
      <p:sp>
        <p:nvSpPr>
          <p:cNvPr id="20" name="Oval 141"/>
          <p:cNvSpPr>
            <a:spLocks noChangeArrowheads="1"/>
          </p:cNvSpPr>
          <p:nvPr/>
        </p:nvSpPr>
        <p:spPr bwMode="auto">
          <a:xfrm>
            <a:off x="1066800" y="1981200"/>
            <a:ext cx="152400" cy="152400"/>
          </a:xfrm>
          <a:prstGeom prst="ellipse">
            <a:avLst/>
          </a:prstGeom>
          <a:solidFill>
            <a:schemeClr val="tx2"/>
          </a:solidFill>
          <a:ln w="25400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21" name="Rectangle 20"/>
          <p:cNvSpPr/>
          <p:nvPr/>
        </p:nvSpPr>
        <p:spPr bwMode="auto">
          <a:xfrm>
            <a:off x="1905000" y="1752600"/>
            <a:ext cx="3276600" cy="83820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962400" y="3048000"/>
            <a:ext cx="1143000" cy="17526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Arial"/>
              <a:cs typeface="Arial"/>
            </a:endParaRP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/>
                <a:cs typeface="Arial"/>
              </a:rPr>
              <a:t>Places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/>
                <a:cs typeface="Arial"/>
              </a:rPr>
              <a:t>f</a:t>
            </a:r>
            <a:r>
              <a:rPr kumimoji="1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or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Arial"/>
                <a:cs typeface="Arial"/>
              </a:rPr>
              <a:t>g</a:t>
            </a:r>
            <a:r>
              <a:rPr lang="en-US" sz="1800" dirty="0" smtClean="0">
                <a:latin typeface="Arial"/>
                <a:cs typeface="Arial"/>
              </a:rPr>
              <a:t>lobal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/>
                <a:cs typeface="Arial"/>
              </a:rPr>
              <a:t>state</a:t>
            </a:r>
            <a:endParaRPr kumimoji="1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Removing the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106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Observation</a:t>
            </a:r>
            <a:r>
              <a:rPr lang="en-US" dirty="0"/>
              <a:t>: Just the </a:t>
            </a:r>
            <a:r>
              <a:rPr lang="en-US" i="1" dirty="0">
                <a:solidFill>
                  <a:srgbClr val="00B050"/>
                </a:solidFill>
              </a:rPr>
              <a:t>number</a:t>
            </a:r>
            <a:r>
              <a:rPr lang="en-US" dirty="0"/>
              <a:t> of </a:t>
            </a:r>
            <a:r>
              <a:rPr lang="en-US" dirty="0" err="1"/>
              <a:t>async</a:t>
            </a:r>
            <a:r>
              <a:rPr lang="en-US" dirty="0"/>
              <a:t> calls matter, </a:t>
            </a:r>
            <a:r>
              <a:rPr lang="en-US" i="1" dirty="0">
                <a:solidFill>
                  <a:srgbClr val="00B050"/>
                </a:solidFill>
              </a:rPr>
              <a:t>not the order</a:t>
            </a:r>
            <a:r>
              <a:rPr lang="en-US" dirty="0"/>
              <a:t> in which they are made</a:t>
            </a:r>
          </a:p>
          <a:p>
            <a:endParaRPr lang="en-US" sz="2800" dirty="0"/>
          </a:p>
          <a:p>
            <a:pPr>
              <a:buNone/>
            </a:pPr>
            <a:r>
              <a:rPr lang="en-US" sz="2800" dirty="0">
                <a:solidFill>
                  <a:schemeClr val="accent2"/>
                </a:solidFill>
              </a:rPr>
              <a:t>Parikh’s Lemma</a:t>
            </a:r>
            <a:r>
              <a:rPr lang="en-US" sz="2800" dirty="0"/>
              <a:t>: For every </a:t>
            </a:r>
            <a:r>
              <a:rPr lang="en-US" sz="2800" i="1" dirty="0"/>
              <a:t>context free</a:t>
            </a:r>
            <a:r>
              <a:rPr lang="en-US" sz="2800" dirty="0"/>
              <a:t> language </a:t>
            </a:r>
            <a:r>
              <a:rPr lang="en-US" sz="2800" dirty="0">
                <a:solidFill>
                  <a:srgbClr val="00B050"/>
                </a:solidFill>
              </a:rPr>
              <a:t>L</a:t>
            </a:r>
            <a:r>
              <a:rPr lang="en-US" sz="2800" dirty="0"/>
              <a:t>, there is a </a:t>
            </a:r>
            <a:r>
              <a:rPr lang="en-US" sz="2800" i="1" dirty="0">
                <a:solidFill>
                  <a:schemeClr val="accent2"/>
                </a:solidFill>
              </a:rPr>
              <a:t>regular</a:t>
            </a:r>
            <a:r>
              <a:rPr lang="en-US" sz="2800" dirty="0"/>
              <a:t> language </a:t>
            </a:r>
            <a:r>
              <a:rPr lang="en-US" sz="2800" dirty="0">
                <a:solidFill>
                  <a:srgbClr val="00B050"/>
                </a:solidFill>
              </a:rPr>
              <a:t>L’ </a:t>
            </a:r>
            <a:r>
              <a:rPr lang="en-US" sz="2800" dirty="0"/>
              <a:t>such that:</a:t>
            </a:r>
          </a:p>
          <a:p>
            <a:pPr lvl="1"/>
            <a:r>
              <a:rPr lang="en-US" sz="2400" dirty="0"/>
              <a:t>For every </a:t>
            </a:r>
            <a:r>
              <a:rPr lang="en-US" sz="2400" dirty="0" err="1">
                <a:solidFill>
                  <a:srgbClr val="6B6BCF"/>
                </a:solidFill>
              </a:rPr>
              <a:t>w</a:t>
            </a:r>
            <a:r>
              <a:rPr lang="en-US" sz="2400" dirty="0"/>
              <a:t> in </a:t>
            </a:r>
            <a:r>
              <a:rPr lang="en-US" sz="2400" dirty="0">
                <a:solidFill>
                  <a:srgbClr val="00B050"/>
                </a:solidFill>
              </a:rPr>
              <a:t>L</a:t>
            </a:r>
            <a:r>
              <a:rPr lang="en-US" sz="2400" dirty="0"/>
              <a:t>, there is a permutation of </a:t>
            </a:r>
            <a:r>
              <a:rPr lang="en-US" sz="2400" dirty="0" err="1">
                <a:solidFill>
                  <a:srgbClr val="6B6BCF"/>
                </a:solidFill>
              </a:rPr>
              <a:t>w</a:t>
            </a:r>
            <a:r>
              <a:rPr lang="en-US" sz="2400" dirty="0"/>
              <a:t> in </a:t>
            </a:r>
            <a:r>
              <a:rPr lang="en-US" sz="2400" dirty="0">
                <a:solidFill>
                  <a:srgbClr val="00B050"/>
                </a:solidFill>
              </a:rPr>
              <a:t>L’ </a:t>
            </a:r>
            <a:r>
              <a:rPr lang="en-US" sz="2400" dirty="0"/>
              <a:t>and conversely</a:t>
            </a:r>
          </a:p>
          <a:p>
            <a:pPr lvl="1"/>
            <a:endParaRPr lang="en-US" sz="2400" dirty="0"/>
          </a:p>
          <a:p>
            <a:pPr>
              <a:buNone/>
            </a:pPr>
            <a:r>
              <a:rPr lang="en-US" sz="2800" dirty="0"/>
              <a:t>So: can </a:t>
            </a:r>
            <a:r>
              <a:rPr lang="en-US" sz="2800" dirty="0">
                <a:solidFill>
                  <a:srgbClr val="3366FF"/>
                </a:solidFill>
              </a:rPr>
              <a:t>replace a recursive handler with a non-recursive one while maintaining the 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Time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explicitly compute the Parikh image (that FSA can be exponentially bigger)</a:t>
            </a:r>
          </a:p>
          <a:p>
            <a:endParaRPr lang="en-US" dirty="0" smtClean="0"/>
          </a:p>
          <a:p>
            <a:r>
              <a:rPr lang="en-US" dirty="0" smtClean="0"/>
              <a:t>Instead, go </a:t>
            </a:r>
            <a:r>
              <a:rPr lang="en-US" dirty="0" smtClean="0">
                <a:solidFill>
                  <a:srgbClr val="0000FF"/>
                </a:solidFill>
              </a:rPr>
              <a:t>from the CFG for a handler to a Petri net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Places</a:t>
            </a:r>
            <a:r>
              <a:rPr lang="en-US" dirty="0" smtClean="0"/>
              <a:t>: Terminals + Non-terminals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Transitions</a:t>
            </a:r>
            <a:r>
              <a:rPr lang="en-US" dirty="0" smtClean="0"/>
              <a:t>: A -&gt; BC takes a token from A and puts a token each in B and 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CFG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PN</a:t>
            </a:r>
            <a:endParaRPr lang="en-US" dirty="0"/>
          </a:p>
        </p:txBody>
      </p:sp>
      <p:sp>
        <p:nvSpPr>
          <p:cNvPr id="46" name="Content Placeholder 45"/>
          <p:cNvSpPr>
            <a:spLocks noGrp="1"/>
          </p:cNvSpPr>
          <p:nvPr>
            <p:ph sz="half" idx="2"/>
          </p:nvPr>
        </p:nvSpPr>
        <p:spPr>
          <a:xfrm>
            <a:off x="3505200" y="1600200"/>
            <a:ext cx="5638800" cy="4525963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Problem: How do you know the grammar has a full derivation?</a:t>
            </a:r>
          </a:p>
          <a:p>
            <a:pPr>
              <a:buFont typeface="Wingdings" charset="2"/>
              <a:buChar char="à"/>
            </a:pPr>
            <a:r>
              <a:rPr lang="en-US" sz="2400" dirty="0" smtClean="0">
                <a:sym typeface="Wingdings"/>
              </a:rPr>
              <a:t>There are no tokens in the variable places</a:t>
            </a:r>
          </a:p>
          <a:p>
            <a:pPr>
              <a:buFont typeface="Wingdings" charset="2"/>
              <a:buChar char="à"/>
            </a:pPr>
            <a:endParaRPr lang="en-US" sz="2400" dirty="0" smtClean="0">
              <a:sym typeface="Wingdings"/>
            </a:endParaRPr>
          </a:p>
          <a:p>
            <a:pPr>
              <a:buNone/>
            </a:pPr>
            <a:r>
              <a:rPr lang="en-US" sz="2400" dirty="0" smtClean="0">
                <a:sym typeface="Wingdings"/>
              </a:rPr>
              <a:t>Theorem </a:t>
            </a:r>
            <a:r>
              <a:rPr lang="en-US" sz="1600" dirty="0" smtClean="0">
                <a:sym typeface="Wingdings"/>
              </a:rPr>
              <a:t>[</a:t>
            </a:r>
            <a:r>
              <a:rPr lang="en-US" sz="1600" dirty="0" err="1" smtClean="0">
                <a:sym typeface="Wingdings"/>
              </a:rPr>
              <a:t>EsparzaKieferLuttenberger</a:t>
            </a:r>
            <a:r>
              <a:rPr lang="en-US" sz="1600" dirty="0" smtClean="0">
                <a:sym typeface="Wingdings"/>
              </a:rPr>
              <a:t>,</a:t>
            </a:r>
          </a:p>
          <a:p>
            <a:pPr>
              <a:buNone/>
            </a:pPr>
            <a:r>
              <a:rPr lang="en-US" sz="1600" dirty="0" err="1" smtClean="0">
                <a:sym typeface="Wingdings"/>
              </a:rPr>
              <a:t>EsparzaGantyKieferLuttenberger</a:t>
            </a:r>
            <a:r>
              <a:rPr lang="en-US" sz="1600" dirty="0" smtClean="0">
                <a:sym typeface="Wingdings"/>
              </a:rPr>
              <a:t>] </a:t>
            </a:r>
          </a:p>
          <a:p>
            <a:pPr>
              <a:buNone/>
            </a:pPr>
            <a:r>
              <a:rPr lang="en-US" sz="2400" dirty="0" smtClean="0">
                <a:sym typeface="Wingdings"/>
              </a:rPr>
              <a:t>For a CFG with </a:t>
            </a:r>
            <a:r>
              <a:rPr lang="en-US" sz="2400" dirty="0" err="1" smtClean="0">
                <a:sym typeface="Wingdings"/>
              </a:rPr>
              <a:t>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nonterminals</a:t>
            </a:r>
            <a:r>
              <a:rPr lang="en-US" sz="2400" dirty="0" smtClean="0">
                <a:sym typeface="Wingdings"/>
              </a:rPr>
              <a:t>, the 2n-index language has the same Parikh image</a:t>
            </a:r>
          </a:p>
          <a:p>
            <a:pPr>
              <a:buNone/>
            </a:pPr>
            <a:endParaRPr lang="en-US" sz="2400" dirty="0" smtClean="0">
              <a:sym typeface="Wingdings"/>
            </a:endParaRPr>
          </a:p>
          <a:p>
            <a:pPr>
              <a:buNone/>
            </a:pPr>
            <a:r>
              <a:rPr lang="en-US" sz="2400" dirty="0" smtClean="0">
                <a:sym typeface="Wingdings"/>
              </a:rPr>
              <a:t>So give a budget to the PN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524000" y="31242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ourier New" pitchFamily="49" charset="0"/>
              </a:rPr>
              <a:t>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600200" y="42672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ourier New" pitchFamily="49" charset="0"/>
              </a:rPr>
              <a:t>A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143000" y="5562600"/>
            <a:ext cx="381000" cy="381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ourier New" pitchFamily="49" charset="0"/>
              </a:rPr>
              <a:t>a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133600" y="5562600"/>
            <a:ext cx="381000" cy="381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b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39624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19200" y="50292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133600" y="50292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828800" y="3657600"/>
            <a:ext cx="914400" cy="914400"/>
          </a:xfrm>
          <a:prstGeom prst="straightConnector1">
            <a:avLst/>
          </a:prstGeom>
          <a:solidFill>
            <a:srgbClr val="CCFFFF"/>
          </a:solidFill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</p:cxnSp>
      <p:cxnSp>
        <p:nvCxnSpPr>
          <p:cNvPr id="24" name="Straight Arrow Connector 23"/>
          <p:cNvCxnSpPr>
            <a:stCxn id="4" idx="4"/>
            <a:endCxn id="8" idx="0"/>
          </p:cNvCxnSpPr>
          <p:nvPr/>
        </p:nvCxnSpPr>
        <p:spPr bwMode="auto">
          <a:xfrm rot="16200000" flipH="1">
            <a:off x="1504950" y="3714750"/>
            <a:ext cx="457200" cy="38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2"/>
            <a:endCxn id="5" idx="0"/>
          </p:cNvCxnSpPr>
          <p:nvPr/>
        </p:nvCxnSpPr>
        <p:spPr bwMode="auto">
          <a:xfrm rot="16200000" flipH="1">
            <a:off x="1657350" y="4133850"/>
            <a:ext cx="228600" cy="38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1"/>
            <a:endCxn id="4" idx="2"/>
          </p:cNvCxnSpPr>
          <p:nvPr/>
        </p:nvCxnSpPr>
        <p:spPr bwMode="auto">
          <a:xfrm rot="10800000">
            <a:off x="1524000" y="3314700"/>
            <a:ext cx="76200" cy="685800"/>
          </a:xfrm>
          <a:prstGeom prst="bentConnector3">
            <a:avLst>
              <a:gd name="adj1" fmla="val 400000"/>
            </a:avLst>
          </a:prstGeom>
          <a:solidFill>
            <a:srgbClr val="CC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5" idx="3"/>
            <a:endCxn id="9" idx="0"/>
          </p:cNvCxnSpPr>
          <p:nvPr/>
        </p:nvCxnSpPr>
        <p:spPr bwMode="auto">
          <a:xfrm rot="5400000">
            <a:off x="1295400" y="4668604"/>
            <a:ext cx="436796" cy="2843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5"/>
            <a:endCxn id="10" idx="0"/>
          </p:cNvCxnSpPr>
          <p:nvPr/>
        </p:nvCxnSpPr>
        <p:spPr bwMode="auto">
          <a:xfrm rot="16200000" flipH="1">
            <a:off x="1887304" y="4630504"/>
            <a:ext cx="436796" cy="3605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 bwMode="auto">
          <a:xfrm>
            <a:off x="2514600" y="39624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cxnSp>
        <p:nvCxnSpPr>
          <p:cNvPr id="39" name="Straight Arrow Connector 38"/>
          <p:cNvCxnSpPr>
            <a:stCxn id="4" idx="6"/>
            <a:endCxn id="37" idx="0"/>
          </p:cNvCxnSpPr>
          <p:nvPr/>
        </p:nvCxnSpPr>
        <p:spPr bwMode="auto">
          <a:xfrm>
            <a:off x="1905000" y="3314700"/>
            <a:ext cx="762000" cy="6477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2"/>
            <a:endCxn id="6" idx="0"/>
          </p:cNvCxnSpPr>
          <p:nvPr/>
        </p:nvCxnSpPr>
        <p:spPr bwMode="auto">
          <a:xfrm rot="5400000">
            <a:off x="1123950" y="5314950"/>
            <a:ext cx="457200" cy="38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2"/>
            <a:endCxn id="7" idx="0"/>
          </p:cNvCxnSpPr>
          <p:nvPr/>
        </p:nvCxnSpPr>
        <p:spPr bwMode="auto">
          <a:xfrm rot="16200000" flipH="1">
            <a:off x="2076450" y="5314950"/>
            <a:ext cx="457200" cy="38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44" name="Picture 43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44500" y="1600200"/>
            <a:ext cx="2908300" cy="1016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1219200" y="2362200"/>
            <a:ext cx="2362200" cy="1905000"/>
          </a:xfrm>
          <a:prstGeom prst="rect">
            <a:avLst/>
          </a:prstGeom>
          <a:solidFill>
            <a:schemeClr val="bg2">
              <a:lumMod val="20000"/>
              <a:lumOff val="80000"/>
              <a:alpha val="29000"/>
            </a:schemeClr>
          </a:solidFill>
          <a:ln w="222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Petrification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1066800" y="1600200"/>
            <a:ext cx="381000" cy="381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2286000" y="16002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581400" y="16002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76400" y="25146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cxnSp>
        <p:nvCxnSpPr>
          <p:cNvPr id="31752" name="Straight Arrow Connector 8"/>
          <p:cNvCxnSpPr>
            <a:cxnSpLocks noChangeShapeType="1"/>
          </p:cNvCxnSpPr>
          <p:nvPr/>
        </p:nvCxnSpPr>
        <p:spPr bwMode="auto">
          <a:xfrm rot="16200000" flipH="1">
            <a:off x="1295400" y="1981200"/>
            <a:ext cx="588963" cy="4365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cxnSp>
        <p:nvCxnSpPr>
          <p:cNvPr id="31753" name="Straight Arrow Connector 9"/>
          <p:cNvCxnSpPr>
            <a:cxnSpLocks noChangeShapeType="1"/>
            <a:stCxn id="5" idx="3"/>
            <a:endCxn id="7" idx="0"/>
          </p:cNvCxnSpPr>
          <p:nvPr/>
        </p:nvCxnSpPr>
        <p:spPr bwMode="auto">
          <a:xfrm rot="5400000">
            <a:off x="1790701" y="1963737"/>
            <a:ext cx="588962" cy="512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cxnSp>
        <p:nvCxnSpPr>
          <p:cNvPr id="31754" name="Straight Arrow Connector 10"/>
          <p:cNvCxnSpPr>
            <a:cxnSpLocks noChangeShapeType="1"/>
            <a:stCxn id="7" idx="2"/>
            <a:endCxn id="21" idx="0"/>
          </p:cNvCxnSpPr>
          <p:nvPr/>
        </p:nvCxnSpPr>
        <p:spPr bwMode="auto">
          <a:xfrm rot="16200000" flipH="1">
            <a:off x="1543050" y="2876550"/>
            <a:ext cx="609600" cy="38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sp>
        <p:nvSpPr>
          <p:cNvPr id="14" name="Rectangle 13"/>
          <p:cNvSpPr/>
          <p:nvPr/>
        </p:nvSpPr>
        <p:spPr bwMode="auto">
          <a:xfrm>
            <a:off x="3200400" y="25146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cxnSp>
        <p:nvCxnSpPr>
          <p:cNvPr id="31756" name="Straight Arrow Connector 14"/>
          <p:cNvCxnSpPr>
            <a:cxnSpLocks noChangeShapeType="1"/>
            <a:stCxn id="21" idx="4"/>
            <a:endCxn id="29" idx="0"/>
          </p:cNvCxnSpPr>
          <p:nvPr/>
        </p:nvCxnSpPr>
        <p:spPr bwMode="auto">
          <a:xfrm rot="5400000">
            <a:off x="1657350" y="3752850"/>
            <a:ext cx="381000" cy="38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cxnSp>
        <p:nvCxnSpPr>
          <p:cNvPr id="31757" name="Straight Arrow Connector 15"/>
          <p:cNvCxnSpPr>
            <a:cxnSpLocks noChangeShapeType="1"/>
            <a:stCxn id="6" idx="4"/>
            <a:endCxn id="26" idx="0"/>
          </p:cNvCxnSpPr>
          <p:nvPr/>
        </p:nvCxnSpPr>
        <p:spPr bwMode="auto">
          <a:xfrm rot="16200000" flipH="1">
            <a:off x="3867150" y="1885950"/>
            <a:ext cx="533400" cy="723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cxnSp>
        <p:nvCxnSpPr>
          <p:cNvPr id="31758" name="Straight Arrow Connector 16"/>
          <p:cNvCxnSpPr>
            <a:cxnSpLocks noChangeShapeType="1"/>
            <a:stCxn id="4" idx="5"/>
            <a:endCxn id="14" idx="0"/>
          </p:cNvCxnSpPr>
          <p:nvPr/>
        </p:nvCxnSpPr>
        <p:spPr bwMode="auto">
          <a:xfrm rot="16200000" flipH="1">
            <a:off x="2078038" y="1239838"/>
            <a:ext cx="588962" cy="19605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cxnSp>
        <p:nvCxnSpPr>
          <p:cNvPr id="31759" name="Straight Arrow Connector 17"/>
          <p:cNvCxnSpPr>
            <a:cxnSpLocks noChangeShapeType="1"/>
            <a:stCxn id="5" idx="5"/>
            <a:endCxn id="14" idx="0"/>
          </p:cNvCxnSpPr>
          <p:nvPr/>
        </p:nvCxnSpPr>
        <p:spPr bwMode="auto">
          <a:xfrm rot="16200000" flipH="1">
            <a:off x="2687638" y="1849438"/>
            <a:ext cx="588962" cy="7413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sp>
        <p:nvSpPr>
          <p:cNvPr id="21" name="Oval 20"/>
          <p:cNvSpPr/>
          <p:nvPr/>
        </p:nvSpPr>
        <p:spPr bwMode="auto">
          <a:xfrm>
            <a:off x="1676400" y="32004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343400" y="25146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676400" y="3962400"/>
            <a:ext cx="304800" cy="76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cxnSp>
        <p:nvCxnSpPr>
          <p:cNvPr id="31763" name="Elbow Connector 32"/>
          <p:cNvCxnSpPr>
            <a:cxnSpLocks noChangeShapeType="1"/>
            <a:endCxn id="4" idx="2"/>
          </p:cNvCxnSpPr>
          <p:nvPr/>
        </p:nvCxnSpPr>
        <p:spPr bwMode="auto">
          <a:xfrm rot="16200000" flipV="1">
            <a:off x="304800" y="2552700"/>
            <a:ext cx="2209800" cy="685800"/>
          </a:xfrm>
          <a:prstGeom prst="bentConnector4">
            <a:avLst>
              <a:gd name="adj1" fmla="val -17731"/>
              <a:gd name="adj2" fmla="val 133333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764" name="Elbow Connector 32"/>
          <p:cNvCxnSpPr>
            <a:cxnSpLocks noChangeShapeType="1"/>
          </p:cNvCxnSpPr>
          <p:nvPr/>
        </p:nvCxnSpPr>
        <p:spPr bwMode="auto">
          <a:xfrm rot="5400000" flipH="1" flipV="1">
            <a:off x="1200150" y="2686050"/>
            <a:ext cx="2057400" cy="647700"/>
          </a:xfrm>
          <a:prstGeom prst="bentConnector3">
            <a:avLst>
              <a:gd name="adj1" fmla="val -16509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765" name="Straight Arrow Connector 44"/>
          <p:cNvCxnSpPr>
            <a:cxnSpLocks noChangeShapeType="1"/>
            <a:stCxn id="4" idx="5"/>
            <a:endCxn id="26" idx="0"/>
          </p:cNvCxnSpPr>
          <p:nvPr/>
        </p:nvCxnSpPr>
        <p:spPr bwMode="auto">
          <a:xfrm rot="16200000" flipH="1">
            <a:off x="2649538" y="668338"/>
            <a:ext cx="588962" cy="31035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</p:spPr>
      </p:cxnSp>
      <p:cxnSp>
        <p:nvCxnSpPr>
          <p:cNvPr id="31766" name="Elbow Connector 32"/>
          <p:cNvCxnSpPr>
            <a:cxnSpLocks noChangeShapeType="1"/>
            <a:stCxn id="29" idx="2"/>
            <a:endCxn id="6" idx="4"/>
          </p:cNvCxnSpPr>
          <p:nvPr/>
        </p:nvCxnSpPr>
        <p:spPr bwMode="auto">
          <a:xfrm rot="5400000" flipH="1" flipV="1">
            <a:off x="1771650" y="2038350"/>
            <a:ext cx="2057400" cy="1943100"/>
          </a:xfrm>
          <a:prstGeom prst="bentConnector3">
            <a:avLst>
              <a:gd name="adj1" fmla="val -21912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1767" name="TextBox 54"/>
          <p:cNvSpPr txBox="1">
            <a:spLocks noChangeArrowheads="1"/>
          </p:cNvSpPr>
          <p:nvPr/>
        </p:nvSpPr>
        <p:spPr bwMode="auto">
          <a:xfrm>
            <a:off x="1219200" y="2438400"/>
            <a:ext cx="5318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Arial" charset="0"/>
                <a:ea typeface="Arial" charset="0"/>
                <a:cs typeface="Arial" charset="0"/>
              </a:rPr>
              <a:t>b=0</a:t>
            </a:r>
          </a:p>
        </p:txBody>
      </p:sp>
      <p:cxnSp>
        <p:nvCxnSpPr>
          <p:cNvPr id="31768" name="Elbow Connector 67"/>
          <p:cNvCxnSpPr>
            <a:cxnSpLocks noChangeShapeType="1"/>
            <a:stCxn id="14" idx="2"/>
            <a:endCxn id="4" idx="0"/>
          </p:cNvCxnSpPr>
          <p:nvPr/>
        </p:nvCxnSpPr>
        <p:spPr bwMode="auto">
          <a:xfrm rot="5400000" flipH="1">
            <a:off x="1809750" y="1047750"/>
            <a:ext cx="990600" cy="2095500"/>
          </a:xfrm>
          <a:prstGeom prst="bentConnector5">
            <a:avLst>
              <a:gd name="adj1" fmla="val -229259"/>
              <a:gd name="adj2" fmla="val 135139"/>
              <a:gd name="adj3" fmla="val 123079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769" name="Elbow Connector 78"/>
          <p:cNvCxnSpPr>
            <a:cxnSpLocks noChangeShapeType="1"/>
            <a:stCxn id="26" idx="2"/>
            <a:endCxn id="4" idx="0"/>
          </p:cNvCxnSpPr>
          <p:nvPr/>
        </p:nvCxnSpPr>
        <p:spPr bwMode="auto">
          <a:xfrm rot="5400000" flipH="1">
            <a:off x="2381250" y="476250"/>
            <a:ext cx="990600" cy="3238500"/>
          </a:xfrm>
          <a:prstGeom prst="bentConnector5">
            <a:avLst>
              <a:gd name="adj1" fmla="val -254278"/>
              <a:gd name="adj2" fmla="val 130162"/>
              <a:gd name="adj3" fmla="val 123079"/>
            </a:avLst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1770" name="TextBox 127"/>
          <p:cNvSpPr txBox="1">
            <a:spLocks noChangeArrowheads="1"/>
          </p:cNvSpPr>
          <p:nvPr/>
        </p:nvSpPr>
        <p:spPr bwMode="auto">
          <a:xfrm>
            <a:off x="2667000" y="2514600"/>
            <a:ext cx="59055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Arial" charset="0"/>
                <a:ea typeface="Arial" charset="0"/>
                <a:cs typeface="Arial" charset="0"/>
              </a:rPr>
              <a:t>b!=0</a:t>
            </a:r>
          </a:p>
        </p:txBody>
      </p:sp>
      <p:sp>
        <p:nvSpPr>
          <p:cNvPr id="31771" name="TextBox 133"/>
          <p:cNvSpPr txBox="1">
            <a:spLocks noChangeArrowheads="1"/>
          </p:cNvSpPr>
          <p:nvPr/>
        </p:nvSpPr>
        <p:spPr bwMode="auto">
          <a:xfrm>
            <a:off x="4648200" y="2362200"/>
            <a:ext cx="59055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>
                <a:latin typeface="Arial" charset="0"/>
                <a:ea typeface="Arial" charset="0"/>
                <a:cs typeface="Arial" charset="0"/>
              </a:rPr>
              <a:t>set</a:t>
            </a:r>
          </a:p>
          <a:p>
            <a:pPr algn="l"/>
            <a:r>
              <a:rPr lang="en-US" sz="1600">
                <a:latin typeface="Arial" charset="0"/>
                <a:ea typeface="Arial" charset="0"/>
                <a:cs typeface="Arial" charset="0"/>
              </a:rPr>
              <a:t>b:=1</a:t>
            </a:r>
          </a:p>
        </p:txBody>
      </p:sp>
      <p:sp>
        <p:nvSpPr>
          <p:cNvPr id="31772" name="Oval 140"/>
          <p:cNvSpPr>
            <a:spLocks noChangeArrowheads="1"/>
          </p:cNvSpPr>
          <p:nvPr/>
        </p:nvSpPr>
        <p:spPr bwMode="auto">
          <a:xfrm>
            <a:off x="2362200" y="1676400"/>
            <a:ext cx="152400" cy="152400"/>
          </a:xfrm>
          <a:prstGeom prst="ellipse">
            <a:avLst/>
          </a:prstGeom>
          <a:solidFill>
            <a:schemeClr val="tx2"/>
          </a:solidFill>
          <a:ln w="25400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31773" name="Oval 141"/>
          <p:cNvSpPr>
            <a:spLocks noChangeArrowheads="1"/>
          </p:cNvSpPr>
          <p:nvPr/>
        </p:nvSpPr>
        <p:spPr bwMode="auto">
          <a:xfrm>
            <a:off x="1143000" y="1676400"/>
            <a:ext cx="152400" cy="152400"/>
          </a:xfrm>
          <a:prstGeom prst="ellipse">
            <a:avLst/>
          </a:prstGeom>
          <a:solidFill>
            <a:schemeClr val="tx2"/>
          </a:solidFill>
          <a:ln w="25400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31774" name="Oval 143"/>
          <p:cNvSpPr>
            <a:spLocks noChangeArrowheads="1"/>
          </p:cNvSpPr>
          <p:nvPr/>
        </p:nvSpPr>
        <p:spPr bwMode="auto">
          <a:xfrm>
            <a:off x="1752600" y="2438400"/>
            <a:ext cx="152400" cy="152400"/>
          </a:xfrm>
          <a:prstGeom prst="ellipse">
            <a:avLst/>
          </a:prstGeom>
          <a:solidFill>
            <a:schemeClr val="tx2"/>
          </a:solidFill>
          <a:ln w="25400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31775" name="Content Placeholder 35"/>
          <p:cNvSpPr>
            <a:spLocks noGrp="1"/>
          </p:cNvSpPr>
          <p:nvPr>
            <p:ph sz="quarter" idx="4"/>
          </p:nvPr>
        </p:nvSpPr>
        <p:spPr>
          <a:xfrm>
            <a:off x="228600" y="5105400"/>
            <a:ext cx="4419600" cy="1752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Tokens:</a:t>
            </a:r>
          </a:p>
          <a:p>
            <a:pPr lvl="1"/>
            <a:r>
              <a:rPr lang="en-US"/>
              <a:t>Control flow in each handler</a:t>
            </a:r>
          </a:p>
          <a:p>
            <a:pPr lvl="1"/>
            <a:r>
              <a:rPr lang="en-US"/>
              <a:t>Pending handler calls</a:t>
            </a:r>
          </a:p>
        </p:txBody>
      </p:sp>
      <p:sp>
        <p:nvSpPr>
          <p:cNvPr id="31776" name="TextBox 36"/>
          <p:cNvSpPr txBox="1">
            <a:spLocks noChangeArrowheads="1"/>
          </p:cNvSpPr>
          <p:nvPr/>
        </p:nvSpPr>
        <p:spPr bwMode="auto">
          <a:xfrm>
            <a:off x="2286000" y="1371600"/>
            <a:ext cx="820738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dirty="0">
                <a:latin typeface="Arial" charset="0"/>
                <a:ea typeface="Arial" charset="0"/>
                <a:cs typeface="Arial" charset="0"/>
              </a:rPr>
              <a:t>pending</a:t>
            </a:r>
          </a:p>
          <a:p>
            <a:pPr algn="r"/>
            <a:r>
              <a:rPr lang="en-US" sz="1400" dirty="0">
                <a:latin typeface="Arial" charset="0"/>
                <a:ea typeface="Arial" charset="0"/>
                <a:cs typeface="Arial" charset="0"/>
              </a:rPr>
              <a:t>h1</a:t>
            </a:r>
          </a:p>
        </p:txBody>
      </p:sp>
      <p:sp>
        <p:nvSpPr>
          <p:cNvPr id="31777" name="TextBox 38"/>
          <p:cNvSpPr txBox="1">
            <a:spLocks noChangeArrowheads="1"/>
          </p:cNvSpPr>
          <p:nvPr/>
        </p:nvSpPr>
        <p:spPr bwMode="auto">
          <a:xfrm>
            <a:off x="1371600" y="1600200"/>
            <a:ext cx="8509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dispatch</a:t>
            </a:r>
          </a:p>
        </p:txBody>
      </p:sp>
      <p:sp>
        <p:nvSpPr>
          <p:cNvPr id="31778" name="TextBox 39"/>
          <p:cNvSpPr txBox="1">
            <a:spLocks noChangeArrowheads="1"/>
          </p:cNvSpPr>
          <p:nvPr/>
        </p:nvSpPr>
        <p:spPr bwMode="auto">
          <a:xfrm>
            <a:off x="3733800" y="1371600"/>
            <a:ext cx="82073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>
                <a:latin typeface="Arial" charset="0"/>
                <a:ea typeface="Arial" charset="0"/>
                <a:cs typeface="Arial" charset="0"/>
              </a:rPr>
              <a:t>pending</a:t>
            </a:r>
          </a:p>
          <a:p>
            <a:pPr algn="r"/>
            <a:r>
              <a:rPr lang="en-US" sz="1400">
                <a:latin typeface="Arial" charset="0"/>
                <a:ea typeface="Arial" charset="0"/>
                <a:cs typeface="Arial" charset="0"/>
              </a:rPr>
              <a:t>h2</a:t>
            </a:r>
          </a:p>
        </p:txBody>
      </p:sp>
      <p:grpSp>
        <p:nvGrpSpPr>
          <p:cNvPr id="31779" name="Group 6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791200" y="2743200"/>
            <a:ext cx="2965450" cy="2620963"/>
            <a:chOff x="462" y="1601"/>
            <a:chExt cx="1868" cy="1651"/>
          </a:xfrm>
        </p:grpSpPr>
        <p:sp>
          <p:nvSpPr>
            <p:cNvPr id="31789" name="AutoShape 7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54" y="2225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0" name="AutoShape 8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654" y="1985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91" name="Text Box 9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31792" name="Text Box 10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31780" name="Group 1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786438" y="5461000"/>
            <a:ext cx="2963862" cy="1208088"/>
            <a:chOff x="2112" y="3072"/>
            <a:chExt cx="1867" cy="761"/>
          </a:xfrm>
        </p:grpSpPr>
        <p:sp>
          <p:nvSpPr>
            <p:cNvPr id="31787" name="Text Box 13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31788" name="Text Box 14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31781" name="Group 1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792788" y="1658938"/>
            <a:ext cx="2963862" cy="1000125"/>
            <a:chOff x="463" y="861"/>
            <a:chExt cx="1867" cy="630"/>
          </a:xfrm>
        </p:grpSpPr>
        <p:sp>
          <p:nvSpPr>
            <p:cNvPr id="31784" name="AutoShape 1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5" name="Text Box 1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31786" name="Text Box 1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 dirty="0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 </a:t>
              </a:r>
              <a:r>
                <a:rPr lang="en-US" sz="1400" b="1" i="1" dirty="0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 </a:t>
              </a:r>
              <a:r>
                <a:rPr lang="en-US" sz="1600" b="1" dirty="0" err="1"/>
                <a:t>async</a:t>
              </a:r>
              <a:r>
                <a:rPr lang="en-US" sz="1600" b="1" dirty="0"/>
                <a:t>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 </a:t>
              </a:r>
              <a:r>
                <a:rPr lang="en-US" sz="1400" b="1" i="1" dirty="0"/>
                <a:t>...</a:t>
              </a:r>
              <a:endParaRPr lang="en-US" sz="1600" b="1" dirty="0"/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}</a:t>
              </a:r>
            </a:p>
          </p:txBody>
        </p:sp>
      </p:grpSp>
      <p:sp>
        <p:nvSpPr>
          <p:cNvPr id="31782" name="Text Box 1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788025" y="1308100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43000" y="3886200"/>
            <a:ext cx="593725" cy="365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latin typeface="+mn-lt"/>
              </a:rPr>
              <a:t>Code </a:t>
            </a:r>
          </a:p>
          <a:p>
            <a:pPr>
              <a:defRPr/>
            </a:pPr>
            <a:r>
              <a:rPr lang="en-US" sz="1200" dirty="0">
                <a:latin typeface="+mn-lt"/>
              </a:rPr>
              <a:t>for h1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 Verification</a:t>
            </a:r>
          </a:p>
        </p:txBody>
      </p:sp>
      <p:sp>
        <p:nvSpPr>
          <p:cNvPr id="35843" name="Content Placeholder 6"/>
          <p:cNvSpPr>
            <a:spLocks noGrp="1"/>
          </p:cNvSpPr>
          <p:nvPr>
            <p:ph idx="1"/>
          </p:nvPr>
        </p:nvSpPr>
        <p:spPr>
          <a:xfrm>
            <a:off x="304800" y="1646237"/>
            <a:ext cx="8229600" cy="46021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Theorem: </a:t>
            </a:r>
            <a:r>
              <a:rPr lang="en-US" dirty="0">
                <a:solidFill>
                  <a:srgbClr val="FF0000"/>
                </a:solidFill>
              </a:rPr>
              <a:t>Safety verification</a:t>
            </a:r>
            <a:r>
              <a:rPr lang="en-US" dirty="0" smtClean="0">
                <a:solidFill>
                  <a:srgbClr val="FF0000"/>
                </a:solidFill>
              </a:rPr>
              <a:t> EXPSPACE-complete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Simple </a:t>
            </a:r>
            <a:r>
              <a:rPr lang="en-US" sz="2800" dirty="0" err="1" smtClean="0"/>
              <a:t>async</a:t>
            </a:r>
            <a:r>
              <a:rPr lang="en-US" sz="2800" dirty="0" smtClean="0"/>
              <a:t> program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Petri net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Coverability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Left Brace 3"/>
          <p:cNvSpPr/>
          <p:nvPr/>
        </p:nvSpPr>
        <p:spPr bwMode="auto">
          <a:xfrm rot="5400000" flipH="1">
            <a:off x="3582924" y="2514600"/>
            <a:ext cx="379476" cy="2817876"/>
          </a:xfrm>
          <a:prstGeom prst="leftBrace">
            <a:avLst>
              <a:gd name="adj1" fmla="val 8333"/>
              <a:gd name="adj2" fmla="val 48562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0208" y="4236755"/>
            <a:ext cx="1239392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Poly time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Theorem: </a:t>
            </a:r>
            <a:r>
              <a:rPr lang="en-US" dirty="0" smtClean="0">
                <a:solidFill>
                  <a:srgbClr val="FF0000"/>
                </a:solidFill>
              </a:rPr>
              <a:t>Fair termination for simple </a:t>
            </a:r>
            <a:r>
              <a:rPr lang="en-US" dirty="0" err="1" smtClean="0">
                <a:solidFill>
                  <a:srgbClr val="FF0000"/>
                </a:solidFill>
              </a:rPr>
              <a:t>async</a:t>
            </a:r>
            <a:r>
              <a:rPr lang="en-US" dirty="0" smtClean="0">
                <a:solidFill>
                  <a:srgbClr val="FF0000"/>
                </a:solidFill>
              </a:rPr>
              <a:t> programs is decidable and equivalent to PN </a:t>
            </a:r>
            <a:r>
              <a:rPr lang="en-US" dirty="0" err="1" smtClean="0">
                <a:solidFill>
                  <a:srgbClr val="FF0000"/>
                </a:solidFill>
              </a:rPr>
              <a:t>reachability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Program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Yen’s logic to encode fair termination</a:t>
            </a:r>
          </a:p>
          <a:p>
            <a:pPr>
              <a:buNone/>
            </a:pPr>
            <a:endParaRPr lang="en-US" dirty="0" smtClean="0">
              <a:sym typeface="Wingdings"/>
            </a:endParaRPr>
          </a:p>
          <a:p>
            <a:pPr>
              <a:buNone/>
            </a:pPr>
            <a:r>
              <a:rPr lang="en-US" dirty="0" smtClean="0">
                <a:sym typeface="Wingdings"/>
              </a:rPr>
              <a:t>No implementation yet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Aside on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Two </a:t>
            </a:r>
            <a:r>
              <a:rPr lang="en-US" sz="2400" dirty="0" smtClean="0"/>
              <a:t>approaches to verification: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Abstract the program, use generic PN </a:t>
            </a:r>
            <a:r>
              <a:rPr lang="en-US" sz="2400" dirty="0" err="1" smtClean="0"/>
              <a:t>coverability</a:t>
            </a:r>
            <a:r>
              <a:rPr lang="en-US" sz="2400" dirty="0" smtClean="0"/>
              <a:t> </a:t>
            </a:r>
            <a:r>
              <a:rPr lang="en-US" sz="2400" dirty="0" smtClean="0"/>
              <a:t>tool </a:t>
            </a:r>
          </a:p>
          <a:p>
            <a:pPr marL="514350" indent="-514350">
              <a:buNone/>
            </a:pPr>
            <a:r>
              <a:rPr lang="en-US" sz="1800" dirty="0" smtClean="0"/>
              <a:t>	</a:t>
            </a:r>
            <a:r>
              <a:rPr lang="en-US" sz="2000" dirty="0" err="1" smtClean="0"/>
              <a:t>bfc</a:t>
            </a:r>
            <a:r>
              <a:rPr lang="en-US" sz="2000" dirty="0" smtClean="0"/>
              <a:t>, </a:t>
            </a:r>
            <a:r>
              <a:rPr lang="en-US" sz="2000" dirty="0" smtClean="0"/>
              <a:t>mist, </a:t>
            </a:r>
            <a:r>
              <a:rPr lang="en-US" sz="2000" dirty="0" err="1" smtClean="0"/>
              <a:t>iic</a:t>
            </a:r>
            <a:r>
              <a:rPr lang="en-US" sz="2000" dirty="0" smtClean="0"/>
              <a:t> </a:t>
            </a:r>
            <a:r>
              <a:rPr lang="en-US" sz="1800" dirty="0" smtClean="0"/>
              <a:t>[</a:t>
            </a:r>
            <a:r>
              <a:rPr lang="en-US" sz="1800" dirty="0" err="1" smtClean="0"/>
              <a:t>KaiserKroeningWahl,Ganty,KloosM.NiksicPiskac</a:t>
            </a:r>
            <a:r>
              <a:rPr lang="en-US" sz="1800" dirty="0" smtClean="0"/>
              <a:t>]</a:t>
            </a: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2. Directly perform analysis on the program </a:t>
            </a:r>
            <a:r>
              <a:rPr lang="en-US" sz="1800" dirty="0" smtClean="0"/>
              <a:t>[JhalaM.07]</a:t>
            </a:r>
            <a:r>
              <a:rPr lang="en-US" sz="2400" dirty="0" smtClean="0"/>
              <a:t>, using counter abstractions and expand-enlarge-check </a:t>
            </a:r>
            <a:r>
              <a:rPr lang="en-US" sz="1800" dirty="0" smtClean="0"/>
              <a:t>[</a:t>
            </a:r>
            <a:r>
              <a:rPr lang="en-US" sz="1800" dirty="0" err="1" smtClean="0"/>
              <a:t>GeeraertsRaskinvanBegin</a:t>
            </a:r>
            <a:r>
              <a:rPr lang="en-US" sz="1800" dirty="0" smtClean="0"/>
              <a:t>]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400" dirty="0" smtClean="0"/>
              <a:t>Some initial progress, but no “stable” source-level tools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Also, </a:t>
            </a:r>
            <a:r>
              <a:rPr lang="en-US" sz="2400" dirty="0" smtClean="0"/>
              <a:t>tools for bug finding </a:t>
            </a:r>
            <a:r>
              <a:rPr lang="en-US" sz="2000" dirty="0" smtClean="0"/>
              <a:t>[</a:t>
            </a:r>
            <a:r>
              <a:rPr lang="en-US" sz="2000" dirty="0" err="1" smtClean="0"/>
              <a:t>EmmiLalQadeer,MaiyaKanadeM</a:t>
            </a:r>
            <a:r>
              <a:rPr lang="en-US" sz="2000" dirty="0" smtClean="0"/>
              <a:t>.]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Related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Theorem: </a:t>
            </a:r>
            <a:r>
              <a:rPr lang="en-US" sz="2400" dirty="0" smtClean="0"/>
              <a:t>[</a:t>
            </a:r>
            <a:r>
              <a:rPr lang="en-US" sz="2400" dirty="0" err="1" smtClean="0"/>
              <a:t>BozzelliGanty</a:t>
            </a:r>
            <a:r>
              <a:rPr lang="en-US" sz="2400" dirty="0" smtClean="0"/>
              <a:t>] </a:t>
            </a:r>
            <a:r>
              <a:rPr lang="en-US" dirty="0" smtClean="0"/>
              <a:t>Backward iteration terminates in doubly exponential many iterations on PN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2400" dirty="0" smtClean="0"/>
              <a:t>[M.Wang14]</a:t>
            </a:r>
            <a:r>
              <a:rPr lang="en-US" dirty="0" smtClean="0"/>
              <a:t> EEC terminates in at most doubly exponential many </a:t>
            </a:r>
            <a:r>
              <a:rPr lang="en-US" dirty="0" smtClean="0"/>
              <a:t>iterations</a:t>
            </a:r>
          </a:p>
          <a:p>
            <a:pPr>
              <a:buNone/>
            </a:pPr>
            <a:r>
              <a:rPr lang="en-US" sz="2400" dirty="0" smtClean="0"/>
              <a:t>	- With space efficient implementations of </a:t>
            </a:r>
            <a:r>
              <a:rPr lang="en-US" sz="2400" dirty="0" err="1" smtClean="0"/>
              <a:t>reachability</a:t>
            </a:r>
            <a:r>
              <a:rPr lang="en-US" sz="2400" dirty="0" smtClean="0"/>
              <a:t>, EEC is in EXPSPACE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“Real” Asynchronous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Cancel</a:t>
            </a:r>
            <a:r>
              <a:rPr lang="en-US" dirty="0" smtClean="0"/>
              <a:t> tasks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Dynamically </a:t>
            </a:r>
            <a:r>
              <a:rPr lang="en-US" dirty="0" smtClean="0"/>
              <a:t>create task buffers</a:t>
            </a:r>
          </a:p>
          <a:p>
            <a:endParaRPr lang="en-US" dirty="0" smtClean="0"/>
          </a:p>
          <a:p>
            <a:r>
              <a:rPr lang="en-US" dirty="0" smtClean="0"/>
              <a:t>Associate </a:t>
            </a:r>
            <a:r>
              <a:rPr lang="en-US" dirty="0" smtClean="0"/>
              <a:t>events with tasks, wait and </a:t>
            </a:r>
            <a:r>
              <a:rPr lang="en-US" dirty="0" smtClean="0"/>
              <a:t>synchronize on </a:t>
            </a:r>
            <a:r>
              <a:rPr lang="en-US" dirty="0" smtClean="0"/>
              <a:t>events</a:t>
            </a:r>
          </a:p>
          <a:p>
            <a:endParaRPr lang="en-US" dirty="0" smtClean="0"/>
          </a:p>
          <a:p>
            <a:r>
              <a:rPr lang="en-US" dirty="0" smtClean="0"/>
              <a:t>Dynamically create events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Concurrent Programs</a:t>
            </a:r>
            <a:endParaRPr lang="en-US">
              <a:solidFill>
                <a:srgbClr val="3366FF"/>
              </a:solidFill>
            </a:endParaRPr>
          </a:p>
        </p:txBody>
      </p:sp>
      <p:sp>
        <p:nvSpPr>
          <p:cNvPr id="97894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88925" y="3594100"/>
            <a:ext cx="8531225" cy="319087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Why?  </a:t>
            </a:r>
            <a:r>
              <a:rPr lang="en-US" sz="2800"/>
              <a:t>Latency hiding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Where?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Operating Systems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Web Servers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FF0000"/>
                </a:solidFill>
              </a:rPr>
              <a:t>Everywhere</a:t>
            </a:r>
            <a:r>
              <a:rPr lang="en-US" sz="2800"/>
              <a:t>…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800"/>
          </a:p>
        </p:txBody>
      </p:sp>
      <p:sp>
        <p:nvSpPr>
          <p:cNvPr id="978948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19600" y="3657600"/>
            <a:ext cx="44037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600" dirty="0">
              <a:latin typeface="Trebuchet MS" pitchFamily="34" charset="0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en-US" sz="2800" dirty="0">
                <a:latin typeface="Trebuchet MS" pitchFamily="34" charset="0"/>
              </a:rPr>
              <a:t>Two Styles</a:t>
            </a:r>
            <a:r>
              <a:rPr kumimoji="0" lang="en-US" sz="2800" dirty="0">
                <a:solidFill>
                  <a:schemeClr val="accent2"/>
                </a:solidFill>
                <a:latin typeface="Trebuchet MS" pitchFamily="34" charset="0"/>
              </a:rPr>
              <a:t>: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800" dirty="0">
                <a:solidFill>
                  <a:schemeClr val="accent2"/>
                </a:solidFill>
                <a:latin typeface="Trebuchet MS" pitchFamily="34" charset="0"/>
              </a:rPr>
              <a:t>Multithreaded programs </a:t>
            </a:r>
            <a:r>
              <a:rPr kumimoji="0" lang="en-US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maintain parallel threads of execution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endParaRPr kumimoji="0" lang="en-US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kumimoji="0" lang="en-US" sz="2800" dirty="0">
                <a:solidFill>
                  <a:schemeClr val="accent2"/>
                </a:solidFill>
                <a:latin typeface="Trebuchet MS" pitchFamily="34" charset="0"/>
              </a:rPr>
              <a:t>Asynchronous (event-driven) programs</a:t>
            </a:r>
            <a:r>
              <a:rPr kumimoji="0" lang="en-US" sz="2800" dirty="0">
                <a:latin typeface="Trebuchet MS" pitchFamily="34" charset="0"/>
              </a:rPr>
              <a:t>          </a:t>
            </a:r>
            <a:r>
              <a:rPr kumimoji="0" lang="en-US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co-operatively schedule  tasks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2438400"/>
            <a:ext cx="2133600" cy="838200"/>
          </a:xfrm>
          <a:prstGeom prst="rect">
            <a:avLst/>
          </a:prstGeom>
          <a:gradFill>
            <a:gsLst>
              <a:gs pos="1600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  <a:p>
            <a:endParaRPr lang="en-US">
              <a:latin typeface="Trebuchet MS" charset="0"/>
            </a:endParaRPr>
          </a:p>
        </p:txBody>
      </p:sp>
      <p:sp>
        <p:nvSpPr>
          <p:cNvPr id="9222" name="Down Arrow 6"/>
          <p:cNvSpPr>
            <a:spLocks noChangeArrowheads="1"/>
          </p:cNvSpPr>
          <p:nvPr/>
        </p:nvSpPr>
        <p:spPr bwMode="auto">
          <a:xfrm>
            <a:off x="3124200" y="16764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1371600"/>
            <a:ext cx="1193800" cy="2555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Requests</a:t>
            </a:r>
          </a:p>
        </p:txBody>
      </p:sp>
      <p:sp>
        <p:nvSpPr>
          <p:cNvPr id="9224" name="Down Arrow 8"/>
          <p:cNvSpPr>
            <a:spLocks noChangeArrowheads="1"/>
          </p:cNvSpPr>
          <p:nvPr/>
        </p:nvSpPr>
        <p:spPr bwMode="auto">
          <a:xfrm flipV="1">
            <a:off x="4419600" y="1676400"/>
            <a:ext cx="484188" cy="749300"/>
          </a:xfrm>
          <a:prstGeom prst="downArrow">
            <a:avLst>
              <a:gd name="adj1" fmla="val 42944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2514600"/>
            <a:ext cx="30178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dirty="0">
                <a:latin typeface="+mn-lt"/>
              </a:rPr>
              <a:t>Program interacts with a</a:t>
            </a:r>
          </a:p>
          <a:p>
            <a:pPr algn="l">
              <a:defRPr/>
            </a:pPr>
            <a:r>
              <a:rPr lang="en-US" dirty="0">
                <a:latin typeface="+mn-lt"/>
              </a:rPr>
              <a:t>Concurrent environment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91000" y="1371600"/>
            <a:ext cx="1335088" cy="2555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Responses</a:t>
            </a:r>
          </a:p>
        </p:txBody>
      </p:sp>
      <p:sp>
        <p:nvSpPr>
          <p:cNvPr id="9227" name="Down Arrow 13"/>
          <p:cNvSpPr>
            <a:spLocks noChangeArrowheads="1"/>
          </p:cNvSpPr>
          <p:nvPr/>
        </p:nvSpPr>
        <p:spPr bwMode="auto">
          <a:xfrm>
            <a:off x="2971800" y="16764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9228" name="Down Arrow 14"/>
          <p:cNvSpPr>
            <a:spLocks noChangeArrowheads="1"/>
          </p:cNvSpPr>
          <p:nvPr/>
        </p:nvSpPr>
        <p:spPr bwMode="auto">
          <a:xfrm>
            <a:off x="2819400" y="16764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9229" name="Down Arrow 15"/>
          <p:cNvSpPr>
            <a:spLocks noChangeArrowheads="1"/>
          </p:cNvSpPr>
          <p:nvPr/>
        </p:nvSpPr>
        <p:spPr bwMode="auto">
          <a:xfrm flipV="1">
            <a:off x="4572000" y="1676400"/>
            <a:ext cx="484188" cy="749300"/>
          </a:xfrm>
          <a:prstGeom prst="downArrow">
            <a:avLst>
              <a:gd name="adj1" fmla="val 42944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9230" name="Down Arrow 16"/>
          <p:cNvSpPr>
            <a:spLocks noChangeArrowheads="1"/>
          </p:cNvSpPr>
          <p:nvPr/>
        </p:nvSpPr>
        <p:spPr bwMode="auto">
          <a:xfrm flipV="1">
            <a:off x="4724400" y="1676400"/>
            <a:ext cx="484188" cy="749300"/>
          </a:xfrm>
          <a:prstGeom prst="downArrow">
            <a:avLst>
              <a:gd name="adj1" fmla="val 42944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4" y="284163"/>
            <a:ext cx="8543925" cy="1143000"/>
          </a:xfrm>
        </p:spPr>
        <p:txBody>
          <a:bodyPr/>
          <a:lstStyle/>
          <a:p>
            <a:r>
              <a:rPr lang="en-US" dirty="0" smtClean="0"/>
              <a:t>Real Asynchronous Programming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388" y="1447800"/>
            <a:ext cx="5829588" cy="41910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 bwMode="auto">
          <a:xfrm>
            <a:off x="6172200" y="1600200"/>
            <a:ext cx="2362200" cy="838200"/>
          </a:xfrm>
          <a:prstGeom prst="wedgeRoundRectCallout">
            <a:avLst>
              <a:gd name="adj1" fmla="val -205539"/>
              <a:gd name="adj2" fmla="val -3655"/>
              <a:gd name="adj3" fmla="val 16667"/>
            </a:avLst>
          </a:prstGeom>
          <a:solidFill>
            <a:srgbClr val="CCFFCC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Programmers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 create events 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dynamically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248400" y="2667000"/>
            <a:ext cx="2362200" cy="1295400"/>
          </a:xfrm>
          <a:prstGeom prst="wedgeRoundRectCallout">
            <a:avLst>
              <a:gd name="adj1" fmla="val -175223"/>
              <a:gd name="adj2" fmla="val -52008"/>
              <a:gd name="adj3" fmla="val 16667"/>
            </a:avLst>
          </a:prstGeom>
          <a:solidFill>
            <a:srgbClr val="CCFFCC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Tasks wait in 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/>
                <a:cs typeface="Arial"/>
              </a:rPr>
              <a:t>t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ask b</a:t>
            </a:r>
            <a:r>
              <a:rPr lang="en-US" dirty="0" smtClean="0">
                <a:latin typeface="Arial"/>
                <a:cs typeface="Arial"/>
              </a:rPr>
              <a:t>uffers and 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/>
                <a:cs typeface="Arial"/>
              </a:rPr>
              <a:t>a</a:t>
            </a:r>
            <a:r>
              <a:rPr lang="en-US" dirty="0" smtClean="0">
                <a:latin typeface="Arial"/>
                <a:cs typeface="Arial"/>
              </a:rPr>
              <a:t>re activated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/>
                <a:cs typeface="Arial"/>
              </a:rPr>
              <a:t>by events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324600" y="4191000"/>
            <a:ext cx="2438400" cy="2209800"/>
          </a:xfrm>
          <a:prstGeom prst="wedgeRoundRectCallout">
            <a:avLst>
              <a:gd name="adj1" fmla="val -160351"/>
              <a:gd name="adj2" fmla="val -14463"/>
              <a:gd name="adj3" fmla="val 16667"/>
            </a:avLst>
          </a:prstGeom>
          <a:solidFill>
            <a:srgbClr val="CCFFCC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One or</a:t>
            </a:r>
            <a:r>
              <a:rPr kumimoji="1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 more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 threads execute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/>
                <a:cs typeface="Arial"/>
              </a:rPr>
              <a:t>t</a:t>
            </a:r>
            <a:r>
              <a:rPr lang="en-US" baseline="0" dirty="0" smtClean="0">
                <a:latin typeface="Arial"/>
                <a:cs typeface="Arial"/>
              </a:rPr>
              <a:t>asks from 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/>
                <a:cs typeface="Arial"/>
              </a:rPr>
              <a:t>b</a:t>
            </a:r>
            <a:r>
              <a:rPr lang="en-US" dirty="0" smtClean="0">
                <a:latin typeface="Arial"/>
                <a:cs typeface="Arial"/>
              </a:rPr>
              <a:t>uffers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(often, threads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 are associated </a:t>
            </a:r>
          </a:p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with a buffer)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14375" y="3352800"/>
            <a:ext cx="2965450" cy="1066800"/>
            <a:chOff x="462" y="1601"/>
            <a:chExt cx="1868" cy="1651"/>
          </a:xfrm>
        </p:grpSpPr>
        <p:sp>
          <p:nvSpPr>
            <p:cNvPr id="7" name="Text Box 9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7" y="1604"/>
              <a:ext cx="1853" cy="35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8" name="Text Box 10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 dirty="0"/>
                <a:t>p</a:t>
              </a:r>
              <a:r>
                <a:rPr lang="en-US" sz="1600" b="1" dirty="0" smtClean="0"/>
                <a:t>1</a:t>
              </a:r>
              <a:r>
                <a:rPr lang="en-US" sz="1600" b="1" dirty="0"/>
                <a:t>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</a:t>
              </a:r>
              <a:r>
                <a:rPr lang="en-US" sz="1600" b="1" dirty="0" err="1" smtClean="0"/>
                <a:t>b</a:t>
              </a:r>
              <a:r>
                <a:rPr lang="en-US" sz="1600" b="1" dirty="0" smtClean="0"/>
                <a:t>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sync </a:t>
              </a:r>
              <a:r>
                <a:rPr lang="en-US" sz="1600" b="1" dirty="0" err="1" smtClean="0"/>
                <a:t>e</a:t>
              </a:r>
              <a:endParaRPr lang="en-US" sz="1600" b="1" dirty="0" smtClean="0"/>
            </a:p>
            <a:p>
              <a:pPr algn="l">
                <a:lnSpc>
                  <a:spcPct val="30000"/>
                </a:lnSpc>
              </a:pPr>
              <a:endParaRPr lang="en-US" sz="1600" b="1" dirty="0"/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}</a:t>
              </a:r>
            </a:p>
          </p:txBody>
        </p:sp>
      </p:grpSp>
      <p:grpSp>
        <p:nvGrpSpPr>
          <p:cNvPr id="9" name="Group 1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709613" y="4735513"/>
            <a:ext cx="2963862" cy="1208087"/>
            <a:chOff x="2112" y="3072"/>
            <a:chExt cx="1867" cy="761"/>
          </a:xfrm>
        </p:grpSpPr>
        <p:sp>
          <p:nvSpPr>
            <p:cNvPr id="10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1" name="Text Box 1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 dirty="0"/>
                <a:t>p</a:t>
              </a:r>
              <a:r>
                <a:rPr lang="en-US" sz="1600" b="1" dirty="0" smtClean="0"/>
                <a:t>2</a:t>
              </a:r>
              <a:r>
                <a:rPr lang="en-US" sz="1600" b="1" dirty="0"/>
                <a:t>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</a:t>
              </a:r>
              <a:endParaRPr lang="en-US" sz="1400" b="1" i="1" dirty="0" smtClean="0"/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assert (</a:t>
              </a:r>
              <a:r>
                <a:rPr lang="en-US" sz="1600" b="1" dirty="0" err="1" smtClean="0"/>
                <a:t>b</a:t>
              </a:r>
              <a:r>
                <a:rPr lang="en-US" sz="1600" b="1" dirty="0" smtClean="0"/>
                <a:t>==1);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}</a:t>
              </a:r>
            </a:p>
          </p:txBody>
        </p:sp>
      </p:grpSp>
      <p:grpSp>
        <p:nvGrpSpPr>
          <p:cNvPr id="12" name="Group 1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5962" y="2139950"/>
            <a:ext cx="3094037" cy="1212850"/>
            <a:chOff x="463" y="861"/>
            <a:chExt cx="1867" cy="630"/>
          </a:xfrm>
        </p:grpSpPr>
        <p:sp>
          <p:nvSpPr>
            <p:cNvPr id="14" name="Text Box 17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5" name="Text Box 18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 dirty="0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</a:t>
              </a:r>
              <a:r>
                <a:rPr lang="en-US" sz="1400" b="1" dirty="0" err="1" smtClean="0"/>
                <a:t>e</a:t>
              </a:r>
              <a:r>
                <a:rPr lang="en-US" sz="1400" b="1" dirty="0" smtClean="0"/>
                <a:t> = new event</a:t>
              </a:r>
              <a:endParaRPr lang="en-US" sz="1400" b="1" dirty="0" smtClean="0"/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 </a:t>
              </a:r>
              <a:r>
                <a:rPr lang="en-US" sz="1600" b="1" dirty="0" err="1"/>
                <a:t>async</a:t>
              </a:r>
              <a:r>
                <a:rPr lang="en-US" sz="1600" b="1" dirty="0" smtClean="0"/>
                <a:t> p1 {}  </a:t>
              </a:r>
              <a:r>
                <a:rPr lang="en-US" sz="1600" b="1" dirty="0" err="1" smtClean="0"/>
                <a:t>buf</a:t>
              </a:r>
              <a:r>
                <a:rPr lang="en-US" sz="1600" b="1" dirty="0" smtClean="0"/>
                <a:t>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 dirty="0" smtClean="0"/>
                <a:t> </a:t>
              </a:r>
              <a:r>
                <a:rPr lang="en-US" sz="1600" b="1" dirty="0" err="1" smtClean="0"/>
                <a:t>async</a:t>
              </a:r>
              <a:r>
                <a:rPr lang="en-US" sz="1600" b="1" dirty="0" smtClean="0"/>
                <a:t> p2 {</a:t>
              </a:r>
              <a:r>
                <a:rPr lang="en-US" sz="1600" b="1" dirty="0" err="1" smtClean="0"/>
                <a:t>e</a:t>
              </a:r>
              <a:r>
                <a:rPr lang="en-US" sz="1600" b="1" dirty="0" smtClean="0"/>
                <a:t>} </a:t>
              </a:r>
              <a:r>
                <a:rPr lang="en-US" sz="1600" b="1" dirty="0" err="1" smtClean="0"/>
                <a:t>buf</a:t>
              </a:r>
              <a:r>
                <a:rPr lang="en-US" sz="1600" b="1" dirty="0" smtClean="0"/>
                <a:t>;</a:t>
              </a:r>
              <a:endParaRPr lang="en-US" sz="1600" b="1" dirty="0" smtClean="0"/>
            </a:p>
            <a:p>
              <a:pPr algn="l">
                <a:lnSpc>
                  <a:spcPct val="30000"/>
                </a:lnSpc>
              </a:pPr>
              <a:r>
                <a:rPr lang="en-US" sz="1600" b="1" dirty="0"/>
                <a:t>}</a:t>
              </a:r>
            </a:p>
          </p:txBody>
        </p:sp>
      </p:grpSp>
      <p:sp>
        <p:nvSpPr>
          <p:cNvPr id="16" name="Text Box 1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11200" y="1408113"/>
            <a:ext cx="3022600" cy="5730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 dirty="0">
                <a:solidFill>
                  <a:schemeClr val="accent2"/>
                </a:solidFill>
              </a:rPr>
              <a:t>global</a:t>
            </a:r>
            <a:r>
              <a:rPr lang="en-US" sz="1600" b="1" dirty="0"/>
              <a:t> bit </a:t>
            </a:r>
            <a:r>
              <a:rPr lang="en-US" sz="1600" b="1" dirty="0" err="1"/>
              <a:t>b</a:t>
            </a:r>
            <a:r>
              <a:rPr lang="en-US" sz="1600" b="1" dirty="0"/>
              <a:t> = 0</a:t>
            </a:r>
            <a:r>
              <a:rPr lang="en-US" sz="1600" b="1" dirty="0" smtClean="0"/>
              <a:t>;</a:t>
            </a:r>
          </a:p>
          <a:p>
            <a:pPr algn="l"/>
            <a:r>
              <a:rPr lang="en-US" sz="1600" b="1" dirty="0" smtClean="0"/>
              <a:t>       event </a:t>
            </a:r>
            <a:r>
              <a:rPr lang="en-US" sz="1600" b="1" dirty="0" err="1" smtClean="0"/>
              <a:t>e</a:t>
            </a:r>
            <a:r>
              <a:rPr lang="en-US" sz="1600" b="1" dirty="0" smtClean="0"/>
              <a:t>;</a:t>
            </a:r>
            <a:r>
              <a:rPr lang="en-US" sz="1600" b="1" dirty="0" smtClean="0"/>
              <a:t>  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Canceling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</a:t>
            </a:r>
            <a:r>
              <a:rPr lang="en-US" dirty="0" smtClean="0"/>
              <a:t>ancel </a:t>
            </a:r>
            <a:r>
              <a:rPr lang="en-US" dirty="0" err="1" smtClean="0"/>
              <a:t>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remove all pending occurrences of </a:t>
            </a:r>
            <a:r>
              <a:rPr lang="en-US" dirty="0" err="1" smtClean="0"/>
              <a:t>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Safety remains decidable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charset="2"/>
              <a:buChar char="à"/>
            </a:pPr>
            <a:r>
              <a:rPr lang="en-US" dirty="0" smtClean="0">
                <a:sym typeface="Wingdings"/>
              </a:rPr>
              <a:t>Go to PN + reset</a:t>
            </a:r>
          </a:p>
          <a:p>
            <a:pPr>
              <a:buFont typeface="Wingdings" charset="2"/>
              <a:buChar char="à"/>
            </a:pPr>
            <a:endParaRPr lang="en-US" dirty="0" smtClean="0">
              <a:sym typeface="Wingdings"/>
            </a:endParaRPr>
          </a:p>
          <a:p>
            <a:pPr>
              <a:buNone/>
            </a:pPr>
            <a:r>
              <a:rPr lang="en-US" dirty="0" err="1" smtClean="0">
                <a:sym typeface="Wingdings"/>
              </a:rPr>
              <a:t>Liveness</a:t>
            </a:r>
            <a:r>
              <a:rPr lang="en-US" dirty="0" smtClean="0">
                <a:sym typeface="Wingdings"/>
              </a:rPr>
              <a:t> is </a:t>
            </a:r>
            <a:r>
              <a:rPr lang="en-US" dirty="0" err="1" smtClean="0">
                <a:sym typeface="Wingdings"/>
              </a:rPr>
              <a:t>undecidable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Buffers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 smtClean="0"/>
              <a:t>buf</a:t>
            </a:r>
            <a:r>
              <a:rPr lang="en-US" sz="2400" dirty="0" smtClean="0"/>
              <a:t> = new buffer</a:t>
            </a:r>
          </a:p>
          <a:p>
            <a:pPr>
              <a:buNone/>
            </a:pPr>
            <a:r>
              <a:rPr lang="en-US" sz="2400" dirty="0" smtClean="0"/>
              <a:t>…</a:t>
            </a:r>
          </a:p>
          <a:p>
            <a:pPr>
              <a:buNone/>
            </a:pPr>
            <a:r>
              <a:rPr lang="en-US" sz="2400" dirty="0" smtClean="0"/>
              <a:t>p</a:t>
            </a:r>
            <a:r>
              <a:rPr lang="en-US" sz="2400" dirty="0" smtClean="0"/>
              <a:t>ost handler buffer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Safety remains decidable:</a:t>
            </a:r>
          </a:p>
          <a:p>
            <a:pPr>
              <a:buNone/>
            </a:pPr>
            <a:r>
              <a:rPr lang="en-US" dirty="0" smtClean="0"/>
              <a:t>	- hierarchical PN: “Buffer” tokens carry their own </a:t>
            </a:r>
            <a:r>
              <a:rPr lang="en-US" dirty="0" err="1" smtClean="0"/>
              <a:t>multiset</a:t>
            </a:r>
            <a:r>
              <a:rPr lang="en-US" dirty="0" smtClean="0"/>
              <a:t> of pending handlers</a:t>
            </a:r>
          </a:p>
          <a:p>
            <a:pPr>
              <a:buNone/>
            </a:pPr>
            <a:r>
              <a:rPr lang="en-US" dirty="0" smtClean="0"/>
              <a:t>	- depth bounded pi-calculus </a:t>
            </a:r>
            <a:r>
              <a:rPr lang="en-US" sz="2400" dirty="0" smtClean="0"/>
              <a:t>[Meyer]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- direct </a:t>
            </a:r>
            <a:r>
              <a:rPr lang="en-US" dirty="0" err="1" smtClean="0"/>
              <a:t>wqo</a:t>
            </a:r>
            <a:r>
              <a:rPr lang="en-US" dirty="0" smtClean="0"/>
              <a:t> construction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Tasks can </a:t>
            </a:r>
            <a:r>
              <a:rPr lang="en-US" dirty="0" err="1" smtClean="0"/>
              <a:t>pend</a:t>
            </a:r>
            <a:r>
              <a:rPr lang="en-US" dirty="0" smtClean="0"/>
              <a:t> on several events, and they are released by the first event that occurs</a:t>
            </a:r>
          </a:p>
          <a:p>
            <a:pPr lvl="1"/>
            <a:r>
              <a:rPr lang="en-US" dirty="0" smtClean="0"/>
              <a:t>There can be unbounded chains created by tasks waiting on event sets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 not see how to encode in depth bounded pi-calculus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Petri Data 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Tokens carry data from dense linearly ordered domain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Places, transitions as for PN</a:t>
            </a:r>
          </a:p>
          <a:p>
            <a:pPr>
              <a:buFontTx/>
              <a:buChar char="-"/>
            </a:pPr>
            <a:r>
              <a:rPr lang="en-US" dirty="0" smtClean="0"/>
              <a:t>Transition of </a:t>
            </a:r>
            <a:r>
              <a:rPr lang="en-US" dirty="0" err="1" smtClean="0"/>
              <a:t>arity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 has a precondition sequence of length </a:t>
            </a:r>
            <a:r>
              <a:rPr lang="en-US" dirty="0" err="1" smtClean="0"/>
              <a:t>n</a:t>
            </a:r>
            <a:r>
              <a:rPr lang="en-US" dirty="0" smtClean="0"/>
              <a:t> and a </a:t>
            </a:r>
            <a:r>
              <a:rPr lang="en-US" dirty="0" err="1" smtClean="0"/>
              <a:t>postcondition</a:t>
            </a:r>
            <a:r>
              <a:rPr lang="en-US" dirty="0" smtClean="0"/>
              <a:t> sequence of length </a:t>
            </a:r>
            <a:r>
              <a:rPr lang="en-US" dirty="0" err="1" smtClean="0"/>
              <a:t>n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 how many tokens of the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identity are consumed, how many are produced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524000" y="26670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ourier New" pitchFamily="49" charset="0"/>
              </a:rPr>
              <a:t>a</a:t>
            </a:r>
            <a:endParaRPr lang="en-US" dirty="0">
              <a:latin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828800" y="3657600"/>
            <a:ext cx="914400" cy="914400"/>
          </a:xfrm>
          <a:prstGeom prst="straightConnector1">
            <a:avLst/>
          </a:prstGeom>
          <a:solidFill>
            <a:srgbClr val="CCFFFF"/>
          </a:solidFill>
          <a:ln w="25400" cap="flat" cmpd="sng" algn="ctr">
            <a:noFill/>
            <a:prstDash val="solid"/>
            <a:round/>
            <a:headEnd type="none" w="med" len="med"/>
            <a:tailEnd type="arrow"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</p:cxnSp>
      <p:cxnSp>
        <p:nvCxnSpPr>
          <p:cNvPr id="16" name="Straight Arrow Connector 15"/>
          <p:cNvCxnSpPr>
            <a:endCxn id="33" idx="2"/>
          </p:cNvCxnSpPr>
          <p:nvPr/>
        </p:nvCxnSpPr>
        <p:spPr bwMode="auto">
          <a:xfrm flipV="1">
            <a:off x="4114800" y="3314700"/>
            <a:ext cx="990600" cy="38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 bwMode="auto">
          <a:xfrm>
            <a:off x="2743200" y="3200400"/>
            <a:ext cx="1371600" cy="304800"/>
          </a:xfrm>
          <a:prstGeom prst="rect">
            <a:avLst/>
          </a:prstGeom>
          <a:noFill/>
          <a:ln w="254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err="1" smtClean="0">
                <a:latin typeface="Courier New" pitchFamily="49" charset="0"/>
              </a:rPr>
              <a:t>x</a:t>
            </a:r>
            <a:r>
              <a:rPr lang="en-US" dirty="0" smtClean="0">
                <a:latin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</a:rPr>
              <a:t>y</a:t>
            </a:r>
            <a:r>
              <a:rPr lang="en-US" dirty="0" smtClean="0">
                <a:latin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</a:rPr>
              <a:t>z</a:t>
            </a:r>
            <a:endParaRPr lang="en-US" dirty="0">
              <a:latin typeface="Courier New" pitchFamily="49" charset="0"/>
            </a:endParaRPr>
          </a:p>
        </p:txBody>
      </p:sp>
      <p:cxnSp>
        <p:nvCxnSpPr>
          <p:cNvPr id="18" name="Straight Arrow Connector 17"/>
          <p:cNvCxnSpPr>
            <a:stCxn id="4" idx="6"/>
            <a:endCxn id="17" idx="0"/>
          </p:cNvCxnSpPr>
          <p:nvPr/>
        </p:nvCxnSpPr>
        <p:spPr bwMode="auto">
          <a:xfrm>
            <a:off x="1905000" y="2857500"/>
            <a:ext cx="1524000" cy="3429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90800" y="2743200"/>
            <a:ext cx="261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 bwMode="auto">
          <a:xfrm>
            <a:off x="1524000" y="38100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err="1" smtClean="0">
                <a:latin typeface="Courier New" pitchFamily="49" charset="0"/>
              </a:rPr>
              <a:t>b</a:t>
            </a:r>
            <a:endParaRPr lang="en-US" dirty="0">
              <a:latin typeface="Courier New" pitchFamily="49" charset="0"/>
            </a:endParaRPr>
          </a:p>
        </p:txBody>
      </p:sp>
      <p:cxnSp>
        <p:nvCxnSpPr>
          <p:cNvPr id="30" name="Straight Arrow Connector 29"/>
          <p:cNvCxnSpPr>
            <a:stCxn id="29" idx="6"/>
            <a:endCxn id="17" idx="2"/>
          </p:cNvCxnSpPr>
          <p:nvPr/>
        </p:nvCxnSpPr>
        <p:spPr bwMode="auto">
          <a:xfrm flipV="1">
            <a:off x="1905000" y="3505200"/>
            <a:ext cx="1524000" cy="4953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 bwMode="auto">
          <a:xfrm>
            <a:off x="5105400" y="31242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7000" y="3790890"/>
            <a:ext cx="261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 bwMode="auto">
          <a:xfrm>
            <a:off x="1524000" y="26670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1524000" y="38100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105400" y="3124200"/>
            <a:ext cx="381000" cy="381000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err="1" smtClean="0">
                <a:latin typeface="Courier New" pitchFamily="49" charset="0"/>
              </a:rPr>
              <a:t>c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Pending Events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Tokens carry one identity, but tasks can wait on multiple events</a:t>
            </a:r>
          </a:p>
          <a:p>
            <a:endParaRPr lang="en-US" dirty="0" smtClean="0"/>
          </a:p>
          <a:p>
            <a:r>
              <a:rPr lang="en-US" dirty="0" smtClean="0"/>
              <a:t>Attempt 1: Guess which token will fire the task at task creation</a:t>
            </a:r>
          </a:p>
          <a:p>
            <a:endParaRPr lang="en-US" dirty="0" smtClean="0"/>
          </a:p>
          <a:p>
            <a:r>
              <a:rPr lang="en-US" dirty="0" smtClean="0"/>
              <a:t>Does not work – what if event 1 always happens before event 2?</a:t>
            </a:r>
          </a:p>
          <a:p>
            <a:pPr lvl="1"/>
            <a:r>
              <a:rPr lang="en-US" dirty="0" smtClean="0"/>
              <a:t>Add spurious behaviors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Pending Events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800" dirty="0" smtClean="0"/>
              <a:t>Use the linear ordering!</a:t>
            </a:r>
          </a:p>
          <a:p>
            <a:endParaRPr lang="en-US" sz="2800" dirty="0" smtClean="0"/>
          </a:p>
          <a:p>
            <a:r>
              <a:rPr lang="en-US" sz="2800" dirty="0" smtClean="0"/>
              <a:t>Guess the order in which events will fire at event creation time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At task creation time, select the minimal event it </a:t>
            </a:r>
            <a:r>
              <a:rPr lang="en-US" sz="2800" dirty="0" err="1" smtClean="0"/>
              <a:t>pends</a:t>
            </a:r>
            <a:r>
              <a:rPr lang="en-US" sz="2800" dirty="0" smtClean="0"/>
              <a:t> on</a:t>
            </a:r>
          </a:p>
          <a:p>
            <a:r>
              <a:rPr lang="en-US" sz="2800" dirty="0" smtClean="0"/>
              <a:t>Plus some bookkeeping to ensure ordering of events is maintained</a:t>
            </a:r>
          </a:p>
          <a:p>
            <a:endParaRPr lang="en-US" sz="2800" dirty="0" smtClean="0"/>
          </a:p>
          <a:p>
            <a:r>
              <a:rPr lang="en-US" sz="2800" dirty="0" smtClean="0"/>
              <a:t>Details are complicated </a:t>
            </a:r>
            <a:r>
              <a:rPr lang="en-US" sz="2800" dirty="0" err="1" smtClean="0">
                <a:sym typeface="Wingdings"/>
              </a:rPr>
              <a:t>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 Verification</a:t>
            </a:r>
          </a:p>
        </p:txBody>
      </p:sp>
      <p:sp>
        <p:nvSpPr>
          <p:cNvPr id="35843" name="Content Placeholder 6"/>
          <p:cNvSpPr>
            <a:spLocks noGrp="1"/>
          </p:cNvSpPr>
          <p:nvPr>
            <p:ph idx="1"/>
          </p:nvPr>
        </p:nvSpPr>
        <p:spPr>
          <a:xfrm>
            <a:off x="304800" y="1646237"/>
            <a:ext cx="8229600" cy="46021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Theorem:</a:t>
            </a:r>
            <a:r>
              <a:rPr lang="en-US" dirty="0" smtClean="0"/>
              <a:t> </a:t>
            </a:r>
            <a:r>
              <a:rPr lang="en-US" sz="2400" dirty="0" smtClean="0"/>
              <a:t>[</a:t>
            </a:r>
            <a:r>
              <a:rPr lang="en-US" sz="2400" dirty="0" err="1" smtClean="0"/>
              <a:t>EmmiGantyM.Rosa-Velardo</a:t>
            </a:r>
            <a:r>
              <a:rPr lang="en-US" sz="2400" dirty="0" smtClean="0"/>
              <a:t>]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Safety </a:t>
            </a:r>
            <a:r>
              <a:rPr lang="en-US" dirty="0">
                <a:solidFill>
                  <a:srgbClr val="FF0000"/>
                </a:solidFill>
              </a:rPr>
              <a:t>verification</a:t>
            </a:r>
            <a:r>
              <a:rPr lang="en-US" dirty="0" smtClean="0">
                <a:solidFill>
                  <a:srgbClr val="FF0000"/>
                </a:solidFill>
              </a:rPr>
              <a:t> decidable (but Ackermann hard)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A</a:t>
            </a:r>
            <a:r>
              <a:rPr lang="en-US" sz="2800" dirty="0" err="1" smtClean="0"/>
              <a:t>sync</a:t>
            </a:r>
            <a:r>
              <a:rPr lang="en-US" sz="2800" dirty="0" smtClean="0"/>
              <a:t> </a:t>
            </a:r>
            <a:r>
              <a:rPr lang="en-US" sz="2800" dirty="0" smtClean="0"/>
              <a:t>program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Petri</a:t>
            </a:r>
            <a:r>
              <a:rPr lang="en-US" sz="2800" dirty="0" smtClean="0">
                <a:sym typeface="Wingdings"/>
              </a:rPr>
              <a:t> data net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Coverability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Left Brace 3"/>
          <p:cNvSpPr/>
          <p:nvPr/>
        </p:nvSpPr>
        <p:spPr bwMode="auto">
          <a:xfrm rot="5400000" flipH="1">
            <a:off x="2971800" y="2971800"/>
            <a:ext cx="379476" cy="2817876"/>
          </a:xfrm>
          <a:prstGeom prst="leftBrace">
            <a:avLst>
              <a:gd name="adj1" fmla="val 8333"/>
              <a:gd name="adj2" fmla="val 48562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4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4408" y="4648200"/>
            <a:ext cx="1239392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Poly time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2736" y="4495800"/>
            <a:ext cx="4841264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[</a:t>
            </a:r>
            <a:r>
              <a:rPr lang="en-US" dirty="0" err="1" smtClean="0">
                <a:latin typeface="Arial"/>
                <a:cs typeface="Arial"/>
              </a:rPr>
              <a:t>LazicNewcombOuaknineRoscoeWorrell</a:t>
            </a:r>
            <a:r>
              <a:rPr lang="en-US" dirty="0" smtClean="0">
                <a:latin typeface="Arial"/>
                <a:cs typeface="Arial"/>
              </a:rPr>
              <a:t>]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Asynchronous </a:t>
            </a:r>
            <a:r>
              <a:rPr lang="en-US" dirty="0" smtClean="0"/>
              <a:t>Programs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97894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04800" y="3971925"/>
            <a:ext cx="8531225" cy="319087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Programming Model: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Distributed Systems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Web Servers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Embedded </a:t>
            </a:r>
            <a:r>
              <a:rPr lang="en-US" sz="2800" dirty="0" smtClean="0"/>
              <a:t>Systems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Mobile platforms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78948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0" y="3806825"/>
            <a:ext cx="425132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kumimoji="0" lang="en-US" sz="600" dirty="0">
              <a:latin typeface="Trebuchet MS" charset="0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kumimoji="0" lang="en-US" sz="2800" dirty="0">
                <a:solidFill>
                  <a:schemeClr val="accent2"/>
                </a:solidFill>
                <a:latin typeface="Trebuchet MS" charset="0"/>
              </a:rPr>
              <a:t>Languages and Libraries: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kumimoji="0" lang="en-US" sz="2800" dirty="0" err="1">
                <a:latin typeface="Trebuchet MS" charset="0"/>
              </a:rPr>
              <a:t>LibAsync</a:t>
            </a:r>
            <a:r>
              <a:rPr kumimoji="0" lang="en-US" sz="2800" dirty="0">
                <a:latin typeface="Trebuchet MS" charset="0"/>
              </a:rPr>
              <a:t>, </a:t>
            </a:r>
            <a:r>
              <a:rPr kumimoji="0" lang="en-US" sz="2800" dirty="0" err="1">
                <a:latin typeface="Trebuchet MS" charset="0"/>
              </a:rPr>
              <a:t>LibEvent</a:t>
            </a:r>
            <a:r>
              <a:rPr kumimoji="0" lang="en-US" sz="2800" dirty="0">
                <a:latin typeface="Trebuchet MS" charset="0"/>
              </a:rPr>
              <a:t>, …</a:t>
            </a:r>
            <a:endParaRPr kumimoji="0" lang="en-US" sz="2800" dirty="0" smtClean="0">
              <a:latin typeface="Trebuchet MS" charset="0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kumimoji="0" lang="en-US" sz="2800" dirty="0" smtClean="0">
                <a:latin typeface="Trebuchet MS" charset="0"/>
              </a:rPr>
              <a:t>Go, Rust, …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kumimoji="0" lang="en-US" sz="2800" dirty="0" err="1" smtClean="0">
                <a:latin typeface="Trebuchet MS" charset="0"/>
              </a:rPr>
              <a:t>Javascript</a:t>
            </a:r>
            <a:r>
              <a:rPr kumimoji="0" lang="en-US" sz="2800" dirty="0" smtClean="0">
                <a:latin typeface="Trebuchet MS" charset="0"/>
              </a:rPr>
              <a:t>/AJAX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kumimoji="0" lang="en-US" sz="2800" dirty="0" smtClean="0">
                <a:latin typeface="Trebuchet MS" charset="0"/>
              </a:rPr>
              <a:t>Android/</a:t>
            </a:r>
            <a:r>
              <a:rPr kumimoji="0" lang="en-US" sz="2800" dirty="0" err="1" smtClean="0">
                <a:latin typeface="Trebuchet MS" charset="0"/>
              </a:rPr>
              <a:t>iOS</a:t>
            </a:r>
            <a:endParaRPr kumimoji="0" lang="en-US" sz="2800" dirty="0">
              <a:latin typeface="Trebuchet MS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2438400"/>
            <a:ext cx="2133600" cy="838200"/>
          </a:xfrm>
          <a:prstGeom prst="rect">
            <a:avLst/>
          </a:prstGeom>
          <a:gradFill>
            <a:gsLst>
              <a:gs pos="1600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  <a:p>
            <a:endParaRPr lang="en-US">
              <a:latin typeface="Trebuchet MS" charset="0"/>
            </a:endParaRPr>
          </a:p>
        </p:txBody>
      </p:sp>
      <p:sp>
        <p:nvSpPr>
          <p:cNvPr id="11270" name="Down Arrow 6"/>
          <p:cNvSpPr>
            <a:spLocks noChangeArrowheads="1"/>
          </p:cNvSpPr>
          <p:nvPr/>
        </p:nvSpPr>
        <p:spPr bwMode="auto">
          <a:xfrm>
            <a:off x="3124200" y="16764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1371600"/>
            <a:ext cx="1193800" cy="2555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Requests</a:t>
            </a:r>
          </a:p>
        </p:txBody>
      </p:sp>
      <p:sp>
        <p:nvSpPr>
          <p:cNvPr id="11272" name="Down Arrow 8"/>
          <p:cNvSpPr>
            <a:spLocks noChangeArrowheads="1"/>
          </p:cNvSpPr>
          <p:nvPr/>
        </p:nvSpPr>
        <p:spPr bwMode="auto">
          <a:xfrm flipV="1">
            <a:off x="4419600" y="1676400"/>
            <a:ext cx="484188" cy="749300"/>
          </a:xfrm>
          <a:prstGeom prst="downArrow">
            <a:avLst>
              <a:gd name="adj1" fmla="val 42944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2514600"/>
            <a:ext cx="3057247" cy="5514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dirty="0">
                <a:latin typeface="+mn-lt"/>
              </a:rPr>
              <a:t>Requests</a:t>
            </a:r>
            <a:r>
              <a:rPr lang="en-US" dirty="0" smtClean="0">
                <a:latin typeface="+mn-lt"/>
              </a:rPr>
              <a:t> buffered and</a:t>
            </a:r>
            <a:endParaRPr lang="en-US" dirty="0">
              <a:latin typeface="+mn-lt"/>
            </a:endParaRPr>
          </a:p>
          <a:p>
            <a:pPr algn="l">
              <a:defRPr/>
            </a:pPr>
            <a:r>
              <a:rPr lang="en-US" dirty="0">
                <a:latin typeface="+mn-lt"/>
              </a:rPr>
              <a:t>executed asynchronously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91000" y="1371600"/>
            <a:ext cx="1335088" cy="2555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Responses</a:t>
            </a:r>
          </a:p>
        </p:txBody>
      </p:sp>
      <p:sp>
        <p:nvSpPr>
          <p:cNvPr id="11275" name="Down Arrow 13"/>
          <p:cNvSpPr>
            <a:spLocks noChangeArrowheads="1"/>
          </p:cNvSpPr>
          <p:nvPr/>
        </p:nvSpPr>
        <p:spPr bwMode="auto">
          <a:xfrm>
            <a:off x="2971800" y="16764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1276" name="Down Arrow 14"/>
          <p:cNvSpPr>
            <a:spLocks noChangeArrowheads="1"/>
          </p:cNvSpPr>
          <p:nvPr/>
        </p:nvSpPr>
        <p:spPr bwMode="auto">
          <a:xfrm>
            <a:off x="2819400" y="1676400"/>
            <a:ext cx="484188" cy="749300"/>
          </a:xfrm>
          <a:prstGeom prst="downArrow">
            <a:avLst>
              <a:gd name="adj1" fmla="val 50000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1277" name="Down Arrow 15"/>
          <p:cNvSpPr>
            <a:spLocks noChangeArrowheads="1"/>
          </p:cNvSpPr>
          <p:nvPr/>
        </p:nvSpPr>
        <p:spPr bwMode="auto">
          <a:xfrm flipV="1">
            <a:off x="4572000" y="1676400"/>
            <a:ext cx="484188" cy="749300"/>
          </a:xfrm>
          <a:prstGeom prst="downArrow">
            <a:avLst>
              <a:gd name="adj1" fmla="val 42944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1278" name="Down Arrow 16"/>
          <p:cNvSpPr>
            <a:spLocks noChangeArrowheads="1"/>
          </p:cNvSpPr>
          <p:nvPr/>
        </p:nvSpPr>
        <p:spPr bwMode="auto">
          <a:xfrm flipV="1">
            <a:off x="4724400" y="1676400"/>
            <a:ext cx="484188" cy="749300"/>
          </a:xfrm>
          <a:prstGeom prst="downArrow">
            <a:avLst>
              <a:gd name="adj1" fmla="val 42944"/>
              <a:gd name="adj2" fmla="val 50008"/>
            </a:avLst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Asynchronous programs </a:t>
            </a:r>
            <a:r>
              <a:rPr lang="en-US" dirty="0" smtClean="0"/>
              <a:t>are a common programming idiom</a:t>
            </a:r>
          </a:p>
          <a:p>
            <a:pPr lvl="1"/>
            <a:r>
              <a:rPr lang="en-US" dirty="0" smtClean="0"/>
              <a:t>High performance</a:t>
            </a:r>
          </a:p>
          <a:p>
            <a:pPr lvl="1"/>
            <a:r>
              <a:rPr lang="en-US" dirty="0" smtClean="0"/>
              <a:t>Complicated code</a:t>
            </a:r>
          </a:p>
          <a:p>
            <a:pPr lvl="1"/>
            <a:r>
              <a:rPr lang="en-US" dirty="0" smtClean="0"/>
              <a:t>Good static analysis tools can help</a:t>
            </a:r>
          </a:p>
          <a:p>
            <a:r>
              <a:rPr lang="en-US" dirty="0" smtClean="0"/>
              <a:t>We now have the theoretical foundations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Decidable safety, decidable </a:t>
            </a:r>
            <a:r>
              <a:rPr lang="en-US" dirty="0" err="1" smtClean="0">
                <a:solidFill>
                  <a:srgbClr val="0000FF"/>
                </a:solidFill>
              </a:rPr>
              <a:t>liveness</a:t>
            </a:r>
            <a:r>
              <a:rPr lang="en-US" dirty="0" smtClean="0">
                <a:solidFill>
                  <a:srgbClr val="0000FF"/>
                </a:solidFill>
              </a:rPr>
              <a:t> under abstraction</a:t>
            </a:r>
          </a:p>
          <a:p>
            <a:pPr lvl="1"/>
            <a:r>
              <a:rPr lang="en-US" dirty="0" smtClean="0"/>
              <a:t>But still some ways from scalable tools</a:t>
            </a:r>
          </a:p>
          <a:p>
            <a:pPr lvl="1"/>
            <a:r>
              <a:rPr lang="en-US" dirty="0" smtClean="0"/>
              <a:t>In particular, tools that work on source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2819400"/>
            <a:ext cx="8229600" cy="2667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dirty="0"/>
              <a:t>Questions?</a:t>
            </a:r>
          </a:p>
          <a:p>
            <a:pPr algn="ctr" eaLnBrk="1" hangingPunct="1">
              <a:buFontTx/>
              <a:buNone/>
            </a:pPr>
            <a:r>
              <a:rPr lang="en-US" dirty="0" err="1"/>
              <a:t>http://</a:t>
            </a:r>
            <a:r>
              <a:rPr lang="en-US" dirty="0" err="1" smtClean="0"/>
              <a:t>www.mpi-sws.org/</a:t>
            </a:r>
            <a:r>
              <a:rPr lang="en-US" dirty="0" err="1"/>
              <a:t>~rupak</a:t>
            </a:r>
            <a:r>
              <a:rPr lang="en-US" dirty="0"/>
              <a:t>/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Asynchronous Program Analysis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88925" y="1752600"/>
            <a:ext cx="8531225" cy="503237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This Talk: </a:t>
            </a:r>
            <a:r>
              <a:rPr lang="en-US" sz="2400" b="1" dirty="0" smtClean="0">
                <a:solidFill>
                  <a:srgbClr val="FF0000"/>
                </a:solidFill>
              </a:rPr>
              <a:t>Decidability landscape of </a:t>
            </a:r>
            <a:r>
              <a:rPr lang="en-US" sz="2400" b="1" dirty="0" smtClean="0">
                <a:solidFill>
                  <a:srgbClr val="FF0000"/>
                </a:solidFill>
              </a:rPr>
              <a:t>safety and (sometimes) </a:t>
            </a:r>
            <a:r>
              <a:rPr lang="en-US" sz="2400" b="1" dirty="0" err="1" smtClean="0">
                <a:solidFill>
                  <a:srgbClr val="FF0000"/>
                </a:solidFill>
              </a:rPr>
              <a:t>liveness</a:t>
            </a:r>
            <a:r>
              <a:rPr lang="en-US" sz="2400" b="1" dirty="0" smtClean="0">
                <a:solidFill>
                  <a:srgbClr val="FF0000"/>
                </a:solidFill>
              </a:rPr>
              <a:t> for expressive classes of asynchronous programming models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	</a:t>
            </a:r>
            <a:r>
              <a:rPr lang="en-US" sz="20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			</a:t>
            </a:r>
            <a:r>
              <a:rPr lang="en-US" sz="2000" dirty="0" smtClean="0"/>
              <a:t>[JhalaM07</a:t>
            </a:r>
            <a:r>
              <a:rPr lang="en-US" sz="2000" dirty="0" smtClean="0"/>
              <a:t>,</a:t>
            </a:r>
            <a:r>
              <a:rPr lang="en-US" sz="2000" dirty="0" smtClean="0"/>
              <a:t>GantyM.2012</a:t>
            </a:r>
            <a:r>
              <a:rPr lang="en-US" sz="2000" dirty="0" smtClean="0"/>
              <a:t>,</a:t>
            </a:r>
            <a:r>
              <a:rPr lang="en-US" sz="2000" dirty="0" smtClean="0"/>
              <a:t>EmmiGantyM.Rosa</a:t>
            </a:r>
            <a:r>
              <a:rPr lang="en-US" sz="2000" dirty="0" smtClean="0"/>
              <a:t>-Velardo15]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Decidability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is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nontrivial</a:t>
            </a:r>
            <a:r>
              <a:rPr lang="en-US" sz="2400" dirty="0" smtClean="0"/>
              <a:t>: </a:t>
            </a:r>
            <a:r>
              <a:rPr lang="en-US" sz="2400" dirty="0"/>
              <a:t>Not finite state or context free: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sz="2400" dirty="0"/>
              <a:t>potentially unbounded </a:t>
            </a:r>
            <a:r>
              <a:rPr lang="en-US" sz="2400" dirty="0">
                <a:solidFill>
                  <a:srgbClr val="3366FF"/>
                </a:solidFill>
              </a:rPr>
              <a:t>stacks</a:t>
            </a:r>
            <a:r>
              <a:rPr lang="en-US" sz="2400" dirty="0"/>
              <a:t>,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sz="2400" dirty="0"/>
              <a:t>potentially unbounded </a:t>
            </a:r>
            <a:r>
              <a:rPr lang="en-US" sz="2400" dirty="0">
                <a:solidFill>
                  <a:srgbClr val="3366FF"/>
                </a:solidFill>
              </a:rPr>
              <a:t>request</a:t>
            </a:r>
            <a:r>
              <a:rPr lang="en-US" sz="2400" dirty="0" smtClean="0">
                <a:solidFill>
                  <a:srgbClr val="3366FF"/>
                </a:solidFill>
              </a:rPr>
              <a:t> </a:t>
            </a:r>
            <a:r>
              <a:rPr lang="en-US" sz="2400" dirty="0" smtClean="0">
                <a:solidFill>
                  <a:srgbClr val="3366FF"/>
                </a:solidFill>
              </a:rPr>
              <a:t>buffers, events</a:t>
            </a:r>
            <a:endParaRPr lang="en-US" sz="2400" dirty="0" smtClean="0">
              <a:solidFill>
                <a:srgbClr val="3366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Decidability is useful</a:t>
            </a:r>
            <a:r>
              <a:rPr lang="en-US" sz="2400" dirty="0" smtClean="0"/>
              <a:t>: basis for static analysis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sz="2400" dirty="0"/>
              <a:t>Often used in correctness critical settings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sz="2400" dirty="0"/>
              <a:t>The style breaks up control flow, making it difficult to reason about code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Simple Asynchronous </a:t>
            </a:r>
            <a:r>
              <a:rPr lang="en-US" dirty="0"/>
              <a:t>Programs </a:t>
            </a:r>
          </a:p>
        </p:txBody>
      </p:sp>
      <p:grpSp>
        <p:nvGrpSpPr>
          <p:cNvPr id="13315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4375" y="2843213"/>
            <a:ext cx="2965450" cy="2620962"/>
            <a:chOff x="462" y="1601"/>
            <a:chExt cx="1868" cy="1651"/>
          </a:xfrm>
        </p:grpSpPr>
        <p:sp>
          <p:nvSpPr>
            <p:cNvPr id="13325" name="AutoShape 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" name="AutoShape 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" name="Text Box 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3328" name="Text Box 1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3316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9613" y="5561013"/>
            <a:ext cx="2963862" cy="1208087"/>
            <a:chOff x="2112" y="3072"/>
            <a:chExt cx="1867" cy="761"/>
          </a:xfrm>
        </p:grpSpPr>
        <p:sp>
          <p:nvSpPr>
            <p:cNvPr id="13323" name="Text Box 13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3324" name="Text Box 14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3317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5963" y="1758950"/>
            <a:ext cx="2963862" cy="1000125"/>
            <a:chOff x="463" y="861"/>
            <a:chExt cx="1867" cy="630"/>
          </a:xfrm>
        </p:grpSpPr>
        <p:sp>
          <p:nvSpPr>
            <p:cNvPr id="13320" name="AutoShape 1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" name="Text Box 17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3322" name="Text Box 1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13318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1200" y="1408113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83" name="Rectangle 7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886200" y="14478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m</a:t>
            </a:r>
            <a:r>
              <a:rPr kumimoji="0" lang="en-US" sz="2400" kern="0" dirty="0" err="1">
                <a:solidFill>
                  <a:schemeClr val="accent2"/>
                </a:solidFill>
                <a:latin typeface="+mn-lt"/>
              </a:rPr>
              <a:t>ain</a:t>
            </a: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 </a:t>
            </a:r>
            <a:r>
              <a:rPr kumimoji="0" lang="en-US" sz="2400" kern="0" dirty="0">
                <a:solidFill>
                  <a:schemeClr val="tx2"/>
                </a:solidFill>
                <a:latin typeface="+mn-lt"/>
              </a:rPr>
              <a:t>ends in </a:t>
            </a: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dispatch location</a:t>
            </a:r>
          </a:p>
          <a:p>
            <a:pPr marL="800100" lvl="1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Calls asynchronously posted functions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 err="1">
                <a:solidFill>
                  <a:schemeClr val="accent2"/>
                </a:solidFill>
                <a:latin typeface="+mn-lt"/>
              </a:rPr>
              <a:t>Async</a:t>
            </a:r>
            <a:r>
              <a:rPr kumimoji="0" lang="en-US" sz="2400" kern="0" dirty="0">
                <a:latin typeface="+mn-lt"/>
              </a:rPr>
              <a:t> calls </a:t>
            </a: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stored</a:t>
            </a:r>
            <a:r>
              <a:rPr kumimoji="0" lang="en-US" sz="2400" kern="0" dirty="0">
                <a:latin typeface="+mn-lt"/>
              </a:rPr>
              <a:t> in task buffer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latin typeface="+mn-lt"/>
              </a:rPr>
              <a:t>Scheduler picks a pending task and runs it to completion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7675" y="284163"/>
            <a:ext cx="8467725" cy="1143000"/>
          </a:xfrm>
        </p:spPr>
        <p:txBody>
          <a:bodyPr/>
          <a:lstStyle/>
          <a:p>
            <a:pPr eaLnBrk="1" hangingPunct="1"/>
            <a:r>
              <a:rPr lang="en-US"/>
              <a:t>Asynchronous Program Execution </a:t>
            </a:r>
          </a:p>
        </p:txBody>
      </p:sp>
      <p:grpSp>
        <p:nvGrpSpPr>
          <p:cNvPr id="14339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4375" y="2843213"/>
            <a:ext cx="2965450" cy="2620962"/>
            <a:chOff x="462" y="1601"/>
            <a:chExt cx="1868" cy="1651"/>
          </a:xfrm>
        </p:grpSpPr>
        <p:sp>
          <p:nvSpPr>
            <p:cNvPr id="14355" name="AutoShape 7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6" name="AutoShape 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7" name="Text Box 9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4358" name="Text Box 10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4340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9613" y="5561013"/>
            <a:ext cx="2963862" cy="1208087"/>
            <a:chOff x="2112" y="3072"/>
            <a:chExt cx="1867" cy="761"/>
          </a:xfrm>
        </p:grpSpPr>
        <p:sp>
          <p:nvSpPr>
            <p:cNvPr id="14353" name="Text Box 13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4354" name="Text Box 14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4341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5963" y="1758950"/>
            <a:ext cx="2963862" cy="1000125"/>
            <a:chOff x="463" y="861"/>
            <a:chExt cx="1867" cy="630"/>
          </a:xfrm>
        </p:grpSpPr>
        <p:sp>
          <p:nvSpPr>
            <p:cNvPr id="14350" name="AutoShape 1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1" name="Text Box 17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4352" name="Text Box 18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14342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1200" y="1408113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17" name="AutoShape 7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4800" y="16002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18" name="Rectangle 7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86200" y="14478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tx2"/>
                </a:solidFill>
                <a:latin typeface="+mn-lt"/>
              </a:rPr>
              <a:t>Execution starts in </a:t>
            </a: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main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tx2"/>
                </a:solidFill>
                <a:latin typeface="+mn-lt"/>
              </a:rPr>
              <a:t>Task buffer empty</a:t>
            </a:r>
          </a:p>
        </p:txBody>
      </p:sp>
      <p:grpSp>
        <p:nvGrpSpPr>
          <p:cNvPr id="14345" name="Group 21"/>
          <p:cNvGrpSpPr>
            <a:grpSpLocks/>
          </p:cNvGrpSpPr>
          <p:nvPr/>
        </p:nvGrpSpPr>
        <p:grpSpPr bwMode="auto">
          <a:xfrm>
            <a:off x="5257800" y="3276600"/>
            <a:ext cx="2024063" cy="2224088"/>
            <a:chOff x="1143000" y="4194175"/>
            <a:chExt cx="2024063" cy="2224088"/>
          </a:xfrm>
        </p:grpSpPr>
        <p:sp>
          <p:nvSpPr>
            <p:cNvPr id="14348" name="Rectangle 3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152525" y="4198938"/>
              <a:ext cx="2014538" cy="463550"/>
            </a:xfrm>
            <a:prstGeom prst="rect">
              <a:avLst/>
            </a:prstGeom>
            <a:solidFill>
              <a:schemeClr val="accent1"/>
            </a:solidFill>
            <a:ln w="1905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349" name="Rectangle 4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43000" y="4194175"/>
              <a:ext cx="2020888" cy="22240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609600" indent="-609600" algn="l" eaLnBrk="1" hangingPunct="1">
                <a:lnSpc>
                  <a:spcPct val="100000"/>
                </a:lnSpc>
                <a:spcBef>
                  <a:spcPct val="20000"/>
                </a:spcBef>
              </a:pPr>
              <a:r>
                <a:rPr kumimoji="0" lang="en-US" sz="2400">
                  <a:solidFill>
                    <a:schemeClr val="accent2"/>
                  </a:solidFill>
                  <a:latin typeface="Trebuchet MS" charset="0"/>
                </a:rPr>
                <a:t>Pending Calls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5334000" y="3886200"/>
            <a:ext cx="552450" cy="258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h1</a:t>
            </a:r>
          </a:p>
        </p:txBody>
      </p:sp>
      <p:sp>
        <p:nvSpPr>
          <p:cNvPr id="14347" name="Rectangle 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257800" y="5715000"/>
            <a:ext cx="2054225" cy="45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0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State: b = 0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16054E-6 L 0.00121 0.091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7675" y="284163"/>
            <a:ext cx="8467725" cy="1143000"/>
          </a:xfrm>
        </p:spPr>
        <p:txBody>
          <a:bodyPr/>
          <a:lstStyle/>
          <a:p>
            <a:pPr eaLnBrk="1" hangingPunct="1"/>
            <a:r>
              <a:rPr lang="en-US"/>
              <a:t>Asynchronous Program Execution </a:t>
            </a:r>
          </a:p>
        </p:txBody>
      </p:sp>
      <p:grpSp>
        <p:nvGrpSpPr>
          <p:cNvPr id="15363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4375" y="2843213"/>
            <a:ext cx="2965450" cy="2620962"/>
            <a:chOff x="462" y="1601"/>
            <a:chExt cx="1868" cy="1651"/>
          </a:xfrm>
        </p:grpSpPr>
        <p:sp>
          <p:nvSpPr>
            <p:cNvPr id="15382" name="AutoShape 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3" name="AutoShape 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4" name="Text Box 9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5385" name="Text Box 10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5364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9613" y="5561013"/>
            <a:ext cx="2963862" cy="1208087"/>
            <a:chOff x="2112" y="3072"/>
            <a:chExt cx="1867" cy="761"/>
          </a:xfrm>
        </p:grpSpPr>
        <p:sp>
          <p:nvSpPr>
            <p:cNvPr id="15380" name="Text Box 13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5381" name="Text Box 14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5365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5963" y="1758950"/>
            <a:ext cx="2963862" cy="1000125"/>
            <a:chOff x="463" y="861"/>
            <a:chExt cx="1867" cy="630"/>
          </a:xfrm>
        </p:grpSpPr>
        <p:sp>
          <p:nvSpPr>
            <p:cNvPr id="15377" name="AutoShape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8" name="Text Box 17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5379" name="Text Box 18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15366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1200" y="1408113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17" name="AutoShape 7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8600" y="23622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18" name="Rectangle 7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0" y="1447800"/>
            <a:ext cx="533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Execution enters dispatch loop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Picks pending call and executes it</a:t>
            </a: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Returns to dispatch loop on return</a:t>
            </a:r>
          </a:p>
        </p:txBody>
      </p:sp>
      <p:grpSp>
        <p:nvGrpSpPr>
          <p:cNvPr id="15369" name="Group 21"/>
          <p:cNvGrpSpPr>
            <a:grpSpLocks/>
          </p:cNvGrpSpPr>
          <p:nvPr/>
        </p:nvGrpSpPr>
        <p:grpSpPr bwMode="auto">
          <a:xfrm>
            <a:off x="5257800" y="3657600"/>
            <a:ext cx="2024063" cy="2224088"/>
            <a:chOff x="1143000" y="4194175"/>
            <a:chExt cx="2024063" cy="2224088"/>
          </a:xfrm>
        </p:grpSpPr>
        <p:sp>
          <p:nvSpPr>
            <p:cNvPr id="15375" name="Rectangle 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52525" y="4198938"/>
              <a:ext cx="2014538" cy="463550"/>
            </a:xfrm>
            <a:prstGeom prst="rect">
              <a:avLst/>
            </a:prstGeom>
            <a:solidFill>
              <a:schemeClr val="accent1"/>
            </a:solidFill>
            <a:ln w="1905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376" name="Rectangle 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43000" y="4194175"/>
              <a:ext cx="2020888" cy="22240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609600" indent="-609600" algn="l" eaLnBrk="1" hangingPunct="1">
                <a:lnSpc>
                  <a:spcPct val="100000"/>
                </a:lnSpc>
                <a:spcBef>
                  <a:spcPct val="20000"/>
                </a:spcBef>
              </a:pPr>
              <a:r>
                <a:rPr kumimoji="0" lang="en-US" sz="2400">
                  <a:solidFill>
                    <a:schemeClr val="accent2"/>
                  </a:solidFill>
                  <a:latin typeface="Trebuchet MS" charset="0"/>
                </a:rPr>
                <a:t>Pending Calls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5334000" y="4267200"/>
            <a:ext cx="552450" cy="258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h1</a:t>
            </a:r>
          </a:p>
        </p:txBody>
      </p:sp>
      <p:sp>
        <p:nvSpPr>
          <p:cNvPr id="22" name="AutoShape 7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28194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24" name="TextBox 23"/>
          <p:cNvSpPr txBox="1"/>
          <p:nvPr/>
        </p:nvSpPr>
        <p:spPr>
          <a:xfrm flipH="1">
            <a:off x="5334000" y="4267200"/>
            <a:ext cx="552450" cy="258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h1</a:t>
            </a:r>
          </a:p>
        </p:txBody>
      </p:sp>
      <p:sp>
        <p:nvSpPr>
          <p:cNvPr id="25" name="TextBox 24"/>
          <p:cNvSpPr txBox="1"/>
          <p:nvPr/>
        </p:nvSpPr>
        <p:spPr>
          <a:xfrm flipH="1">
            <a:off x="5334000" y="4648200"/>
            <a:ext cx="55245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h2</a:t>
            </a:r>
          </a:p>
        </p:txBody>
      </p:sp>
      <p:sp>
        <p:nvSpPr>
          <p:cNvPr id="15374" name="Rectangle 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57800" y="6019800"/>
            <a:ext cx="2054225" cy="45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0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State: b = 0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82929E-7 L -3.33333E-6 0.1665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2" grpId="0" animBg="1"/>
      <p:bldP spid="22" grpId="1" animBg="1"/>
      <p:bldP spid="22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47675" y="284163"/>
            <a:ext cx="8467725" cy="1143000"/>
          </a:xfrm>
        </p:spPr>
        <p:txBody>
          <a:bodyPr/>
          <a:lstStyle/>
          <a:p>
            <a:pPr eaLnBrk="1" hangingPunct="1"/>
            <a:r>
              <a:rPr lang="en-US"/>
              <a:t>Asynchronous Program Execution </a:t>
            </a:r>
          </a:p>
        </p:txBody>
      </p:sp>
      <p:grpSp>
        <p:nvGrpSpPr>
          <p:cNvPr id="16387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4375" y="2843213"/>
            <a:ext cx="2965450" cy="2620962"/>
            <a:chOff x="462" y="1601"/>
            <a:chExt cx="1868" cy="1651"/>
          </a:xfrm>
        </p:grpSpPr>
        <p:sp>
          <p:nvSpPr>
            <p:cNvPr id="16407" name="AutoShape 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84" y="2066"/>
              <a:ext cx="1056" cy="148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8" name="AutoShape 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6" y="1849"/>
              <a:ext cx="1064" cy="131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9" name="Text Box 9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67" y="1604"/>
              <a:ext cx="1853" cy="143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6410" name="Text Box 10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2" y="1601"/>
              <a:ext cx="1868" cy="165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h1(){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if(b == 0){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async h2();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 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}</a:t>
              </a:r>
            </a:p>
            <a:p>
              <a:pPr algn="l">
                <a:lnSpc>
                  <a:spcPct val="30000"/>
                </a:lnSpc>
              </a:pP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6388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9613" y="5561013"/>
            <a:ext cx="2963862" cy="1208087"/>
            <a:chOff x="2112" y="3072"/>
            <a:chExt cx="1867" cy="761"/>
          </a:xfrm>
        </p:grpSpPr>
        <p:sp>
          <p:nvSpPr>
            <p:cNvPr id="16405" name="Text Box 13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117" y="3075"/>
              <a:ext cx="1858" cy="131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/>
              <a:endParaRPr lang="en-US" sz="1600" b="1"/>
            </a:p>
          </p:txBody>
        </p:sp>
        <p:sp>
          <p:nvSpPr>
            <p:cNvPr id="16406" name="Text Box 14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112" y="3072"/>
              <a:ext cx="1867" cy="76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h2(){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b = 1;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return;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grpSp>
        <p:nvGrpSpPr>
          <p:cNvPr id="16389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5963" y="1758950"/>
            <a:ext cx="2963862" cy="1000125"/>
            <a:chOff x="463" y="861"/>
            <a:chExt cx="1867" cy="630"/>
          </a:xfrm>
        </p:grpSpPr>
        <p:sp>
          <p:nvSpPr>
            <p:cNvPr id="16402" name="AutoShape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1108"/>
              <a:ext cx="1064" cy="126"/>
            </a:xfrm>
            <a:prstGeom prst="roundRect">
              <a:avLst>
                <a:gd name="adj" fmla="val 45833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3" name="Text Box 17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68" y="864"/>
              <a:ext cx="1858" cy="138"/>
            </a:xfrm>
            <a:prstGeom prst="rect">
              <a:avLst/>
            </a:prstGeom>
            <a:solidFill>
              <a:srgbClr val="C6E6E8"/>
            </a:solidFill>
            <a:ln w="19050">
              <a:noFill/>
              <a:miter lim="800000"/>
              <a:headEnd/>
              <a:tailEnd/>
            </a:ln>
          </p:spPr>
          <p:txBody>
            <a:bodyPr wrap="none" lIns="0" tIns="13716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endParaRPr lang="en-US" sz="1600" b="1"/>
            </a:p>
          </p:txBody>
        </p:sp>
        <p:sp>
          <p:nvSpPr>
            <p:cNvPr id="16404" name="Text Box 18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63" y="861"/>
              <a:ext cx="1867" cy="63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91440">
              <a:prstTxWarp prst="textNoShape">
                <a:avLst/>
              </a:prstTxWarp>
            </a:bodyPr>
            <a:lstStyle/>
            <a:p>
              <a:pPr algn="l">
                <a:lnSpc>
                  <a:spcPct val="30000"/>
                </a:lnSpc>
              </a:pPr>
              <a:r>
                <a:rPr lang="en-US" sz="1600" b="1"/>
                <a:t>main(){ 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async h1();</a:t>
              </a:r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 </a:t>
              </a:r>
              <a:r>
                <a:rPr lang="en-US" sz="1400" b="1" i="1"/>
                <a:t>...</a:t>
              </a:r>
              <a:endParaRPr lang="en-US" sz="1600" b="1"/>
            </a:p>
            <a:p>
              <a:pPr algn="l">
                <a:lnSpc>
                  <a:spcPct val="30000"/>
                </a:lnSpc>
              </a:pPr>
              <a:r>
                <a:rPr lang="en-US" sz="1600" b="1"/>
                <a:t>}</a:t>
              </a:r>
            </a:p>
          </p:txBody>
        </p:sp>
      </p:grpSp>
      <p:sp>
        <p:nvSpPr>
          <p:cNvPr id="16390" name="Text Box 1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11200" y="1408113"/>
            <a:ext cx="2963863" cy="2762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91440">
            <a:prstTxWarp prst="textNoShape">
              <a:avLst/>
            </a:prstTxWarp>
          </a:bodyPr>
          <a:lstStyle/>
          <a:p>
            <a:pPr algn="l"/>
            <a:r>
              <a:rPr lang="en-US" sz="1600" b="1">
                <a:solidFill>
                  <a:schemeClr val="accent2"/>
                </a:solidFill>
              </a:rPr>
              <a:t>global</a:t>
            </a:r>
            <a:r>
              <a:rPr lang="en-US" sz="1600" b="1"/>
              <a:t> bit b = 0;  </a:t>
            </a:r>
          </a:p>
        </p:txBody>
      </p:sp>
      <p:sp>
        <p:nvSpPr>
          <p:cNvPr id="17" name="AutoShape 7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8600" y="23622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18" name="Rectangle 7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0" y="1447800"/>
            <a:ext cx="533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kumimoji="0" lang="en-US" sz="2400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kumimoji="0" lang="en-US" sz="2400" kern="0" dirty="0">
                <a:solidFill>
                  <a:schemeClr val="accent2"/>
                </a:solidFill>
                <a:latin typeface="+mn-lt"/>
              </a:rPr>
              <a:t>Pick another pending call</a:t>
            </a:r>
          </a:p>
        </p:txBody>
      </p:sp>
      <p:grpSp>
        <p:nvGrpSpPr>
          <p:cNvPr id="16393" name="Group 21"/>
          <p:cNvGrpSpPr>
            <a:grpSpLocks/>
          </p:cNvGrpSpPr>
          <p:nvPr/>
        </p:nvGrpSpPr>
        <p:grpSpPr bwMode="auto">
          <a:xfrm>
            <a:off x="5257800" y="3657600"/>
            <a:ext cx="2024063" cy="2224088"/>
            <a:chOff x="1143000" y="4194175"/>
            <a:chExt cx="2024063" cy="2224088"/>
          </a:xfrm>
        </p:grpSpPr>
        <p:sp>
          <p:nvSpPr>
            <p:cNvPr id="16400" name="Rectangle 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52525" y="4198938"/>
              <a:ext cx="2014538" cy="463550"/>
            </a:xfrm>
            <a:prstGeom prst="rect">
              <a:avLst/>
            </a:prstGeom>
            <a:solidFill>
              <a:schemeClr val="accent1"/>
            </a:solidFill>
            <a:ln w="1905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6401" name="Rectangle 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43000" y="4194175"/>
              <a:ext cx="2020888" cy="222408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609600" indent="-609600" algn="l" eaLnBrk="1" hangingPunct="1">
                <a:lnSpc>
                  <a:spcPct val="100000"/>
                </a:lnSpc>
                <a:spcBef>
                  <a:spcPct val="20000"/>
                </a:spcBef>
              </a:pPr>
              <a:r>
                <a:rPr kumimoji="0" lang="en-US" sz="2400">
                  <a:solidFill>
                    <a:schemeClr val="accent2"/>
                  </a:solidFill>
                  <a:latin typeface="Trebuchet MS" charset="0"/>
                </a:rPr>
                <a:t>Pending Calls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5334000" y="4267200"/>
            <a:ext cx="552450" cy="258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h1</a:t>
            </a:r>
          </a:p>
        </p:txBody>
      </p:sp>
      <p:sp>
        <p:nvSpPr>
          <p:cNvPr id="22" name="AutoShape 7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2819400"/>
            <a:ext cx="436563" cy="569913"/>
          </a:xfrm>
          <a:prstGeom prst="rightArrow">
            <a:avLst>
              <a:gd name="adj1" fmla="val 49676"/>
              <a:gd name="adj2" fmla="val 45819"/>
            </a:avLst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  <a:latin typeface="Trebuchet MS" charset="0"/>
              </a:rPr>
              <a:t>PC</a:t>
            </a:r>
          </a:p>
        </p:txBody>
      </p:sp>
      <p:sp>
        <p:nvSpPr>
          <p:cNvPr id="25" name="TextBox 24"/>
          <p:cNvSpPr txBox="1"/>
          <p:nvPr/>
        </p:nvSpPr>
        <p:spPr>
          <a:xfrm flipH="1">
            <a:off x="5334000" y="4648200"/>
            <a:ext cx="55245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h2</a:t>
            </a:r>
          </a:p>
        </p:txBody>
      </p:sp>
      <p:sp>
        <p:nvSpPr>
          <p:cNvPr id="16397" name="Rectangle 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57800" y="6019800"/>
            <a:ext cx="2054225" cy="45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00000"/>
              </a:lnSpc>
              <a:spcBef>
                <a:spcPct val="20000"/>
              </a:spcBef>
            </a:pPr>
            <a:r>
              <a:rPr kumimoji="0" lang="en-US" sz="2400">
                <a:solidFill>
                  <a:schemeClr val="accent2"/>
                </a:solidFill>
                <a:latin typeface="Trebuchet MS" charset="0"/>
              </a:rPr>
              <a:t>State: b = 0</a:t>
            </a:r>
          </a:p>
        </p:txBody>
      </p:sp>
      <p:sp>
        <p:nvSpPr>
          <p:cNvPr id="27" name="TextBox 26"/>
          <p:cNvSpPr txBox="1"/>
          <p:nvPr/>
        </p:nvSpPr>
        <p:spPr>
          <a:xfrm flipH="1">
            <a:off x="5334000" y="4953000"/>
            <a:ext cx="62865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h1</a:t>
            </a:r>
          </a:p>
        </p:txBody>
      </p:sp>
      <p:sp>
        <p:nvSpPr>
          <p:cNvPr id="28" name="TextBox 27"/>
          <p:cNvSpPr txBox="1"/>
          <p:nvPr/>
        </p:nvSpPr>
        <p:spPr>
          <a:xfrm flipH="1">
            <a:off x="5334000" y="5257800"/>
            <a:ext cx="55245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h2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82929E-7 L -3.33333E-6 0.1665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2" grpId="0" animBg="1"/>
      <p:bldP spid="22" grpId="1" animBg="1"/>
      <p:bldP spid="22" grpId="2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2|0.2|0.1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1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12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13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15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17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18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20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21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2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4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2|0.2|0.1"/>
</p:tagLst>
</file>

<file path=ppt/tags/tag5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2|0.2|0.1"/>
</p:tagLst>
</file>

<file path=ppt/tags/tag9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1|0|0.1|0.1|0.1|0.1|0.1"/>
</p:tagLst>
</file>

<file path=ppt/tags/tag9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theme1.xml><?xml version="1.0" encoding="utf-8"?>
<a:theme xmlns:a="http://schemas.openxmlformats.org/drawingml/2006/main" name="rj title">
  <a:themeElements>
    <a:clrScheme name="rj 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j titl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Front">
            <a:rot lat="20099999" lon="1500000" rev="0"/>
          </a:camera>
          <a:lightRig rig="legacyFlat4" dir="b"/>
        </a:scene3d>
        <a:sp3d extrusionH="430200" prstMaterial="legacyMatte">
          <a:bevelT w="13500" h="13500" prst="angle"/>
          <a:bevelB w="13500" h="13500" prst="angle"/>
          <a:extrusionClr>
            <a:srgbClr val="CCFFFF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4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Front">
            <a:rot lat="20099999" lon="1500000" rev="0"/>
          </a:camera>
          <a:lightRig rig="legacyFlat4" dir="b"/>
        </a:scene3d>
        <a:sp3d extrusionH="430200" prstMaterial="legacyMatte">
          <a:bevelT w="13500" h="13500" prst="angle"/>
          <a:bevelB w="13500" h="13500" prst="angle"/>
          <a:extrusionClr>
            <a:srgbClr val="CCFFFF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4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rj 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 tit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 tit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 tit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 tit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 tit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 tit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 tit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 tit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 tit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 tit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 tit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44172</TotalTime>
  <Words>2753</Words>
  <Application>Microsoft Macintosh PowerPoint</Application>
  <PresentationFormat>On-screen Show (4:3)</PresentationFormat>
  <Paragraphs>710</Paragraphs>
  <Slides>41</Slides>
  <Notes>24</Notes>
  <HiddenSlides>4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rj title</vt:lpstr>
      <vt:lpstr>What’s Decidable for Asynchronous Programs?</vt:lpstr>
      <vt:lpstr>Sequential Imperative Programs</vt:lpstr>
      <vt:lpstr>Concurrent Programs</vt:lpstr>
      <vt:lpstr>Asynchronous Programs</vt:lpstr>
      <vt:lpstr>Asynchronous Program Analysis</vt:lpstr>
      <vt:lpstr>Simple Asynchronous Programs </vt:lpstr>
      <vt:lpstr>Asynchronous Program Execution </vt:lpstr>
      <vt:lpstr>Asynchronous Program Execution </vt:lpstr>
      <vt:lpstr>Asynchronous Program Execution </vt:lpstr>
      <vt:lpstr>Asynchronous Program Execution </vt:lpstr>
      <vt:lpstr>Asynchronous Program Execution </vt:lpstr>
      <vt:lpstr>Asynchronous Program Execution </vt:lpstr>
      <vt:lpstr>Properties: Safety </vt:lpstr>
      <vt:lpstr>Properties: Termination </vt:lpstr>
      <vt:lpstr>Fairness</vt:lpstr>
      <vt:lpstr>Fair Termination</vt:lpstr>
      <vt:lpstr>First Attempt</vt:lpstr>
      <vt:lpstr>First Attempt</vt:lpstr>
      <vt:lpstr>Petri Nets</vt:lpstr>
      <vt:lpstr>General Scheme for the PN</vt:lpstr>
      <vt:lpstr>Removing the Stack</vt:lpstr>
      <vt:lpstr>Polynomial Time Conversion</vt:lpstr>
      <vt:lpstr>Example: CFG  PN</vt:lpstr>
      <vt:lpstr>Petrification</vt:lpstr>
      <vt:lpstr>Safety Verification</vt:lpstr>
      <vt:lpstr>Fair Termination</vt:lpstr>
      <vt:lpstr>An Aside on Implementation</vt:lpstr>
      <vt:lpstr>A Related Result</vt:lpstr>
      <vt:lpstr>“Real” Asynchronous Programs</vt:lpstr>
      <vt:lpstr>Real Asynchronous Programming</vt:lpstr>
      <vt:lpstr>Example</vt:lpstr>
      <vt:lpstr>Canceling tasks</vt:lpstr>
      <vt:lpstr>Dynamic Buffers</vt:lpstr>
      <vt:lpstr>Events</vt:lpstr>
      <vt:lpstr>Petri Data Nets</vt:lpstr>
      <vt:lpstr>Example</vt:lpstr>
      <vt:lpstr>Modeling Pending Events I</vt:lpstr>
      <vt:lpstr>Modeling Pending Events II</vt:lpstr>
      <vt:lpstr>Safety Verification</vt:lpstr>
      <vt:lpstr>Summary</vt:lpstr>
      <vt:lpstr>Slide 41</vt:lpstr>
    </vt:vector>
  </TitlesOfParts>
  <Company>UC Berkeley-EECS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rj</dc:creator>
  <cp:lastModifiedBy>Rupak Majumdar</cp:lastModifiedBy>
  <cp:revision>446</cp:revision>
  <dcterms:created xsi:type="dcterms:W3CDTF">2015-02-11T12:26:17Z</dcterms:created>
  <dcterms:modified xsi:type="dcterms:W3CDTF">2015-02-12T03:52:43Z</dcterms:modified>
</cp:coreProperties>
</file>