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82" r:id="rId2"/>
    <p:sldId id="345" r:id="rId3"/>
    <p:sldId id="358" r:id="rId4"/>
    <p:sldId id="266" r:id="rId5"/>
    <p:sldId id="359" r:id="rId6"/>
    <p:sldId id="265" r:id="rId7"/>
    <p:sldId id="360" r:id="rId8"/>
    <p:sldId id="361" r:id="rId9"/>
    <p:sldId id="364" r:id="rId10"/>
    <p:sldId id="263" r:id="rId11"/>
    <p:sldId id="315" r:id="rId12"/>
    <p:sldId id="268" r:id="rId13"/>
    <p:sldId id="362" r:id="rId14"/>
    <p:sldId id="302" r:id="rId15"/>
    <p:sldId id="366" r:id="rId16"/>
    <p:sldId id="367" r:id="rId17"/>
    <p:sldId id="337" r:id="rId18"/>
    <p:sldId id="365" r:id="rId19"/>
    <p:sldId id="370" r:id="rId20"/>
    <p:sldId id="369" r:id="rId21"/>
    <p:sldId id="368" r:id="rId22"/>
    <p:sldId id="371" r:id="rId23"/>
    <p:sldId id="372" r:id="rId24"/>
    <p:sldId id="373" r:id="rId25"/>
    <p:sldId id="374" r:id="rId26"/>
    <p:sldId id="352" r:id="rId27"/>
    <p:sldId id="353" r:id="rId28"/>
    <p:sldId id="321" r:id="rId29"/>
    <p:sldId id="323" r:id="rId30"/>
    <p:sldId id="355" r:id="rId31"/>
    <p:sldId id="322" r:id="rId32"/>
    <p:sldId id="357" r:id="rId33"/>
    <p:sldId id="356" r:id="rId34"/>
    <p:sldId id="324" r:id="rId35"/>
    <p:sldId id="326" r:id="rId36"/>
    <p:sldId id="325" r:id="rId37"/>
    <p:sldId id="328" r:id="rId38"/>
    <p:sldId id="376" r:id="rId39"/>
    <p:sldId id="329" r:id="rId40"/>
    <p:sldId id="377" r:id="rId41"/>
    <p:sldId id="378" r:id="rId42"/>
    <p:sldId id="338" r:id="rId43"/>
    <p:sldId id="384" r:id="rId44"/>
    <p:sldId id="383" r:id="rId45"/>
    <p:sldId id="379" r:id="rId46"/>
    <p:sldId id="380" r:id="rId47"/>
    <p:sldId id="381" r:id="rId48"/>
    <p:sldId id="346" r:id="rId49"/>
  </p:sldIdLst>
  <p:sldSz cx="9144000" cy="6858000" type="overhead"/>
  <p:notesSz cx="6858000" cy="9144000"/>
  <p:embeddedFontLst>
    <p:embeddedFont>
      <p:font typeface="Comic Sans MS" pitchFamily="66" charset="0"/>
      <p:regular r:id="rId52"/>
      <p:bold r:id="rId53"/>
    </p:embeddedFont>
    <p:embeddedFont>
      <p:font typeface="CMSY10ORIG" pitchFamily="34" charset="0"/>
      <p:regular r:id="rId54"/>
    </p:embeddedFont>
    <p:embeddedFont>
      <p:font typeface="CMR10" pitchFamily="34" charset="0"/>
      <p:regular r:id="rId55"/>
    </p:embeddedFont>
    <p:embeddedFont>
      <p:font typeface="CMEX10" pitchFamily="34" charset="0"/>
      <p:regular r:id="rId56"/>
    </p:embeddedFont>
    <p:embeddedFont>
      <p:font typeface="CMMI7" pitchFamily="34" charset="0"/>
      <p:regular r:id="rId57"/>
    </p:embeddedFont>
    <p:embeddedFont>
      <p:font typeface="CMR7" pitchFamily="34" charset="0"/>
      <p:regular r:id="rId58"/>
    </p:embeddedFont>
    <p:embeddedFont>
      <p:font typeface="CMMI10" pitchFamily="34" charset="0"/>
      <p:regular r:id="rId59"/>
    </p:embeddedFont>
    <p:embeddedFont>
      <p:font typeface="CMSY7" pitchFamily="34" charset="0"/>
      <p:regular r:id="rId60"/>
    </p:embeddedFont>
    <p:embeddedFont>
      <p:font typeface="cmsy10" pitchFamily="34" charset="0"/>
      <p:regular r:id="rId61"/>
    </p:embeddedFont>
    <p:embeddedFont>
      <p:font typeface="Verdana" pitchFamily="34" charset="0"/>
      <p:regular r:id="rId62"/>
      <p:bold r:id="rId63"/>
      <p:italic r:id="rId64"/>
      <p:boldItalic r:id="rId65"/>
    </p:embeddedFont>
    <p:embeddedFont>
      <p:font typeface="Marlett" pitchFamily="2" charset="2"/>
      <p:regular r:id="rId66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FF"/>
    <a:srgbClr val="FF0000"/>
    <a:srgbClr val="FF7C8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54DCB5-9DE9-4EE3-9260-92104C624D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rlett" pitchFamily="2" charset="2"/>
              </a:defRPr>
            </a:lvl1pPr>
          </a:lstStyle>
          <a:p>
            <a:fld id="{886F922C-F0D1-40DC-A6FC-4E72FB561E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D211F-79A0-44B9-9B0F-E3C4F60CDB3F}" type="slidenum">
              <a:rPr lang="en-US"/>
              <a:pPr/>
              <a:t>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34A33-FEEE-464A-85FF-E4FD09F14F12}" type="slidenum">
              <a:rPr lang="en-US"/>
              <a:pPr/>
              <a:t>10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43A6E-7448-4B64-8B2A-92FDC83E4368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CA869-2470-47CE-AAB4-A25BDADA8A1E}" type="slidenum">
              <a:rPr lang="en-US"/>
              <a:pPr/>
              <a:t>12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0C505-0DF5-4C1B-9C8F-186FAA93A2D5}" type="slidenum">
              <a:rPr lang="en-US"/>
              <a:pPr/>
              <a:t>13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4896B-3082-4CF6-B7F9-5E5B5C1211CA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1A7F7-1C94-4A0A-A6ED-5E5F1D49EBB0}" type="slidenum">
              <a:rPr lang="en-US"/>
              <a:pPr/>
              <a:t>15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1A7F7-1C94-4A0A-A6ED-5E5F1D49EBB0}" type="slidenum">
              <a:rPr lang="en-US"/>
              <a:pPr/>
              <a:t>16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C8D79-1D28-4A25-A16E-D3B9333D97D1}" type="slidenum">
              <a:rPr lang="en-US"/>
              <a:pPr/>
              <a:t>17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46454-B689-47F5-A7A9-DDA4788A88FB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88620-DB85-455E-8728-43BC1D86F071}" type="slidenum">
              <a:rPr lang="en-US"/>
              <a:pPr/>
              <a:t>27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64A6C-B533-4846-AF02-42758EFAF317}" type="slidenum">
              <a:rPr lang="en-US"/>
              <a:pPr/>
              <a:t>28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3B2E5-FDD4-4248-8799-09C4CE9771D5}" type="slidenum">
              <a:rPr lang="en-US"/>
              <a:pPr/>
              <a:t>29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D3AF5-827B-4AC7-B5D8-0042176C4AF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21000-BD3A-49FB-94E6-F88D020E6A0A}" type="slidenum">
              <a:rPr lang="en-US"/>
              <a:pPr/>
              <a:t>30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21000-BD3A-49FB-94E6-F88D020E6A0A}" type="slidenum">
              <a:rPr lang="en-US"/>
              <a:pPr/>
              <a:t>31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21000-BD3A-49FB-94E6-F88D020E6A0A}" type="slidenum">
              <a:rPr lang="en-US"/>
              <a:pPr/>
              <a:t>32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21000-BD3A-49FB-94E6-F88D020E6A0A}" type="slidenum">
              <a:rPr lang="en-US"/>
              <a:pPr/>
              <a:t>33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10EE-41E0-4782-A531-D7081EE8156F}" type="slidenum">
              <a:rPr lang="en-US"/>
              <a:pPr/>
              <a:t>34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A7ABF-867B-4248-803C-2B90EE06FE35}" type="slidenum">
              <a:rPr lang="en-US"/>
              <a:pPr/>
              <a:t>35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AC7CB-3514-45D9-87E8-2901FD9EC9C2}" type="slidenum">
              <a:rPr lang="en-US"/>
              <a:pPr/>
              <a:t>36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250F5-C46B-48A0-A411-6CA319666C7D}" type="slidenum">
              <a:rPr lang="en-US"/>
              <a:pPr/>
              <a:t>37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9C3A0-B853-4D30-B875-59C276001701}" type="slidenum">
              <a:rPr lang="en-US"/>
              <a:pPr/>
              <a:t>38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9C3A0-B853-4D30-B875-59C276001701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52168-A38A-4BCD-8F87-FFC6F8EE4BC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24161-861E-45EE-BBF7-E5F964291974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24161-861E-45EE-BBF7-E5F964291974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8BD95-BCD2-4FEF-8474-DCCE97D31CE9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8BD95-BCD2-4FEF-8474-DCCE97D31CE9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8BD95-BCD2-4FEF-8474-DCCE97D31CE9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F6488-3414-4831-AF89-B557648DF732}" type="slidenum">
              <a:rPr lang="ar-SA" smtClean="0"/>
              <a:pPr/>
              <a:t>48</a:t>
            </a:fld>
            <a:endParaRPr lang="en-US" smtClean="0"/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EB7CD-FD0B-4967-97E5-05BAF22B42DE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F9524-A88B-42C9-B372-3620998FBB6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C6F32-A01C-4F11-84F6-D62B60C7973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C6F32-A01C-4F11-84F6-D62B60C7973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367E-C0C6-46AB-B4E4-B808F4B7AA8C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B854F-6E64-416C-9FCE-2D0DB987E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9C190-92D1-43C5-BFF0-731F31A86572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3B003-9C04-4439-A9F5-04947BDDA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AFDE-98FD-48E5-A46C-56E348B12040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CFFBD-B6E8-4335-97AB-07EFC1090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AD0948-721F-4633-9E78-9CE7A53036DF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D43621-E57E-4485-88D3-AEAA25779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2E31B-57BA-49C4-8B1B-54255FEB680F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A7DCD-5630-4D24-9A18-AC12E430C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84ECB-F3E5-44CF-90FD-7E1E9857FEE6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189F-54B1-4876-8FE3-0DBF2E35E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4DF87-9C94-4F61-9F72-DA871F94FF9D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77382-940A-41A0-82F5-37474C6A9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CE301-AB15-4BC8-A069-891B8C444011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34E8B-4CAC-49A0-9905-52A8AB74E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4D9C7-2207-40D0-BD10-0B54F2F3DC18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608CE-920D-4F6F-98C9-0491388AB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451BE2-2530-4377-B1A8-5C7325370B07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F6C7-BF34-4D15-B948-1AE357C77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5B4088-9F8B-47A6-BC77-CED34BB88F4B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175C4-5CBB-44C2-B39A-9A0A97F8F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9D13A-3CD4-4872-A111-CEF08AC71F75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53061-03A8-478F-A817-BEBADB207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25FADF-59C2-4E78-8626-3FD8A787F305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2C375A-7E56-4213-9496-F32FC2560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5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reativecommons.org/licenses/by-nc/3.0/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3600" y="693738"/>
            <a:ext cx="7772400" cy="1143000"/>
          </a:xfrm>
        </p:spPr>
        <p:txBody>
          <a:bodyPr/>
          <a:lstStyle/>
          <a:p>
            <a:r>
              <a:rPr lang="en-US" dirty="0" smtClean="0"/>
              <a:t>Combinatorial Topology</a:t>
            </a:r>
            <a:br>
              <a:rPr lang="en-US" dirty="0" smtClean="0"/>
            </a:br>
            <a:r>
              <a:rPr lang="en-US" sz="3200" dirty="0" smtClean="0"/>
              <a:t>and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Distributed Computing</a:t>
            </a: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7"/>
              </a:rPr>
              <a:t>A</a:t>
            </a:r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1693479" y="3617119"/>
            <a:ext cx="5757042" cy="1714500"/>
            <a:chOff x="2189163" y="2351088"/>
            <a:chExt cx="5757042" cy="171450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189163" y="2351088"/>
            <a:ext cx="1489075" cy="1714500"/>
          </p:xfrm>
          <a:graphic>
            <a:graphicData uri="http://schemas.openxmlformats.org/presentationml/2006/ole">
              <p:oleObj spid="_x0000_s209922" name="Bitmap Image" r:id="rId5" imgW="9523810" imgH="10971429" progId="PBrush">
                <p:embed/>
              </p:oleObj>
            </a:graphicData>
          </a:graphic>
        </p:graphicFrame>
        <p:pic>
          <p:nvPicPr>
            <p:cNvPr id="19558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55541" y="2456901"/>
              <a:ext cx="3790664" cy="1502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C573-9D0D-411C-8380-D597CE63A11B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9BD3-0278-4D81-8AD4-F802D7A7FBDA}" type="slidenum">
              <a:rPr lang="en-US"/>
              <a:pPr/>
              <a:t>10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= Process State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1614488" y="2466975"/>
            <a:ext cx="0" cy="3478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1624013" y="5935663"/>
            <a:ext cx="4311650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716" y="0"/>
              </a:cxn>
              <a:cxn ang="0">
                <a:pos x="2703" y="13"/>
              </a:cxn>
            </a:cxnLst>
            <a:rect l="0" t="0" r="r" b="b"/>
            <a:pathLst>
              <a:path w="2716" h="13">
                <a:moveTo>
                  <a:pt x="0" y="6"/>
                </a:moveTo>
                <a:lnTo>
                  <a:pt x="2716" y="0"/>
                </a:lnTo>
                <a:lnTo>
                  <a:pt x="2703" y="13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633538" y="4411663"/>
            <a:ext cx="3349625" cy="1533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2514600" y="4419600"/>
            <a:ext cx="6858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2973388" y="4565650"/>
            <a:ext cx="98425" cy="212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2312487" y="3572235"/>
            <a:ext cx="30620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Process ID (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4517850" y="4928746"/>
            <a:ext cx="371826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Value (input or output)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541-063A-42A8-A6BE-6796F18DE229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184-E5E0-4AC1-98C2-DFAA727E411D}" type="slidenum">
              <a:rPr lang="en-US"/>
              <a:pPr/>
              <a:t>11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Simplex = Global State</a:t>
            </a:r>
          </a:p>
        </p:txBody>
      </p:sp>
      <p:pic>
        <p:nvPicPr>
          <p:cNvPr id="126979" name="Picture 3" descr="simple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5" y="2165350"/>
            <a:ext cx="4629150" cy="337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62C4-CACD-4F74-9F95-74C2D7D223DD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4CD-BA55-4EF5-9F66-1C15E1F56E94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= Global States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950" y="1828800"/>
            <a:ext cx="4103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Complex for Binary Consensus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21B6-EDAF-4A15-81FC-B5986BDEAE29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F9D6-FD24-4F24-9AC5-60AC0B436476}" type="slidenum">
              <a:rPr lang="en-US"/>
              <a:pPr/>
              <a:t>13</a:t>
            </a:fld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010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62200" y="19050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/>
              <a:t>0</a:t>
            </a:r>
            <a:endParaRPr lang="en-US" sz="360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505200" y="3124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0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flipV="1">
            <a:off x="3276600" y="38100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0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90600" y="36576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  <a:endParaRPr lang="en-US" sz="3600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86000" y="48006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/>
              <a:t>1</a:t>
            </a:r>
            <a:endParaRPr lang="en-US" sz="3600"/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4012902" y="3917020"/>
            <a:ext cx="458330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Processes: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blue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3616871" y="5506658"/>
            <a:ext cx="500649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Independently assigned 0 or 1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4614029" y="2327383"/>
            <a:ext cx="398218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possible initial states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Complex for Binary Consensus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9B0D-0752-49BF-988A-8E989C4F3707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77A5-EF0C-4C3E-BDE7-AF385D5DB8AF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02447" name="Group 47"/>
          <p:cNvGrpSpPr>
            <a:grpSpLocks/>
          </p:cNvGrpSpPr>
          <p:nvPr/>
        </p:nvGrpSpPr>
        <p:grpSpPr bwMode="auto">
          <a:xfrm>
            <a:off x="711200" y="2101850"/>
            <a:ext cx="3771900" cy="3579813"/>
            <a:chOff x="448" y="1324"/>
            <a:chExt cx="2376" cy="2255"/>
          </a:xfrm>
        </p:grpSpPr>
        <p:sp>
          <p:nvSpPr>
            <p:cNvPr id="102438" name="Freeform 38"/>
            <p:cNvSpPr>
              <a:spLocks/>
            </p:cNvSpPr>
            <p:nvPr/>
          </p:nvSpPr>
          <p:spPr bwMode="auto">
            <a:xfrm>
              <a:off x="1786" y="1324"/>
              <a:ext cx="1035" cy="1814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3" name="Freeform 23"/>
            <p:cNvSpPr>
              <a:spLocks/>
            </p:cNvSpPr>
            <p:nvPr/>
          </p:nvSpPr>
          <p:spPr bwMode="auto">
            <a:xfrm>
              <a:off x="455" y="1331"/>
              <a:ext cx="1338" cy="1648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2" name="Freeform 12"/>
            <p:cNvSpPr>
              <a:spLocks/>
            </p:cNvSpPr>
            <p:nvPr/>
          </p:nvSpPr>
          <p:spPr bwMode="auto">
            <a:xfrm>
              <a:off x="448" y="1334"/>
              <a:ext cx="2369" cy="34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1" name="Freeform 31"/>
            <p:cNvSpPr>
              <a:spLocks/>
            </p:cNvSpPr>
            <p:nvPr/>
          </p:nvSpPr>
          <p:spPr bwMode="auto">
            <a:xfrm>
              <a:off x="1144" y="2559"/>
              <a:ext cx="1345" cy="4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9" name="Text Box 39"/>
            <p:cNvSpPr txBox="1">
              <a:spLocks noChangeArrowheads="1"/>
            </p:cNvSpPr>
            <p:nvPr/>
          </p:nvSpPr>
          <p:spPr bwMode="auto">
            <a:xfrm>
              <a:off x="2254" y="170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/>
                <a:t>0</a:t>
              </a:r>
              <a:endParaRPr lang="en-US" sz="3600"/>
            </a:p>
          </p:txBody>
        </p:sp>
        <p:sp>
          <p:nvSpPr>
            <p:cNvPr id="102440" name="Text Box 40"/>
            <p:cNvSpPr txBox="1">
              <a:spLocks noChangeArrowheads="1"/>
            </p:cNvSpPr>
            <p:nvPr/>
          </p:nvSpPr>
          <p:spPr bwMode="auto">
            <a:xfrm>
              <a:off x="615" y="180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0</a:t>
              </a:r>
              <a:endParaRPr lang="en-US" sz="3600">
                <a:solidFill>
                  <a:srgbClr val="FF0000"/>
                </a:solidFill>
              </a:endParaRPr>
            </a:p>
          </p:txBody>
        </p:sp>
        <p:sp>
          <p:nvSpPr>
            <p:cNvPr id="102441" name="Text Box 41"/>
            <p:cNvSpPr txBox="1">
              <a:spLocks noChangeArrowheads="1"/>
            </p:cNvSpPr>
            <p:nvPr/>
          </p:nvSpPr>
          <p:spPr bwMode="auto">
            <a:xfrm flipV="1">
              <a:off x="1312" y="2288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</a:rPr>
                <a:t>0</a:t>
              </a:r>
              <a:endParaRPr lang="en-US" sz="3600">
                <a:solidFill>
                  <a:schemeClr val="accent1"/>
                </a:solidFill>
              </a:endParaRPr>
            </a:p>
          </p:txBody>
        </p:sp>
        <p:sp>
          <p:nvSpPr>
            <p:cNvPr id="102442" name="Text Box 42"/>
            <p:cNvSpPr txBox="1">
              <a:spLocks noChangeArrowheads="1"/>
            </p:cNvSpPr>
            <p:nvPr/>
          </p:nvSpPr>
          <p:spPr bwMode="auto">
            <a:xfrm>
              <a:off x="2480" y="2787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  <a:endParaRPr lang="en-US" sz="3600"/>
            </a:p>
          </p:txBody>
        </p:sp>
        <p:sp>
          <p:nvSpPr>
            <p:cNvPr id="102443" name="Text Box 43"/>
            <p:cNvSpPr txBox="1">
              <a:spLocks noChangeArrowheads="1"/>
            </p:cNvSpPr>
            <p:nvPr/>
          </p:nvSpPr>
          <p:spPr bwMode="auto">
            <a:xfrm>
              <a:off x="895" y="2879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/>
                <a:t>1</a:t>
              </a:r>
              <a:endParaRPr lang="en-US" sz="3600"/>
            </a:p>
          </p:txBody>
        </p:sp>
        <p:sp>
          <p:nvSpPr>
            <p:cNvPr id="102444" name="Text Box 44"/>
            <p:cNvSpPr txBox="1">
              <a:spLocks noChangeArrowheads="1"/>
            </p:cNvSpPr>
            <p:nvPr/>
          </p:nvSpPr>
          <p:spPr bwMode="auto">
            <a:xfrm rot="10800000" flipV="1">
              <a:off x="1829" y="2289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</a:rPr>
                <a:t>1</a:t>
              </a:r>
              <a:endParaRPr lang="en-US" sz="3600">
                <a:solidFill>
                  <a:schemeClr val="accent1"/>
                </a:solidFill>
              </a:endParaRPr>
            </a:p>
          </p:txBody>
        </p:sp>
        <p:sp>
          <p:nvSpPr>
            <p:cNvPr id="102446" name="Freeform 46"/>
            <p:cNvSpPr>
              <a:spLocks/>
            </p:cNvSpPr>
            <p:nvPr/>
          </p:nvSpPr>
          <p:spPr bwMode="auto">
            <a:xfrm flipH="1" flipV="1">
              <a:off x="869" y="1871"/>
              <a:ext cx="1345" cy="4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/>
          </p:nvSpPr>
          <p:spPr bwMode="auto">
            <a:xfrm>
              <a:off x="455" y="1438"/>
              <a:ext cx="869" cy="2141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0" name="Freeform 10"/>
            <p:cNvSpPr>
              <a:spLocks/>
            </p:cNvSpPr>
            <p:nvPr/>
          </p:nvSpPr>
          <p:spPr bwMode="auto">
            <a:xfrm>
              <a:off x="1303" y="1510"/>
              <a:ext cx="1521" cy="2058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122"/>
          <p:cNvSpPr txBox="1">
            <a:spLocks noChangeArrowheads="1"/>
          </p:cNvSpPr>
          <p:nvPr/>
        </p:nvSpPr>
        <p:spPr bwMode="auto">
          <a:xfrm>
            <a:off x="4153616" y="3917020"/>
            <a:ext cx="434285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Output values all 0 or all 1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3732604" y="5506658"/>
            <a:ext cx="476386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Two disconnected simplexes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4674592" y="2327383"/>
            <a:ext cx="382188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possible final states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05D9-2233-40D7-87C4-FEE09BD02C12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E05F-83E5-4CD6-8F79-884AFBA87D20}" type="slidenum">
              <a:rPr lang="en-US"/>
              <a:pPr/>
              <a:t>15</a:t>
            </a:fld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Map for Consensus</a:t>
            </a:r>
            <a:endParaRPr lang="en-US" dirty="0"/>
          </a:p>
        </p:txBody>
      </p:sp>
      <p:sp>
        <p:nvSpPr>
          <p:cNvPr id="171030" name="Freeform 22"/>
          <p:cNvSpPr>
            <a:spLocks/>
          </p:cNvSpPr>
          <p:nvPr/>
        </p:nvSpPr>
        <p:spPr bwMode="auto">
          <a:xfrm>
            <a:off x="6858000" y="2201863"/>
            <a:ext cx="1643063" cy="2879725"/>
          </a:xfrm>
          <a:custGeom>
            <a:avLst/>
            <a:gdLst/>
            <a:ahLst/>
            <a:cxnLst>
              <a:cxn ang="0">
                <a:pos x="7" y="1359"/>
              </a:cxn>
              <a:cxn ang="0">
                <a:pos x="980" y="1814"/>
              </a:cxn>
              <a:cxn ang="0">
                <a:pos x="1035" y="180"/>
              </a:cxn>
              <a:cxn ang="0">
                <a:pos x="0" y="0"/>
              </a:cxn>
              <a:cxn ang="0">
                <a:pos x="7" y="1359"/>
              </a:cxn>
            </a:cxnLst>
            <a:rect l="0" t="0" r="r" b="b"/>
            <a:pathLst>
              <a:path w="1035" h="1814">
                <a:moveTo>
                  <a:pt x="7" y="1359"/>
                </a:moveTo>
                <a:lnTo>
                  <a:pt x="980" y="1814"/>
                </a:lnTo>
                <a:lnTo>
                  <a:pt x="1035" y="180"/>
                </a:lnTo>
                <a:lnTo>
                  <a:pt x="0" y="0"/>
                </a:lnTo>
                <a:lnTo>
                  <a:pt x="7" y="135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1" name="Freeform 23"/>
          <p:cNvSpPr>
            <a:spLocks/>
          </p:cNvSpPr>
          <p:nvPr/>
        </p:nvSpPr>
        <p:spPr bwMode="auto">
          <a:xfrm>
            <a:off x="4745038" y="2212975"/>
            <a:ext cx="2124075" cy="2616200"/>
          </a:xfrm>
          <a:custGeom>
            <a:avLst/>
            <a:gdLst/>
            <a:ahLst/>
            <a:cxnLst>
              <a:cxn ang="0">
                <a:pos x="83" y="1648"/>
              </a:cxn>
              <a:cxn ang="0">
                <a:pos x="1338" y="1352"/>
              </a:cxn>
              <a:cxn ang="0">
                <a:pos x="1331" y="0"/>
              </a:cxn>
              <a:cxn ang="0">
                <a:pos x="0" y="107"/>
              </a:cxn>
              <a:cxn ang="0">
                <a:pos x="83" y="1648"/>
              </a:cxn>
            </a:cxnLst>
            <a:rect l="0" t="0" r="r" b="b"/>
            <a:pathLst>
              <a:path w="1338" h="1648">
                <a:moveTo>
                  <a:pt x="83" y="1648"/>
                </a:moveTo>
                <a:lnTo>
                  <a:pt x="1338" y="1352"/>
                </a:lnTo>
                <a:lnTo>
                  <a:pt x="1331" y="0"/>
                </a:lnTo>
                <a:lnTo>
                  <a:pt x="0" y="107"/>
                </a:lnTo>
                <a:lnTo>
                  <a:pt x="83" y="1648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2" name="Freeform 24"/>
          <p:cNvSpPr>
            <a:spLocks/>
          </p:cNvSpPr>
          <p:nvPr/>
        </p:nvSpPr>
        <p:spPr bwMode="auto">
          <a:xfrm>
            <a:off x="4733925" y="2217738"/>
            <a:ext cx="3760788" cy="54292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869" y="342"/>
              </a:cxn>
              <a:cxn ang="0">
                <a:pos x="2369" y="186"/>
              </a:cxn>
              <a:cxn ang="0">
                <a:pos x="1345" y="0"/>
              </a:cxn>
              <a:cxn ang="0">
                <a:pos x="0" y="104"/>
              </a:cxn>
            </a:cxnLst>
            <a:rect l="0" t="0" r="r" b="b"/>
            <a:pathLst>
              <a:path w="2369" h="342">
                <a:moveTo>
                  <a:pt x="0" y="104"/>
                </a:moveTo>
                <a:lnTo>
                  <a:pt x="869" y="342"/>
                </a:lnTo>
                <a:lnTo>
                  <a:pt x="2369" y="186"/>
                </a:lnTo>
                <a:lnTo>
                  <a:pt x="1345" y="0"/>
                </a:lnTo>
                <a:lnTo>
                  <a:pt x="0" y="104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5838825" y="41624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0" name="Freeform 32"/>
          <p:cNvSpPr>
            <a:spLocks/>
          </p:cNvSpPr>
          <p:nvPr/>
        </p:nvSpPr>
        <p:spPr bwMode="auto">
          <a:xfrm flipH="1" flipV="1">
            <a:off x="5402263" y="30702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1" name="Freeform 33"/>
          <p:cNvSpPr>
            <a:spLocks/>
          </p:cNvSpPr>
          <p:nvPr/>
        </p:nvSpPr>
        <p:spPr bwMode="auto">
          <a:xfrm>
            <a:off x="4745038" y="2382838"/>
            <a:ext cx="1379538" cy="3398837"/>
          </a:xfrm>
          <a:custGeom>
            <a:avLst/>
            <a:gdLst/>
            <a:ahLst/>
            <a:cxnLst>
              <a:cxn ang="0">
                <a:pos x="869" y="2141"/>
              </a:cxn>
              <a:cxn ang="0">
                <a:pos x="849" y="231"/>
              </a:cxn>
              <a:cxn ang="0">
                <a:pos x="0" y="0"/>
              </a:cxn>
              <a:cxn ang="0">
                <a:pos x="73" y="1541"/>
              </a:cxn>
              <a:cxn ang="0">
                <a:pos x="869" y="2141"/>
              </a:cxn>
            </a:cxnLst>
            <a:rect l="0" t="0" r="r" b="b"/>
            <a:pathLst>
              <a:path w="869" h="2141">
                <a:moveTo>
                  <a:pt x="869" y="2141"/>
                </a:moveTo>
                <a:lnTo>
                  <a:pt x="849" y="231"/>
                </a:lnTo>
                <a:lnTo>
                  <a:pt x="0" y="0"/>
                </a:lnTo>
                <a:lnTo>
                  <a:pt x="73" y="1541"/>
                </a:lnTo>
                <a:lnTo>
                  <a:pt x="869" y="2141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2" name="Freeform 34"/>
          <p:cNvSpPr>
            <a:spLocks/>
          </p:cNvSpPr>
          <p:nvPr/>
        </p:nvSpPr>
        <p:spPr bwMode="auto">
          <a:xfrm>
            <a:off x="6091238" y="2497138"/>
            <a:ext cx="2414588" cy="326707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11" y="2058"/>
              </a:cxn>
              <a:cxn ang="0">
                <a:pos x="1456" y="1614"/>
              </a:cxn>
              <a:cxn ang="0">
                <a:pos x="1521" y="0"/>
              </a:cxn>
              <a:cxn ang="0">
                <a:pos x="0" y="166"/>
              </a:cxn>
            </a:cxnLst>
            <a:rect l="0" t="0" r="r" b="b"/>
            <a:pathLst>
              <a:path w="1521" h="2058">
                <a:moveTo>
                  <a:pt x="0" y="166"/>
                </a:moveTo>
                <a:lnTo>
                  <a:pt x="11" y="2058"/>
                </a:lnTo>
                <a:lnTo>
                  <a:pt x="1456" y="1614"/>
                </a:lnTo>
                <a:lnTo>
                  <a:pt x="1521" y="0"/>
                </a:lnTo>
                <a:lnTo>
                  <a:pt x="0" y="166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1048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010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Freeform 24"/>
          <p:cNvSpPr/>
          <p:nvPr/>
        </p:nvSpPr>
        <p:spPr bwMode="auto">
          <a:xfrm>
            <a:off x="2525917" y="2426329"/>
            <a:ext cx="977774" cy="1530035"/>
          </a:xfrm>
          <a:custGeom>
            <a:avLst/>
            <a:gdLst>
              <a:gd name="connsiteX0" fmla="*/ 0 w 977774"/>
              <a:gd name="connsiteY0" fmla="*/ 0 h 1530035"/>
              <a:gd name="connsiteX1" fmla="*/ 769544 w 977774"/>
              <a:gd name="connsiteY1" fmla="*/ 1530035 h 1530035"/>
              <a:gd name="connsiteX2" fmla="*/ 977774 w 977774"/>
              <a:gd name="connsiteY2" fmla="*/ 1050202 h 1530035"/>
              <a:gd name="connsiteX3" fmla="*/ 63374 w 977774"/>
              <a:gd name="connsiteY3" fmla="*/ 63374 h 153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774" h="1530035">
                <a:moveTo>
                  <a:pt x="0" y="0"/>
                </a:moveTo>
                <a:lnTo>
                  <a:pt x="769544" y="1530035"/>
                </a:lnTo>
                <a:lnTo>
                  <a:pt x="977774" y="1050202"/>
                </a:lnTo>
                <a:lnTo>
                  <a:pt x="63374" y="63374"/>
                </a:ln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Text Box 122"/>
          <p:cNvSpPr txBox="1">
            <a:spLocks noChangeArrowheads="1"/>
          </p:cNvSpPr>
          <p:nvPr/>
        </p:nvSpPr>
        <p:spPr bwMode="auto">
          <a:xfrm>
            <a:off x="2284325" y="4152411"/>
            <a:ext cx="194316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0 inputs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6763118" y="3327037"/>
            <a:ext cx="216277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0 outputs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300396" y="3114392"/>
            <a:ext cx="733331" cy="10230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1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05D9-2233-40D7-87C4-FEE09BD02C12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E05F-83E5-4CD6-8F79-884AFBA87D20}" type="slidenum">
              <a:rPr lang="en-US"/>
              <a:pPr/>
              <a:t>16</a:t>
            </a:fld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Map for Consensus</a:t>
            </a:r>
            <a:endParaRPr lang="en-US" dirty="0"/>
          </a:p>
        </p:txBody>
      </p:sp>
      <p:sp>
        <p:nvSpPr>
          <p:cNvPr id="171030" name="Freeform 22"/>
          <p:cNvSpPr>
            <a:spLocks/>
          </p:cNvSpPr>
          <p:nvPr/>
        </p:nvSpPr>
        <p:spPr bwMode="auto">
          <a:xfrm>
            <a:off x="6858000" y="2201863"/>
            <a:ext cx="1643063" cy="2879725"/>
          </a:xfrm>
          <a:custGeom>
            <a:avLst/>
            <a:gdLst/>
            <a:ahLst/>
            <a:cxnLst>
              <a:cxn ang="0">
                <a:pos x="7" y="1359"/>
              </a:cxn>
              <a:cxn ang="0">
                <a:pos x="980" y="1814"/>
              </a:cxn>
              <a:cxn ang="0">
                <a:pos x="1035" y="180"/>
              </a:cxn>
              <a:cxn ang="0">
                <a:pos x="0" y="0"/>
              </a:cxn>
              <a:cxn ang="0">
                <a:pos x="7" y="1359"/>
              </a:cxn>
            </a:cxnLst>
            <a:rect l="0" t="0" r="r" b="b"/>
            <a:pathLst>
              <a:path w="1035" h="1814">
                <a:moveTo>
                  <a:pt x="7" y="1359"/>
                </a:moveTo>
                <a:lnTo>
                  <a:pt x="980" y="1814"/>
                </a:lnTo>
                <a:lnTo>
                  <a:pt x="1035" y="180"/>
                </a:lnTo>
                <a:lnTo>
                  <a:pt x="0" y="0"/>
                </a:lnTo>
                <a:lnTo>
                  <a:pt x="7" y="135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1" name="Freeform 23"/>
          <p:cNvSpPr>
            <a:spLocks/>
          </p:cNvSpPr>
          <p:nvPr/>
        </p:nvSpPr>
        <p:spPr bwMode="auto">
          <a:xfrm>
            <a:off x="4745038" y="2212975"/>
            <a:ext cx="2124075" cy="2616200"/>
          </a:xfrm>
          <a:custGeom>
            <a:avLst/>
            <a:gdLst/>
            <a:ahLst/>
            <a:cxnLst>
              <a:cxn ang="0">
                <a:pos x="83" y="1648"/>
              </a:cxn>
              <a:cxn ang="0">
                <a:pos x="1338" y="1352"/>
              </a:cxn>
              <a:cxn ang="0">
                <a:pos x="1331" y="0"/>
              </a:cxn>
              <a:cxn ang="0">
                <a:pos x="0" y="107"/>
              </a:cxn>
              <a:cxn ang="0">
                <a:pos x="83" y="1648"/>
              </a:cxn>
            </a:cxnLst>
            <a:rect l="0" t="0" r="r" b="b"/>
            <a:pathLst>
              <a:path w="1338" h="1648">
                <a:moveTo>
                  <a:pt x="83" y="1648"/>
                </a:moveTo>
                <a:lnTo>
                  <a:pt x="1338" y="1352"/>
                </a:lnTo>
                <a:lnTo>
                  <a:pt x="1331" y="0"/>
                </a:lnTo>
                <a:lnTo>
                  <a:pt x="0" y="107"/>
                </a:lnTo>
                <a:lnTo>
                  <a:pt x="83" y="1648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2" name="Freeform 24"/>
          <p:cNvSpPr>
            <a:spLocks/>
          </p:cNvSpPr>
          <p:nvPr/>
        </p:nvSpPr>
        <p:spPr bwMode="auto">
          <a:xfrm>
            <a:off x="4733925" y="2217738"/>
            <a:ext cx="3760788" cy="54292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869" y="342"/>
              </a:cxn>
              <a:cxn ang="0">
                <a:pos x="2369" y="186"/>
              </a:cxn>
              <a:cxn ang="0">
                <a:pos x="1345" y="0"/>
              </a:cxn>
              <a:cxn ang="0">
                <a:pos x="0" y="104"/>
              </a:cxn>
            </a:cxnLst>
            <a:rect l="0" t="0" r="r" b="b"/>
            <a:pathLst>
              <a:path w="2369" h="342">
                <a:moveTo>
                  <a:pt x="0" y="104"/>
                </a:moveTo>
                <a:lnTo>
                  <a:pt x="869" y="342"/>
                </a:lnTo>
                <a:lnTo>
                  <a:pt x="2369" y="186"/>
                </a:lnTo>
                <a:lnTo>
                  <a:pt x="1345" y="0"/>
                </a:lnTo>
                <a:lnTo>
                  <a:pt x="0" y="104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5838825" y="41624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0" name="Freeform 32"/>
          <p:cNvSpPr>
            <a:spLocks/>
          </p:cNvSpPr>
          <p:nvPr/>
        </p:nvSpPr>
        <p:spPr bwMode="auto">
          <a:xfrm flipH="1" flipV="1">
            <a:off x="5402263" y="30702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1" name="Freeform 33"/>
          <p:cNvSpPr>
            <a:spLocks/>
          </p:cNvSpPr>
          <p:nvPr/>
        </p:nvSpPr>
        <p:spPr bwMode="auto">
          <a:xfrm>
            <a:off x="4745038" y="2382838"/>
            <a:ext cx="1379538" cy="3398837"/>
          </a:xfrm>
          <a:custGeom>
            <a:avLst/>
            <a:gdLst/>
            <a:ahLst/>
            <a:cxnLst>
              <a:cxn ang="0">
                <a:pos x="869" y="2141"/>
              </a:cxn>
              <a:cxn ang="0">
                <a:pos x="849" y="231"/>
              </a:cxn>
              <a:cxn ang="0">
                <a:pos x="0" y="0"/>
              </a:cxn>
              <a:cxn ang="0">
                <a:pos x="73" y="1541"/>
              </a:cxn>
              <a:cxn ang="0">
                <a:pos x="869" y="2141"/>
              </a:cxn>
            </a:cxnLst>
            <a:rect l="0" t="0" r="r" b="b"/>
            <a:pathLst>
              <a:path w="869" h="2141">
                <a:moveTo>
                  <a:pt x="869" y="2141"/>
                </a:moveTo>
                <a:lnTo>
                  <a:pt x="849" y="231"/>
                </a:lnTo>
                <a:lnTo>
                  <a:pt x="0" y="0"/>
                </a:lnTo>
                <a:lnTo>
                  <a:pt x="73" y="1541"/>
                </a:lnTo>
                <a:lnTo>
                  <a:pt x="869" y="2141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2" name="Freeform 34"/>
          <p:cNvSpPr>
            <a:spLocks/>
          </p:cNvSpPr>
          <p:nvPr/>
        </p:nvSpPr>
        <p:spPr bwMode="auto">
          <a:xfrm>
            <a:off x="6091238" y="2497138"/>
            <a:ext cx="2414588" cy="326707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11" y="2058"/>
              </a:cxn>
              <a:cxn ang="0">
                <a:pos x="1456" y="1614"/>
              </a:cxn>
              <a:cxn ang="0">
                <a:pos x="1521" y="0"/>
              </a:cxn>
              <a:cxn ang="0">
                <a:pos x="0" y="166"/>
              </a:cxn>
            </a:cxnLst>
            <a:rect l="0" t="0" r="r" b="b"/>
            <a:pathLst>
              <a:path w="1521" h="2058">
                <a:moveTo>
                  <a:pt x="0" y="166"/>
                </a:moveTo>
                <a:lnTo>
                  <a:pt x="11" y="2058"/>
                </a:lnTo>
                <a:lnTo>
                  <a:pt x="1456" y="1614"/>
                </a:lnTo>
                <a:lnTo>
                  <a:pt x="1521" y="0"/>
                </a:lnTo>
                <a:lnTo>
                  <a:pt x="0" y="166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1048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010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122"/>
          <p:cNvSpPr txBox="1">
            <a:spLocks noChangeArrowheads="1"/>
          </p:cNvSpPr>
          <p:nvPr/>
        </p:nvSpPr>
        <p:spPr bwMode="auto">
          <a:xfrm>
            <a:off x="1388032" y="4749940"/>
            <a:ext cx="194316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1 inputs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5205922" y="4965715"/>
            <a:ext cx="216277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1 outputs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439503" y="3684761"/>
            <a:ext cx="1104522" cy="1149791"/>
          </a:xfrm>
          <a:custGeom>
            <a:avLst/>
            <a:gdLst>
              <a:gd name="connsiteX0" fmla="*/ 0 w 1104522"/>
              <a:gd name="connsiteY0" fmla="*/ 172016 h 1149791"/>
              <a:gd name="connsiteX1" fmla="*/ 1104522 w 1104522"/>
              <a:gd name="connsiteY1" fmla="*/ 1149791 h 1149791"/>
              <a:gd name="connsiteX2" fmla="*/ 823865 w 1104522"/>
              <a:gd name="connsiteY2" fmla="*/ 0 h 1149791"/>
              <a:gd name="connsiteX3" fmla="*/ 0 w 1104522"/>
              <a:gd name="connsiteY3" fmla="*/ 172016 h 114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522" h="1149791">
                <a:moveTo>
                  <a:pt x="0" y="172016"/>
                </a:moveTo>
                <a:lnTo>
                  <a:pt x="1104522" y="1149791"/>
                </a:lnTo>
                <a:lnTo>
                  <a:pt x="823865" y="0"/>
                </a:lnTo>
                <a:lnTo>
                  <a:pt x="0" y="172016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300396" y="3114392"/>
            <a:ext cx="733331" cy="10230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A1CB-1FEA-4BFE-91E9-BFAC8E4149E7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6220-F9F8-4954-BB2B-1543188BA191}" type="slidenum">
              <a:rPr lang="en-US"/>
              <a:pPr/>
              <a:t>17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Map for Consensus</a:t>
            </a:r>
            <a:endParaRPr lang="en-US" dirty="0"/>
          </a:p>
        </p:txBody>
      </p:sp>
      <p:sp>
        <p:nvSpPr>
          <p:cNvPr id="175108" name="Freeform 4"/>
          <p:cNvSpPr>
            <a:spLocks/>
          </p:cNvSpPr>
          <p:nvPr/>
        </p:nvSpPr>
        <p:spPr bwMode="auto">
          <a:xfrm>
            <a:off x="6858000" y="2201863"/>
            <a:ext cx="1643063" cy="2879725"/>
          </a:xfrm>
          <a:custGeom>
            <a:avLst/>
            <a:gdLst/>
            <a:ahLst/>
            <a:cxnLst>
              <a:cxn ang="0">
                <a:pos x="7" y="1359"/>
              </a:cxn>
              <a:cxn ang="0">
                <a:pos x="980" y="1814"/>
              </a:cxn>
              <a:cxn ang="0">
                <a:pos x="1035" y="180"/>
              </a:cxn>
              <a:cxn ang="0">
                <a:pos x="0" y="0"/>
              </a:cxn>
              <a:cxn ang="0">
                <a:pos x="7" y="1359"/>
              </a:cxn>
            </a:cxnLst>
            <a:rect l="0" t="0" r="r" b="b"/>
            <a:pathLst>
              <a:path w="1035" h="1814">
                <a:moveTo>
                  <a:pt x="7" y="1359"/>
                </a:moveTo>
                <a:lnTo>
                  <a:pt x="980" y="1814"/>
                </a:lnTo>
                <a:lnTo>
                  <a:pt x="1035" y="180"/>
                </a:lnTo>
                <a:lnTo>
                  <a:pt x="0" y="0"/>
                </a:lnTo>
                <a:lnTo>
                  <a:pt x="7" y="135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9" name="Freeform 5"/>
          <p:cNvSpPr>
            <a:spLocks/>
          </p:cNvSpPr>
          <p:nvPr/>
        </p:nvSpPr>
        <p:spPr bwMode="auto">
          <a:xfrm>
            <a:off x="4745038" y="2212975"/>
            <a:ext cx="2124075" cy="2616200"/>
          </a:xfrm>
          <a:custGeom>
            <a:avLst/>
            <a:gdLst/>
            <a:ahLst/>
            <a:cxnLst>
              <a:cxn ang="0">
                <a:pos x="83" y="1648"/>
              </a:cxn>
              <a:cxn ang="0">
                <a:pos x="1338" y="1352"/>
              </a:cxn>
              <a:cxn ang="0">
                <a:pos x="1331" y="0"/>
              </a:cxn>
              <a:cxn ang="0">
                <a:pos x="0" y="107"/>
              </a:cxn>
              <a:cxn ang="0">
                <a:pos x="83" y="1648"/>
              </a:cxn>
            </a:cxnLst>
            <a:rect l="0" t="0" r="r" b="b"/>
            <a:pathLst>
              <a:path w="1338" h="1648">
                <a:moveTo>
                  <a:pt x="83" y="1648"/>
                </a:moveTo>
                <a:lnTo>
                  <a:pt x="1338" y="1352"/>
                </a:lnTo>
                <a:lnTo>
                  <a:pt x="1331" y="0"/>
                </a:lnTo>
                <a:lnTo>
                  <a:pt x="0" y="107"/>
                </a:lnTo>
                <a:lnTo>
                  <a:pt x="83" y="1648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0" name="Freeform 6"/>
          <p:cNvSpPr>
            <a:spLocks/>
          </p:cNvSpPr>
          <p:nvPr/>
        </p:nvSpPr>
        <p:spPr bwMode="auto">
          <a:xfrm>
            <a:off x="4733925" y="2217738"/>
            <a:ext cx="3760788" cy="54292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869" y="342"/>
              </a:cxn>
              <a:cxn ang="0">
                <a:pos x="2369" y="186"/>
              </a:cxn>
              <a:cxn ang="0">
                <a:pos x="1345" y="0"/>
              </a:cxn>
              <a:cxn ang="0">
                <a:pos x="0" y="104"/>
              </a:cxn>
            </a:cxnLst>
            <a:rect l="0" t="0" r="r" b="b"/>
            <a:pathLst>
              <a:path w="2369" h="342">
                <a:moveTo>
                  <a:pt x="0" y="104"/>
                </a:moveTo>
                <a:lnTo>
                  <a:pt x="869" y="342"/>
                </a:lnTo>
                <a:lnTo>
                  <a:pt x="2369" y="186"/>
                </a:lnTo>
                <a:lnTo>
                  <a:pt x="1345" y="0"/>
                </a:lnTo>
                <a:lnTo>
                  <a:pt x="0" y="104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1" name="Freeform 7"/>
          <p:cNvSpPr>
            <a:spLocks/>
          </p:cNvSpPr>
          <p:nvPr/>
        </p:nvSpPr>
        <p:spPr bwMode="auto">
          <a:xfrm>
            <a:off x="5838825" y="41624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8" name="Freeform 14"/>
          <p:cNvSpPr>
            <a:spLocks/>
          </p:cNvSpPr>
          <p:nvPr/>
        </p:nvSpPr>
        <p:spPr bwMode="auto">
          <a:xfrm flipH="1" flipV="1">
            <a:off x="5402263" y="30702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9" name="Freeform 15"/>
          <p:cNvSpPr>
            <a:spLocks/>
          </p:cNvSpPr>
          <p:nvPr/>
        </p:nvSpPr>
        <p:spPr bwMode="auto">
          <a:xfrm>
            <a:off x="4745038" y="2382838"/>
            <a:ext cx="1379538" cy="3398837"/>
          </a:xfrm>
          <a:custGeom>
            <a:avLst/>
            <a:gdLst/>
            <a:ahLst/>
            <a:cxnLst>
              <a:cxn ang="0">
                <a:pos x="869" y="2141"/>
              </a:cxn>
              <a:cxn ang="0">
                <a:pos x="849" y="231"/>
              </a:cxn>
              <a:cxn ang="0">
                <a:pos x="0" y="0"/>
              </a:cxn>
              <a:cxn ang="0">
                <a:pos x="73" y="1541"/>
              </a:cxn>
              <a:cxn ang="0">
                <a:pos x="869" y="2141"/>
              </a:cxn>
            </a:cxnLst>
            <a:rect l="0" t="0" r="r" b="b"/>
            <a:pathLst>
              <a:path w="869" h="2141">
                <a:moveTo>
                  <a:pt x="869" y="2141"/>
                </a:moveTo>
                <a:lnTo>
                  <a:pt x="849" y="231"/>
                </a:lnTo>
                <a:lnTo>
                  <a:pt x="0" y="0"/>
                </a:lnTo>
                <a:lnTo>
                  <a:pt x="73" y="1541"/>
                </a:lnTo>
                <a:lnTo>
                  <a:pt x="869" y="2141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20" name="Freeform 16"/>
          <p:cNvSpPr>
            <a:spLocks/>
          </p:cNvSpPr>
          <p:nvPr/>
        </p:nvSpPr>
        <p:spPr bwMode="auto">
          <a:xfrm>
            <a:off x="6091238" y="2497138"/>
            <a:ext cx="2414588" cy="326707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11" y="2058"/>
              </a:cxn>
              <a:cxn ang="0">
                <a:pos x="1456" y="1614"/>
              </a:cxn>
              <a:cxn ang="0">
                <a:pos x="1521" y="0"/>
              </a:cxn>
              <a:cxn ang="0">
                <a:pos x="0" y="166"/>
              </a:cxn>
            </a:cxnLst>
            <a:rect l="0" t="0" r="r" b="b"/>
            <a:pathLst>
              <a:path w="1521" h="2058">
                <a:moveTo>
                  <a:pt x="0" y="166"/>
                </a:moveTo>
                <a:lnTo>
                  <a:pt x="11" y="2058"/>
                </a:lnTo>
                <a:lnTo>
                  <a:pt x="1456" y="1614"/>
                </a:lnTo>
                <a:lnTo>
                  <a:pt x="1521" y="0"/>
                </a:lnTo>
                <a:lnTo>
                  <a:pt x="0" y="166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2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010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reeform 25"/>
          <p:cNvSpPr/>
          <p:nvPr/>
        </p:nvSpPr>
        <p:spPr bwMode="auto">
          <a:xfrm>
            <a:off x="1421394" y="2417275"/>
            <a:ext cx="1865014" cy="1520982"/>
          </a:xfrm>
          <a:custGeom>
            <a:avLst/>
            <a:gdLst>
              <a:gd name="connsiteX0" fmla="*/ 1122630 w 1865014"/>
              <a:gd name="connsiteY0" fmla="*/ 0 h 1520982"/>
              <a:gd name="connsiteX1" fmla="*/ 0 w 1865014"/>
              <a:gd name="connsiteY1" fmla="*/ 1448555 h 1520982"/>
              <a:gd name="connsiteX2" fmla="*/ 1865014 w 1865014"/>
              <a:gd name="connsiteY2" fmla="*/ 1520982 h 1520982"/>
              <a:gd name="connsiteX3" fmla="*/ 1122630 w 1865014"/>
              <a:gd name="connsiteY3" fmla="*/ 0 h 15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014" h="1520982">
                <a:moveTo>
                  <a:pt x="1122630" y="0"/>
                </a:moveTo>
                <a:lnTo>
                  <a:pt x="0" y="1448555"/>
                </a:lnTo>
                <a:lnTo>
                  <a:pt x="1865014" y="1520982"/>
                </a:lnTo>
                <a:lnTo>
                  <a:pt x="1122630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Text Box 122"/>
          <p:cNvSpPr txBox="1">
            <a:spLocks noChangeArrowheads="1"/>
          </p:cNvSpPr>
          <p:nvPr/>
        </p:nvSpPr>
        <p:spPr bwMode="auto">
          <a:xfrm>
            <a:off x="992475" y="4342534"/>
            <a:ext cx="282481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Mixed 0-1 inputs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5400000">
            <a:off x="1493822" y="3376942"/>
            <a:ext cx="119505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Box 122"/>
          <p:cNvSpPr txBox="1">
            <a:spLocks noChangeArrowheads="1"/>
          </p:cNvSpPr>
          <p:nvPr/>
        </p:nvSpPr>
        <p:spPr bwMode="auto">
          <a:xfrm>
            <a:off x="6763118" y="3327037"/>
            <a:ext cx="216277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0 outputs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22"/>
          <p:cNvSpPr txBox="1">
            <a:spLocks noChangeArrowheads="1"/>
          </p:cNvSpPr>
          <p:nvPr/>
        </p:nvSpPr>
        <p:spPr bwMode="auto">
          <a:xfrm>
            <a:off x="5205922" y="4965715"/>
            <a:ext cx="216277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1 outputs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4300396" y="3114392"/>
            <a:ext cx="733331" cy="10230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Specification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D9C7-2207-40D0-BD10-0B54F2F3DC18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4577" y="2236206"/>
            <a:ext cx="2412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004" y="3672235"/>
            <a:ext cx="1604821" cy="14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 bwMode="auto">
          <a:xfrm>
            <a:off x="3558007" y="2290528"/>
            <a:ext cx="588475" cy="669957"/>
          </a:xfrm>
          <a:prstGeom prst="wedgeRoundRectCallout">
            <a:avLst>
              <a:gd name="adj1" fmla="val -173141"/>
              <a:gd name="adj2" fmla="val 17331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2939" y="4291343"/>
            <a:ext cx="1503079" cy="1426534"/>
            <a:chOff x="2829711" y="2101850"/>
            <a:chExt cx="3771901" cy="3579813"/>
          </a:xfrm>
        </p:grpSpPr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4953786" y="2101850"/>
              <a:ext cx="1643063" cy="2879725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2840824" y="2112963"/>
              <a:ext cx="2124075" cy="2616200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829711" y="2117725"/>
              <a:ext cx="3760788" cy="54292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3934611" y="4062413"/>
              <a:ext cx="2135188" cy="665163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 flipH="1" flipV="1">
              <a:off x="3498049" y="2970213"/>
              <a:ext cx="2135188" cy="665163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840824" y="2282825"/>
              <a:ext cx="1379538" cy="3398838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7024" y="2397125"/>
              <a:ext cx="2414588" cy="3267075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ounded Rectangular Callout 23"/>
          <p:cNvSpPr/>
          <p:nvPr/>
        </p:nvSpPr>
        <p:spPr bwMode="auto">
          <a:xfrm>
            <a:off x="4280775" y="2290528"/>
            <a:ext cx="588475" cy="669957"/>
          </a:xfrm>
          <a:prstGeom prst="wedgeRoundRectCallout">
            <a:avLst>
              <a:gd name="adj1" fmla="val 3782"/>
              <a:gd name="adj2" fmla="val 22331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5021649" y="2290528"/>
            <a:ext cx="588475" cy="669957"/>
          </a:xfrm>
          <a:prstGeom prst="wedgeRoundRectCallout">
            <a:avLst>
              <a:gd name="adj1" fmla="val 231475"/>
              <a:gd name="adj2" fmla="val 242230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764" y="4436198"/>
            <a:ext cx="646595" cy="60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26"/>
          <p:cNvGrpSpPr/>
          <p:nvPr/>
        </p:nvGrpSpPr>
        <p:grpSpPr>
          <a:xfrm>
            <a:off x="6941726" y="4499572"/>
            <a:ext cx="509407" cy="483465"/>
            <a:chOff x="2829711" y="2101850"/>
            <a:chExt cx="3771901" cy="3579813"/>
          </a:xfrm>
        </p:grpSpPr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4953786" y="2101850"/>
              <a:ext cx="1643063" cy="2879725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840824" y="2112963"/>
              <a:ext cx="2124075" cy="2616200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2829711" y="2117725"/>
              <a:ext cx="3760788" cy="54292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934611" y="4062413"/>
              <a:ext cx="2135188" cy="665163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flipH="1" flipV="1">
              <a:off x="3498049" y="2970213"/>
              <a:ext cx="2135188" cy="665163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2840824" y="2282825"/>
              <a:ext cx="1379538" cy="3398838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4187024" y="2397125"/>
              <a:ext cx="2414588" cy="3267075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Right Arrow 34"/>
          <p:cNvSpPr/>
          <p:nvPr/>
        </p:nvSpPr>
        <p:spPr bwMode="auto">
          <a:xfrm>
            <a:off x="6654297" y="4535787"/>
            <a:ext cx="334978" cy="38024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3234" y="5187635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Input complex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0683" y="5801762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Output complex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01184" y="5148403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Carrier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35" grpId="0" animBg="1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E31B-57BA-49C4-8B1B-54255FEB680F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DCD-5630-4D24-9A18-AC12E430C23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1213" y="1970088"/>
            <a:ext cx="7521575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view = my input value;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for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(</a:t>
            </a:r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= 0; </a:t>
            </a:r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&lt; r; </a:t>
            </a:r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++) {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  broadcast view;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  view += messages received;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return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δ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(view)</a:t>
            </a:r>
            <a:endParaRPr lang="en-US" sz="28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5242091" y="4346305"/>
            <a:ext cx="250581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Finite program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Part Two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Elements of Combinatorial Topology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20-Oct-10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3" descr="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6571" y="2394468"/>
            <a:ext cx="2802845" cy="2166645"/>
          </a:xfrm>
          <a:prstGeom prst="rect">
            <a:avLst/>
          </a:prstGeom>
          <a:noFill/>
        </p:spPr>
      </p:pic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50" y="4310743"/>
            <a:ext cx="2492110" cy="179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E31B-57BA-49C4-8B1B-54255FEB680F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DCD-5630-4D24-9A18-AC12E430C23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1213" y="1970088"/>
            <a:ext cx="7521575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view = my input value;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for (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= 0;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&lt; r;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++) {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broadcast view;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view += messages received;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return </a:t>
            </a:r>
            <a:r>
              <a:rPr lang="el-GR" sz="2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δ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(view)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3249173" y="2608041"/>
            <a:ext cx="352211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Start with input value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E31B-57BA-49C4-8B1B-54255FEB680F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DCD-5630-4D24-9A18-AC12E430C23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1213" y="1970088"/>
            <a:ext cx="7521575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view = my input value;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for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(</a:t>
            </a:r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= 0; </a:t>
            </a:r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&lt; r; </a:t>
            </a:r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++) {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broadcast view;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view += messages received;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return </a:t>
            </a:r>
            <a:r>
              <a:rPr lang="el-GR" sz="2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δ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(view)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483324" y="3042607"/>
            <a:ext cx="514435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Run for fixed number of rounds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E31B-57BA-49C4-8B1B-54255FEB680F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DCD-5630-4D24-9A18-AC12E430C23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1213" y="1970088"/>
            <a:ext cx="7521575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view = my input value;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for (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= 0;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&lt; r;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++) {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  broadcast view;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 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view += messages received;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return </a:t>
            </a:r>
            <a:r>
              <a:rPr lang="el-GR" sz="2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δ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(view)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3245051" y="3332317"/>
            <a:ext cx="456246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Send current view to others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E31B-57BA-49C4-8B1B-54255FEB680F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DCD-5630-4D24-9A18-AC12E430C23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1213" y="1970088"/>
            <a:ext cx="7521575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view = my input value;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for (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= 0;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&lt; r;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++) {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broadcast view;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  view += messages received;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 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}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return </a:t>
            </a:r>
            <a:r>
              <a:rPr lang="el-GR" sz="2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δ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(view)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3549510" y="3739722"/>
            <a:ext cx="4843054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Concatenate messages received to view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(full-information protocol)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E31B-57BA-49C4-8B1B-54255FEB680F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DCD-5630-4D24-9A18-AC12E430C23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1213" y="1970088"/>
            <a:ext cx="7521575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view = my input value;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for (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= 0;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&lt; r;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++) {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broadcast view;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view += messages received;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return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δ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(view)</a:t>
            </a:r>
            <a:endParaRPr lang="en-US" sz="28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835274" y="4545482"/>
            <a:ext cx="476470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finally, apply task-specific decision map to view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Complex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D9C7-2207-40D0-BD10-0B54F2F3DC18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966141" y="2091993"/>
            <a:ext cx="476470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Vertex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process ID, view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860926" y="2525054"/>
            <a:ext cx="476470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Complete log of messages sent &amp; received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028007" y="3964552"/>
            <a:ext cx="569871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Simplex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compatible set of views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212502" y="4433826"/>
            <a:ext cx="568212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Each execution defines a simplex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EE4-0F0B-4E12-9294-D9893166BC26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C0B8-7A0A-49AF-A4D7-3E5A0FC0B8B1}" type="slidenum">
              <a:rPr lang="en-US"/>
              <a:pPr/>
              <a:t>26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Synchronous Message-Passing</a:t>
            </a:r>
          </a:p>
        </p:txBody>
      </p:sp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2562225" y="2376488"/>
            <a:ext cx="0" cy="326707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4521200" y="2376488"/>
            <a:ext cx="0" cy="326707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6480175" y="2376488"/>
            <a:ext cx="0" cy="326707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V="1">
            <a:off x="2544763" y="2840038"/>
            <a:ext cx="1938337" cy="1330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2538413" y="4135438"/>
            <a:ext cx="1938337" cy="1330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2544763" y="4137025"/>
            <a:ext cx="19542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flipV="1">
            <a:off x="4491038" y="2833688"/>
            <a:ext cx="1938337" cy="1330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4484688" y="4129088"/>
            <a:ext cx="1938337" cy="1330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4491038" y="4130675"/>
            <a:ext cx="19542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1632" name="Picture 16" descr="b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825875"/>
            <a:ext cx="796925" cy="814388"/>
          </a:xfrm>
          <a:prstGeom prst="rect">
            <a:avLst/>
          </a:prstGeom>
          <a:noFill/>
        </p:spPr>
      </p:pic>
      <p:pic>
        <p:nvPicPr>
          <p:cNvPr id="111633" name="Picture 17" descr="b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3050" y="3813175"/>
            <a:ext cx="796925" cy="814388"/>
          </a:xfrm>
          <a:prstGeom prst="rect">
            <a:avLst/>
          </a:prstGeom>
          <a:noFill/>
        </p:spPr>
      </p:pic>
      <p:sp>
        <p:nvSpPr>
          <p:cNvPr id="111634" name="AutoShape 18"/>
          <p:cNvSpPr>
            <a:spLocks/>
          </p:cNvSpPr>
          <p:nvPr/>
        </p:nvSpPr>
        <p:spPr bwMode="auto">
          <a:xfrm rot="-5400000">
            <a:off x="3333751" y="4978400"/>
            <a:ext cx="360362" cy="1843087"/>
          </a:xfrm>
          <a:prstGeom prst="leftBrace">
            <a:avLst>
              <a:gd name="adj1" fmla="val 42621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AutoShape 19"/>
          <p:cNvSpPr>
            <a:spLocks/>
          </p:cNvSpPr>
          <p:nvPr/>
        </p:nvSpPr>
        <p:spPr bwMode="auto">
          <a:xfrm rot="-5400000">
            <a:off x="5337175" y="5021263"/>
            <a:ext cx="360363" cy="1843087"/>
          </a:xfrm>
          <a:prstGeom prst="leftBrace">
            <a:avLst>
              <a:gd name="adj1" fmla="val 42621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2838113" y="6182668"/>
            <a:ext cx="135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Round 0</a:t>
            </a: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4842332" y="6184256"/>
            <a:ext cx="135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Round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2D67-1C33-45F5-83CF-443852A7E7F6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77D-4721-47B9-B791-F8FD6F2ED4B3}" type="slidenum">
              <a:rPr lang="en-US"/>
              <a:pPr/>
              <a:t>27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Failures: Fail-Stop</a:t>
            </a:r>
          </a:p>
        </p:txBody>
      </p:sp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2562225" y="2376488"/>
            <a:ext cx="0" cy="326707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4521200" y="2376488"/>
            <a:ext cx="0" cy="326707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6480175" y="2376488"/>
            <a:ext cx="0" cy="326707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 flipV="1">
            <a:off x="2544763" y="2840038"/>
            <a:ext cx="1938337" cy="1330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>
            <a:off x="2538413" y="4135438"/>
            <a:ext cx="1938337" cy="1330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2544763" y="4137025"/>
            <a:ext cx="19542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 flipV="1">
            <a:off x="4491038" y="2833688"/>
            <a:ext cx="1938337" cy="1330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4484688" y="4129088"/>
            <a:ext cx="1938337" cy="13303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4491038" y="4130675"/>
            <a:ext cx="19542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3677" name="Picture 13" descr="d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3824288"/>
            <a:ext cx="1023938" cy="723900"/>
          </a:xfrm>
          <a:prstGeom prst="rect">
            <a:avLst/>
          </a:prstGeom>
          <a:noFill/>
        </p:spPr>
      </p:pic>
      <p:pic>
        <p:nvPicPr>
          <p:cNvPr id="113679" name="Picture 15" descr="b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825875"/>
            <a:ext cx="796925" cy="814388"/>
          </a:xfrm>
          <a:prstGeom prst="rect">
            <a:avLst/>
          </a:prstGeom>
          <a:noFill/>
        </p:spPr>
      </p:pic>
      <p:sp>
        <p:nvSpPr>
          <p:cNvPr id="113680" name="AutoShape 16"/>
          <p:cNvSpPr>
            <a:spLocks/>
          </p:cNvSpPr>
          <p:nvPr/>
        </p:nvSpPr>
        <p:spPr bwMode="auto">
          <a:xfrm>
            <a:off x="6810375" y="2725738"/>
            <a:ext cx="174625" cy="1665287"/>
          </a:xfrm>
          <a:prstGeom prst="rightBrace">
            <a:avLst>
              <a:gd name="adj1" fmla="val 79470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6869113" y="3153202"/>
            <a:ext cx="1812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Partial broadcast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Input: </a:t>
            </a:r>
            <a:r>
              <a:rPr lang="en-US" dirty="0"/>
              <a:t>Round Zero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D684-D459-417C-AFC3-DAAEEB28ADFC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4866-B11D-4BE7-A103-DD664B08C313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137230" name="Group 14"/>
          <p:cNvGrpSpPr>
            <a:grpSpLocks/>
          </p:cNvGrpSpPr>
          <p:nvPr/>
        </p:nvGrpSpPr>
        <p:grpSpPr bwMode="auto">
          <a:xfrm>
            <a:off x="1525588" y="3027363"/>
            <a:ext cx="2112962" cy="1912937"/>
            <a:chOff x="961" y="1907"/>
            <a:chExt cx="1331" cy="1205"/>
          </a:xfrm>
        </p:grpSpPr>
        <p:sp>
          <p:nvSpPr>
            <p:cNvPr id="137229" name="AutoShape 13"/>
            <p:cNvSpPr>
              <a:spLocks noChangeArrowheads="1"/>
            </p:cNvSpPr>
            <p:nvPr/>
          </p:nvSpPr>
          <p:spPr bwMode="auto">
            <a:xfrm>
              <a:off x="1062" y="1986"/>
              <a:ext cx="1138" cy="101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28" name="Group 12"/>
            <p:cNvGrpSpPr>
              <a:grpSpLocks/>
            </p:cNvGrpSpPr>
            <p:nvPr/>
          </p:nvGrpSpPr>
          <p:grpSpPr bwMode="auto">
            <a:xfrm>
              <a:off x="1532" y="1907"/>
              <a:ext cx="198" cy="171"/>
              <a:chOff x="1507" y="1907"/>
              <a:chExt cx="198" cy="171"/>
            </a:xfrm>
          </p:grpSpPr>
          <p:sp>
            <p:nvSpPr>
              <p:cNvPr id="137220" name="Oval 4"/>
              <p:cNvSpPr>
                <a:spLocks noChangeArrowheads="1"/>
              </p:cNvSpPr>
              <p:nvPr/>
            </p:nvSpPr>
            <p:spPr bwMode="auto">
              <a:xfrm>
                <a:off x="1507" y="1907"/>
                <a:ext cx="198" cy="171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21" name="Oval 5"/>
              <p:cNvSpPr>
                <a:spLocks noChangeArrowheads="1"/>
              </p:cNvSpPr>
              <p:nvPr/>
            </p:nvSpPr>
            <p:spPr bwMode="auto">
              <a:xfrm>
                <a:off x="1639" y="1944"/>
                <a:ext cx="29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7227" name="Group 11"/>
            <p:cNvGrpSpPr>
              <a:grpSpLocks/>
            </p:cNvGrpSpPr>
            <p:nvPr/>
          </p:nvGrpSpPr>
          <p:grpSpPr bwMode="auto">
            <a:xfrm>
              <a:off x="2094" y="2927"/>
              <a:ext cx="198" cy="171"/>
              <a:chOff x="2969" y="2010"/>
              <a:chExt cx="198" cy="171"/>
            </a:xfrm>
          </p:grpSpPr>
          <p:sp>
            <p:nvSpPr>
              <p:cNvPr id="137222" name="Oval 6"/>
              <p:cNvSpPr>
                <a:spLocks noChangeArrowheads="1"/>
              </p:cNvSpPr>
              <p:nvPr/>
            </p:nvSpPr>
            <p:spPr bwMode="auto">
              <a:xfrm>
                <a:off x="2969" y="2010"/>
                <a:ext cx="198" cy="171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23" name="Oval 7"/>
              <p:cNvSpPr>
                <a:spLocks noChangeArrowheads="1"/>
              </p:cNvSpPr>
              <p:nvPr/>
            </p:nvSpPr>
            <p:spPr bwMode="auto">
              <a:xfrm>
                <a:off x="3101" y="2047"/>
                <a:ext cx="29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7226" name="Group 10"/>
            <p:cNvGrpSpPr>
              <a:grpSpLocks/>
            </p:cNvGrpSpPr>
            <p:nvPr/>
          </p:nvGrpSpPr>
          <p:grpSpPr bwMode="auto">
            <a:xfrm>
              <a:off x="961" y="2941"/>
              <a:ext cx="198" cy="171"/>
              <a:chOff x="2306" y="3106"/>
              <a:chExt cx="198" cy="171"/>
            </a:xfrm>
          </p:grpSpPr>
          <p:sp>
            <p:nvSpPr>
              <p:cNvPr id="137224" name="Oval 8"/>
              <p:cNvSpPr>
                <a:spLocks noChangeArrowheads="1"/>
              </p:cNvSpPr>
              <p:nvPr/>
            </p:nvSpPr>
            <p:spPr bwMode="auto">
              <a:xfrm>
                <a:off x="2306" y="3106"/>
                <a:ext cx="198" cy="17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25" name="Oval 9"/>
              <p:cNvSpPr>
                <a:spLocks noChangeArrowheads="1"/>
              </p:cNvSpPr>
              <p:nvPr/>
            </p:nvSpPr>
            <p:spPr bwMode="auto">
              <a:xfrm>
                <a:off x="2438" y="3143"/>
                <a:ext cx="29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2811463" y="2879725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/>
              <a:t>0</a:t>
            </a:r>
            <a:endParaRPr lang="en-US" sz="3600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71550" y="458152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0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3706813" y="4579938"/>
            <a:ext cx="401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0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1" name="Text Box 122"/>
          <p:cNvSpPr txBox="1">
            <a:spLocks noChangeArrowheads="1"/>
          </p:cNvSpPr>
          <p:nvPr/>
        </p:nvSpPr>
        <p:spPr bwMode="auto">
          <a:xfrm>
            <a:off x="4606740" y="2245902"/>
            <a:ext cx="316304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 messages sent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4609977" y="3783483"/>
            <a:ext cx="315657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View is input value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4286940" y="5321063"/>
            <a:ext cx="380264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Same as input simplex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 Zero Protocol Complex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1BDE-D6C5-4A5D-AB2E-9ADD61EC4533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B74-37A6-4247-B1AF-289EF580C058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140313" name="Group 25"/>
          <p:cNvGrpSpPr>
            <a:grpSpLocks/>
          </p:cNvGrpSpPr>
          <p:nvPr/>
        </p:nvGrpSpPr>
        <p:grpSpPr bwMode="auto">
          <a:xfrm>
            <a:off x="620713" y="1905000"/>
            <a:ext cx="4010025" cy="3886200"/>
            <a:chOff x="384" y="1200"/>
            <a:chExt cx="2526" cy="2448"/>
          </a:xfrm>
        </p:grpSpPr>
        <p:pic>
          <p:nvPicPr>
            <p:cNvPr id="140306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1296"/>
              <a:ext cx="2526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0307" name="Text Box 19"/>
            <p:cNvSpPr txBox="1">
              <a:spLocks noChangeArrowheads="1"/>
            </p:cNvSpPr>
            <p:nvPr/>
          </p:nvSpPr>
          <p:spPr bwMode="auto">
            <a:xfrm>
              <a:off x="1488" y="1200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/>
                <a:t>0</a:t>
              </a:r>
              <a:endParaRPr lang="en-US" sz="3600"/>
            </a:p>
          </p:txBody>
        </p:sp>
        <p:sp>
          <p:nvSpPr>
            <p:cNvPr id="140308" name="Text Box 20"/>
            <p:cNvSpPr txBox="1">
              <a:spLocks noChangeArrowheads="1"/>
            </p:cNvSpPr>
            <p:nvPr/>
          </p:nvSpPr>
          <p:spPr bwMode="auto">
            <a:xfrm>
              <a:off x="2208" y="1968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0</a:t>
              </a:r>
              <a:endParaRPr lang="en-US" sz="3600">
                <a:solidFill>
                  <a:srgbClr val="FF0000"/>
                </a:solidFill>
              </a:endParaRPr>
            </a:p>
          </p:txBody>
        </p:sp>
        <p:sp>
          <p:nvSpPr>
            <p:cNvPr id="140309" name="Text Box 21"/>
            <p:cNvSpPr txBox="1">
              <a:spLocks noChangeArrowheads="1"/>
            </p:cNvSpPr>
            <p:nvPr/>
          </p:nvSpPr>
          <p:spPr bwMode="auto">
            <a:xfrm flipV="1">
              <a:off x="2064" y="2400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</a:rPr>
                <a:t>0</a:t>
              </a:r>
              <a:endParaRPr lang="en-US" sz="3600">
                <a:solidFill>
                  <a:schemeClr val="accent1"/>
                </a:solidFill>
              </a:endParaRPr>
            </a:p>
          </p:txBody>
        </p:sp>
        <p:sp>
          <p:nvSpPr>
            <p:cNvPr id="140310" name="Text Box 22"/>
            <p:cNvSpPr txBox="1">
              <a:spLocks noChangeArrowheads="1"/>
            </p:cNvSpPr>
            <p:nvPr/>
          </p:nvSpPr>
          <p:spPr bwMode="auto">
            <a:xfrm>
              <a:off x="624" y="230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  <a:endParaRPr lang="en-US" sz="3600"/>
            </a:p>
          </p:txBody>
        </p:sp>
        <p:sp>
          <p:nvSpPr>
            <p:cNvPr id="140311" name="Text Box 23"/>
            <p:cNvSpPr txBox="1">
              <a:spLocks noChangeArrowheads="1"/>
            </p:cNvSpPr>
            <p:nvPr/>
          </p:nvSpPr>
          <p:spPr bwMode="auto">
            <a:xfrm>
              <a:off x="1440" y="302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/>
                <a:t>1</a:t>
              </a:r>
              <a:endParaRPr lang="en-US" sz="3600"/>
            </a:p>
          </p:txBody>
        </p:sp>
      </p:grp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4986966" y="2245902"/>
            <a:ext cx="316304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 messages sent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4990203" y="3783483"/>
            <a:ext cx="315657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View is input value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4607054" y="5321063"/>
            <a:ext cx="392287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Same as input complex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BE3-4BAA-4293-A38E-E07496225800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09EC-9FB9-4CF3-82B1-E05BE0EDF30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414074" y="2244392"/>
            <a:ext cx="3170752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Basic concepts of Combinatorial Topology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852065" y="3437941"/>
            <a:ext cx="4381653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How they model distributed &amp; concurrent computation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420109" y="4550008"/>
            <a:ext cx="4953531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Duality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between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combinatorial &amp; continuous mechanisms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7BC0-28E6-4509-9F19-F558E15AB711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EAB-B480-439F-A891-1C903AEC09BB}" type="slidenum">
              <a:rPr lang="en-US"/>
              <a:pPr/>
              <a:t>30</a:t>
            </a:fld>
            <a:endParaRPr lang="en-US"/>
          </a:p>
        </p:txBody>
      </p:sp>
      <p:sp>
        <p:nvSpPr>
          <p:cNvPr id="139348" name="Freeform 84"/>
          <p:cNvSpPr>
            <a:spLocks/>
          </p:cNvSpPr>
          <p:nvPr/>
        </p:nvSpPr>
        <p:spPr bwMode="auto">
          <a:xfrm flipH="1">
            <a:off x="1887538" y="2187575"/>
            <a:ext cx="2473325" cy="2540000"/>
          </a:xfrm>
          <a:custGeom>
            <a:avLst/>
            <a:gdLst/>
            <a:ahLst/>
            <a:cxnLst>
              <a:cxn ang="0">
                <a:pos x="565" y="1600"/>
              </a:cxn>
              <a:cxn ang="0">
                <a:pos x="1558" y="1055"/>
              </a:cxn>
              <a:cxn ang="0">
                <a:pos x="944" y="0"/>
              </a:cxn>
              <a:cxn ang="0">
                <a:pos x="0" y="593"/>
              </a:cxn>
              <a:cxn ang="0">
                <a:pos x="565" y="1600"/>
              </a:cxn>
            </a:cxnLst>
            <a:rect l="0" t="0" r="r" b="b"/>
            <a:pathLst>
              <a:path w="1558" h="1600">
                <a:moveTo>
                  <a:pt x="565" y="1600"/>
                </a:moveTo>
                <a:lnTo>
                  <a:pt x="1558" y="1055"/>
                </a:lnTo>
                <a:lnTo>
                  <a:pt x="944" y="0"/>
                </a:lnTo>
                <a:lnTo>
                  <a:pt x="0" y="593"/>
                </a:lnTo>
                <a:lnTo>
                  <a:pt x="565" y="160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310" name="Rectangle 46"/>
          <p:cNvSpPr>
            <a:spLocks noChangeArrowheads="1"/>
          </p:cNvSpPr>
          <p:nvPr/>
        </p:nvSpPr>
        <p:spPr bwMode="auto">
          <a:xfrm>
            <a:off x="3525838" y="4708525"/>
            <a:ext cx="1773237" cy="1357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>
            <a:off x="4402138" y="2190750"/>
            <a:ext cx="2473325" cy="2540000"/>
          </a:xfrm>
          <a:custGeom>
            <a:avLst/>
            <a:gdLst/>
            <a:ahLst/>
            <a:cxnLst>
              <a:cxn ang="0">
                <a:pos x="565" y="1600"/>
              </a:cxn>
              <a:cxn ang="0">
                <a:pos x="1558" y="1055"/>
              </a:cxn>
              <a:cxn ang="0">
                <a:pos x="944" y="0"/>
              </a:cxn>
              <a:cxn ang="0">
                <a:pos x="0" y="593"/>
              </a:cxn>
              <a:cxn ang="0">
                <a:pos x="565" y="1600"/>
              </a:cxn>
            </a:cxnLst>
            <a:rect l="0" t="0" r="r" b="b"/>
            <a:pathLst>
              <a:path w="1558" h="1600">
                <a:moveTo>
                  <a:pt x="565" y="1600"/>
                </a:moveTo>
                <a:lnTo>
                  <a:pt x="1558" y="1055"/>
                </a:lnTo>
                <a:lnTo>
                  <a:pt x="944" y="0"/>
                </a:lnTo>
                <a:lnTo>
                  <a:pt x="0" y="593"/>
                </a:lnTo>
                <a:lnTo>
                  <a:pt x="565" y="160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Input: Round One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3492500" y="3087688"/>
            <a:ext cx="1806575" cy="1609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38625" y="2962275"/>
            <a:ext cx="314325" cy="271463"/>
            <a:chOff x="1507" y="1907"/>
            <a:chExt cx="198" cy="171"/>
          </a:xfrm>
        </p:grpSpPr>
        <p:sp>
          <p:nvSpPr>
            <p:cNvPr id="139270" name="Oval 6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1" name="Oval 7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30800" y="4581525"/>
            <a:ext cx="314325" cy="271463"/>
            <a:chOff x="2969" y="2010"/>
            <a:chExt cx="198" cy="171"/>
          </a:xfrm>
        </p:grpSpPr>
        <p:sp>
          <p:nvSpPr>
            <p:cNvPr id="139273" name="Oval 9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4" name="Oval 10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332163" y="4603750"/>
            <a:ext cx="314325" cy="271463"/>
            <a:chOff x="2306" y="3106"/>
            <a:chExt cx="198" cy="171"/>
          </a:xfrm>
        </p:grpSpPr>
        <p:sp>
          <p:nvSpPr>
            <p:cNvPr id="139276" name="Oval 12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7" name="Oval 13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729163" y="2847975"/>
            <a:ext cx="842962" cy="520700"/>
            <a:chOff x="1841" y="1835"/>
            <a:chExt cx="531" cy="328"/>
          </a:xfrm>
        </p:grpSpPr>
        <p:sp>
          <p:nvSpPr>
            <p:cNvPr id="139279" name="Text Box 15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3" name="Text Box 19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581275" y="4849813"/>
            <a:ext cx="842963" cy="520700"/>
            <a:chOff x="1841" y="1835"/>
            <a:chExt cx="531" cy="328"/>
          </a:xfrm>
        </p:grpSpPr>
        <p:sp>
          <p:nvSpPr>
            <p:cNvPr id="139288" name="Text Box 24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9" name="Text Box 25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0" name="Text Box 26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437188" y="4849813"/>
            <a:ext cx="842962" cy="520700"/>
            <a:chOff x="1841" y="1835"/>
            <a:chExt cx="531" cy="328"/>
          </a:xfrm>
        </p:grpSpPr>
        <p:sp>
          <p:nvSpPr>
            <p:cNvPr id="139292" name="Text Box 28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3" name="Text Box 29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4" name="Text Box 30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678613" y="3749675"/>
            <a:ext cx="314325" cy="271463"/>
            <a:chOff x="1507" y="1907"/>
            <a:chExt cx="198" cy="171"/>
          </a:xfrm>
        </p:grpSpPr>
        <p:sp>
          <p:nvSpPr>
            <p:cNvPr id="139297" name="Oval 33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8" name="Oval 34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5743575" y="2062163"/>
            <a:ext cx="314325" cy="271462"/>
            <a:chOff x="2969" y="2010"/>
            <a:chExt cx="198" cy="171"/>
          </a:xfrm>
        </p:grpSpPr>
        <p:sp>
          <p:nvSpPr>
            <p:cNvPr id="139300" name="Oval 36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1" name="Oval 37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708275" y="2082800"/>
            <a:ext cx="314325" cy="271463"/>
            <a:chOff x="2306" y="3106"/>
            <a:chExt cx="198" cy="171"/>
          </a:xfrm>
        </p:grpSpPr>
        <p:sp>
          <p:nvSpPr>
            <p:cNvPr id="139305" name="Oval 41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6" name="Oval 42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1719263" y="3792538"/>
            <a:ext cx="314325" cy="271462"/>
            <a:chOff x="1507" y="1907"/>
            <a:chExt cx="198" cy="171"/>
          </a:xfrm>
        </p:grpSpPr>
        <p:sp>
          <p:nvSpPr>
            <p:cNvPr id="139308" name="Oval 44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9" name="Oval 45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5138738" y="5927725"/>
            <a:ext cx="314325" cy="271463"/>
            <a:chOff x="2306" y="3106"/>
            <a:chExt cx="198" cy="171"/>
          </a:xfrm>
        </p:grpSpPr>
        <p:sp>
          <p:nvSpPr>
            <p:cNvPr id="139316" name="Oval 52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17" name="Oval 53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3367088" y="5938838"/>
            <a:ext cx="314325" cy="271462"/>
            <a:chOff x="2969" y="2010"/>
            <a:chExt cx="198" cy="171"/>
          </a:xfrm>
        </p:grpSpPr>
        <p:sp>
          <p:nvSpPr>
            <p:cNvPr id="139319" name="Oval 55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20" name="Oval 56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2735263" y="5818188"/>
            <a:ext cx="611187" cy="519112"/>
            <a:chOff x="778" y="3234"/>
            <a:chExt cx="385" cy="327"/>
          </a:xfrm>
        </p:grpSpPr>
        <p:sp>
          <p:nvSpPr>
            <p:cNvPr id="139327" name="Text Box 63"/>
            <p:cNvSpPr txBox="1">
              <a:spLocks noChangeArrowheads="1"/>
            </p:cNvSpPr>
            <p:nvPr/>
          </p:nvSpPr>
          <p:spPr bwMode="auto">
            <a:xfrm>
              <a:off x="778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28" name="Text Box 64"/>
            <p:cNvSpPr txBox="1">
              <a:spLocks noChangeArrowheads="1"/>
            </p:cNvSpPr>
            <p:nvPr/>
          </p:nvSpPr>
          <p:spPr bwMode="auto">
            <a:xfrm>
              <a:off x="910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5548313" y="5816600"/>
            <a:ext cx="611187" cy="519113"/>
            <a:chOff x="778" y="3234"/>
            <a:chExt cx="385" cy="327"/>
          </a:xfrm>
        </p:grpSpPr>
        <p:sp>
          <p:nvSpPr>
            <p:cNvPr id="139331" name="Text Box 67"/>
            <p:cNvSpPr txBox="1">
              <a:spLocks noChangeArrowheads="1"/>
            </p:cNvSpPr>
            <p:nvPr/>
          </p:nvSpPr>
          <p:spPr bwMode="auto">
            <a:xfrm>
              <a:off x="778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32" name="Text Box 68"/>
            <p:cNvSpPr txBox="1">
              <a:spLocks noChangeArrowheads="1"/>
            </p:cNvSpPr>
            <p:nvPr/>
          </p:nvSpPr>
          <p:spPr bwMode="auto">
            <a:xfrm>
              <a:off x="910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1968500" y="2057400"/>
            <a:ext cx="633413" cy="520700"/>
            <a:chOff x="508" y="1544"/>
            <a:chExt cx="399" cy="328"/>
          </a:xfrm>
        </p:grpSpPr>
        <p:sp>
          <p:nvSpPr>
            <p:cNvPr id="139334" name="Text Box 70"/>
            <p:cNvSpPr txBox="1">
              <a:spLocks noChangeArrowheads="1"/>
            </p:cNvSpPr>
            <p:nvPr/>
          </p:nvSpPr>
          <p:spPr bwMode="auto">
            <a:xfrm>
              <a:off x="508" y="154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35" name="Text Box 71"/>
            <p:cNvSpPr txBox="1">
              <a:spLocks noChangeArrowheads="1"/>
            </p:cNvSpPr>
            <p:nvPr/>
          </p:nvSpPr>
          <p:spPr bwMode="auto">
            <a:xfrm>
              <a:off x="654" y="154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089025" y="3748088"/>
            <a:ext cx="633413" cy="520700"/>
            <a:chOff x="508" y="1544"/>
            <a:chExt cx="399" cy="328"/>
          </a:xfrm>
        </p:grpSpPr>
        <p:sp>
          <p:nvSpPr>
            <p:cNvPr id="139339" name="Text Box 75"/>
            <p:cNvSpPr txBox="1">
              <a:spLocks noChangeArrowheads="1"/>
            </p:cNvSpPr>
            <p:nvPr/>
          </p:nvSpPr>
          <p:spPr bwMode="auto">
            <a:xfrm>
              <a:off x="508" y="154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0" name="Text Box 76"/>
            <p:cNvSpPr txBox="1">
              <a:spLocks noChangeArrowheads="1"/>
            </p:cNvSpPr>
            <p:nvPr/>
          </p:nvSpPr>
          <p:spPr bwMode="auto">
            <a:xfrm>
              <a:off x="654" y="154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6226175" y="2057400"/>
            <a:ext cx="633413" cy="520700"/>
            <a:chOff x="3922" y="1282"/>
            <a:chExt cx="399" cy="328"/>
          </a:xfrm>
        </p:grpSpPr>
        <p:sp>
          <p:nvSpPr>
            <p:cNvPr id="139342" name="Text Box 78"/>
            <p:cNvSpPr txBox="1">
              <a:spLocks noChangeArrowheads="1"/>
            </p:cNvSpPr>
            <p:nvPr/>
          </p:nvSpPr>
          <p:spPr bwMode="auto">
            <a:xfrm>
              <a:off x="3922" y="128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3" name="Text Box 79"/>
            <p:cNvSpPr txBox="1">
              <a:spLocks noChangeArrowheads="1"/>
            </p:cNvSpPr>
            <p:nvPr/>
          </p:nvSpPr>
          <p:spPr bwMode="auto">
            <a:xfrm>
              <a:off x="4068" y="128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81"/>
          <p:cNvGrpSpPr>
            <a:grpSpLocks/>
          </p:cNvGrpSpPr>
          <p:nvPr/>
        </p:nvGrpSpPr>
        <p:grpSpPr bwMode="auto">
          <a:xfrm>
            <a:off x="7134225" y="3746500"/>
            <a:ext cx="633413" cy="520700"/>
            <a:chOff x="3922" y="1282"/>
            <a:chExt cx="399" cy="328"/>
          </a:xfrm>
        </p:grpSpPr>
        <p:sp>
          <p:nvSpPr>
            <p:cNvPr id="139346" name="Text Box 82"/>
            <p:cNvSpPr txBox="1">
              <a:spLocks noChangeArrowheads="1"/>
            </p:cNvSpPr>
            <p:nvPr/>
          </p:nvSpPr>
          <p:spPr bwMode="auto">
            <a:xfrm>
              <a:off x="3922" y="128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7" name="Text Box 83"/>
            <p:cNvSpPr txBox="1">
              <a:spLocks noChangeArrowheads="1"/>
            </p:cNvSpPr>
            <p:nvPr/>
          </p:nvSpPr>
          <p:spPr bwMode="auto">
            <a:xfrm>
              <a:off x="4068" y="128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7BC0-28E6-4509-9F19-F558E15AB711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EAB-B480-439F-A891-1C903AEC09BB}" type="slidenum">
              <a:rPr lang="en-US"/>
              <a:pPr/>
              <a:t>31</a:t>
            </a:fld>
            <a:endParaRPr lang="en-US"/>
          </a:p>
        </p:txBody>
      </p:sp>
      <p:sp>
        <p:nvSpPr>
          <p:cNvPr id="139348" name="Freeform 84"/>
          <p:cNvSpPr>
            <a:spLocks/>
          </p:cNvSpPr>
          <p:nvPr/>
        </p:nvSpPr>
        <p:spPr bwMode="auto">
          <a:xfrm flipH="1">
            <a:off x="1887538" y="2187575"/>
            <a:ext cx="2473325" cy="2540000"/>
          </a:xfrm>
          <a:custGeom>
            <a:avLst/>
            <a:gdLst/>
            <a:ahLst/>
            <a:cxnLst>
              <a:cxn ang="0">
                <a:pos x="565" y="1600"/>
              </a:cxn>
              <a:cxn ang="0">
                <a:pos x="1558" y="1055"/>
              </a:cxn>
              <a:cxn ang="0">
                <a:pos x="944" y="0"/>
              </a:cxn>
              <a:cxn ang="0">
                <a:pos x="0" y="593"/>
              </a:cxn>
              <a:cxn ang="0">
                <a:pos x="565" y="1600"/>
              </a:cxn>
            </a:cxnLst>
            <a:rect l="0" t="0" r="r" b="b"/>
            <a:pathLst>
              <a:path w="1558" h="1600">
                <a:moveTo>
                  <a:pt x="565" y="1600"/>
                </a:moveTo>
                <a:lnTo>
                  <a:pt x="1558" y="1055"/>
                </a:lnTo>
                <a:lnTo>
                  <a:pt x="944" y="0"/>
                </a:lnTo>
                <a:lnTo>
                  <a:pt x="0" y="593"/>
                </a:lnTo>
                <a:lnTo>
                  <a:pt x="565" y="160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310" name="Rectangle 46"/>
          <p:cNvSpPr>
            <a:spLocks noChangeArrowheads="1"/>
          </p:cNvSpPr>
          <p:nvPr/>
        </p:nvSpPr>
        <p:spPr bwMode="auto">
          <a:xfrm>
            <a:off x="3525838" y="4708525"/>
            <a:ext cx="1773237" cy="1357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>
            <a:off x="4402138" y="2190750"/>
            <a:ext cx="2473325" cy="2540000"/>
          </a:xfrm>
          <a:custGeom>
            <a:avLst/>
            <a:gdLst/>
            <a:ahLst/>
            <a:cxnLst>
              <a:cxn ang="0">
                <a:pos x="565" y="1600"/>
              </a:cxn>
              <a:cxn ang="0">
                <a:pos x="1558" y="1055"/>
              </a:cxn>
              <a:cxn ang="0">
                <a:pos x="944" y="0"/>
              </a:cxn>
              <a:cxn ang="0">
                <a:pos x="0" y="593"/>
              </a:cxn>
              <a:cxn ang="0">
                <a:pos x="565" y="1600"/>
              </a:cxn>
            </a:cxnLst>
            <a:rect l="0" t="0" r="r" b="b"/>
            <a:pathLst>
              <a:path w="1558" h="1600">
                <a:moveTo>
                  <a:pt x="565" y="1600"/>
                </a:moveTo>
                <a:lnTo>
                  <a:pt x="1558" y="1055"/>
                </a:lnTo>
                <a:lnTo>
                  <a:pt x="944" y="0"/>
                </a:lnTo>
                <a:lnTo>
                  <a:pt x="0" y="593"/>
                </a:lnTo>
                <a:lnTo>
                  <a:pt x="565" y="160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Input: Round One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3492500" y="3087688"/>
            <a:ext cx="1806575" cy="1609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4238625" y="2962275"/>
            <a:ext cx="314325" cy="271463"/>
            <a:chOff x="1507" y="1907"/>
            <a:chExt cx="198" cy="171"/>
          </a:xfrm>
        </p:grpSpPr>
        <p:sp>
          <p:nvSpPr>
            <p:cNvPr id="139270" name="Oval 6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1" name="Oval 7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272" name="Group 8"/>
          <p:cNvGrpSpPr>
            <a:grpSpLocks/>
          </p:cNvGrpSpPr>
          <p:nvPr/>
        </p:nvGrpSpPr>
        <p:grpSpPr bwMode="auto">
          <a:xfrm>
            <a:off x="5130800" y="4581525"/>
            <a:ext cx="314325" cy="271463"/>
            <a:chOff x="2969" y="2010"/>
            <a:chExt cx="198" cy="171"/>
          </a:xfrm>
        </p:grpSpPr>
        <p:sp>
          <p:nvSpPr>
            <p:cNvPr id="139273" name="Oval 9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4" name="Oval 10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275" name="Group 11"/>
          <p:cNvGrpSpPr>
            <a:grpSpLocks/>
          </p:cNvGrpSpPr>
          <p:nvPr/>
        </p:nvGrpSpPr>
        <p:grpSpPr bwMode="auto">
          <a:xfrm>
            <a:off x="3332163" y="4603750"/>
            <a:ext cx="314325" cy="271463"/>
            <a:chOff x="2306" y="3106"/>
            <a:chExt cx="198" cy="171"/>
          </a:xfrm>
        </p:grpSpPr>
        <p:sp>
          <p:nvSpPr>
            <p:cNvPr id="139276" name="Oval 12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7" name="Oval 13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284" name="Group 20"/>
          <p:cNvGrpSpPr>
            <a:grpSpLocks/>
          </p:cNvGrpSpPr>
          <p:nvPr/>
        </p:nvGrpSpPr>
        <p:grpSpPr bwMode="auto">
          <a:xfrm>
            <a:off x="4729163" y="2847975"/>
            <a:ext cx="842962" cy="520700"/>
            <a:chOff x="1841" y="1835"/>
            <a:chExt cx="531" cy="328"/>
          </a:xfrm>
        </p:grpSpPr>
        <p:sp>
          <p:nvSpPr>
            <p:cNvPr id="139279" name="Text Box 15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3" name="Text Box 19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287" name="Group 23"/>
          <p:cNvGrpSpPr>
            <a:grpSpLocks/>
          </p:cNvGrpSpPr>
          <p:nvPr/>
        </p:nvGrpSpPr>
        <p:grpSpPr bwMode="auto">
          <a:xfrm>
            <a:off x="2581275" y="4849813"/>
            <a:ext cx="842963" cy="520700"/>
            <a:chOff x="1841" y="1835"/>
            <a:chExt cx="531" cy="328"/>
          </a:xfrm>
        </p:grpSpPr>
        <p:sp>
          <p:nvSpPr>
            <p:cNvPr id="139288" name="Text Box 24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9" name="Text Box 25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0" name="Text Box 26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291" name="Group 27"/>
          <p:cNvGrpSpPr>
            <a:grpSpLocks/>
          </p:cNvGrpSpPr>
          <p:nvPr/>
        </p:nvGrpSpPr>
        <p:grpSpPr bwMode="auto">
          <a:xfrm>
            <a:off x="5437188" y="4849813"/>
            <a:ext cx="842962" cy="520700"/>
            <a:chOff x="1841" y="1835"/>
            <a:chExt cx="531" cy="328"/>
          </a:xfrm>
        </p:grpSpPr>
        <p:sp>
          <p:nvSpPr>
            <p:cNvPr id="139292" name="Text Box 28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3" name="Text Box 29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4" name="Text Box 30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296" name="Group 32"/>
          <p:cNvGrpSpPr>
            <a:grpSpLocks/>
          </p:cNvGrpSpPr>
          <p:nvPr/>
        </p:nvGrpSpPr>
        <p:grpSpPr bwMode="auto">
          <a:xfrm>
            <a:off x="6678613" y="3749675"/>
            <a:ext cx="314325" cy="271463"/>
            <a:chOff x="1507" y="1907"/>
            <a:chExt cx="198" cy="171"/>
          </a:xfrm>
        </p:grpSpPr>
        <p:sp>
          <p:nvSpPr>
            <p:cNvPr id="139297" name="Oval 33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8" name="Oval 34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299" name="Group 35"/>
          <p:cNvGrpSpPr>
            <a:grpSpLocks/>
          </p:cNvGrpSpPr>
          <p:nvPr/>
        </p:nvGrpSpPr>
        <p:grpSpPr bwMode="auto">
          <a:xfrm>
            <a:off x="5743575" y="2062163"/>
            <a:ext cx="314325" cy="271462"/>
            <a:chOff x="2969" y="2010"/>
            <a:chExt cx="198" cy="171"/>
          </a:xfrm>
        </p:grpSpPr>
        <p:sp>
          <p:nvSpPr>
            <p:cNvPr id="139300" name="Oval 36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1" name="Oval 37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304" name="Group 40"/>
          <p:cNvGrpSpPr>
            <a:grpSpLocks/>
          </p:cNvGrpSpPr>
          <p:nvPr/>
        </p:nvGrpSpPr>
        <p:grpSpPr bwMode="auto">
          <a:xfrm>
            <a:off x="2708275" y="2082800"/>
            <a:ext cx="314325" cy="271463"/>
            <a:chOff x="2306" y="3106"/>
            <a:chExt cx="198" cy="171"/>
          </a:xfrm>
        </p:grpSpPr>
        <p:sp>
          <p:nvSpPr>
            <p:cNvPr id="139305" name="Oval 41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6" name="Oval 42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307" name="Group 43"/>
          <p:cNvGrpSpPr>
            <a:grpSpLocks/>
          </p:cNvGrpSpPr>
          <p:nvPr/>
        </p:nvGrpSpPr>
        <p:grpSpPr bwMode="auto">
          <a:xfrm>
            <a:off x="1719263" y="3792538"/>
            <a:ext cx="314325" cy="271462"/>
            <a:chOff x="1507" y="1907"/>
            <a:chExt cx="198" cy="171"/>
          </a:xfrm>
        </p:grpSpPr>
        <p:sp>
          <p:nvSpPr>
            <p:cNvPr id="139308" name="Oval 44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9" name="Oval 45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315" name="Group 51"/>
          <p:cNvGrpSpPr>
            <a:grpSpLocks/>
          </p:cNvGrpSpPr>
          <p:nvPr/>
        </p:nvGrpSpPr>
        <p:grpSpPr bwMode="auto">
          <a:xfrm>
            <a:off x="5138738" y="5927725"/>
            <a:ext cx="314325" cy="271463"/>
            <a:chOff x="2306" y="3106"/>
            <a:chExt cx="198" cy="171"/>
          </a:xfrm>
        </p:grpSpPr>
        <p:sp>
          <p:nvSpPr>
            <p:cNvPr id="139316" name="Oval 52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17" name="Oval 53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318" name="Group 54"/>
          <p:cNvGrpSpPr>
            <a:grpSpLocks/>
          </p:cNvGrpSpPr>
          <p:nvPr/>
        </p:nvGrpSpPr>
        <p:grpSpPr bwMode="auto">
          <a:xfrm>
            <a:off x="3367088" y="5938838"/>
            <a:ext cx="314325" cy="271462"/>
            <a:chOff x="2969" y="2010"/>
            <a:chExt cx="198" cy="171"/>
          </a:xfrm>
        </p:grpSpPr>
        <p:sp>
          <p:nvSpPr>
            <p:cNvPr id="139319" name="Oval 55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20" name="Oval 56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329" name="Group 65"/>
          <p:cNvGrpSpPr>
            <a:grpSpLocks/>
          </p:cNvGrpSpPr>
          <p:nvPr/>
        </p:nvGrpSpPr>
        <p:grpSpPr bwMode="auto">
          <a:xfrm>
            <a:off x="2735263" y="5818188"/>
            <a:ext cx="611187" cy="519112"/>
            <a:chOff x="778" y="3234"/>
            <a:chExt cx="385" cy="327"/>
          </a:xfrm>
        </p:grpSpPr>
        <p:sp>
          <p:nvSpPr>
            <p:cNvPr id="139327" name="Text Box 63"/>
            <p:cNvSpPr txBox="1">
              <a:spLocks noChangeArrowheads="1"/>
            </p:cNvSpPr>
            <p:nvPr/>
          </p:nvSpPr>
          <p:spPr bwMode="auto">
            <a:xfrm>
              <a:off x="778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28" name="Text Box 64"/>
            <p:cNvSpPr txBox="1">
              <a:spLocks noChangeArrowheads="1"/>
            </p:cNvSpPr>
            <p:nvPr/>
          </p:nvSpPr>
          <p:spPr bwMode="auto">
            <a:xfrm>
              <a:off x="910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330" name="Group 66"/>
          <p:cNvGrpSpPr>
            <a:grpSpLocks/>
          </p:cNvGrpSpPr>
          <p:nvPr/>
        </p:nvGrpSpPr>
        <p:grpSpPr bwMode="auto">
          <a:xfrm>
            <a:off x="5548313" y="5816600"/>
            <a:ext cx="611187" cy="519113"/>
            <a:chOff x="778" y="3234"/>
            <a:chExt cx="385" cy="327"/>
          </a:xfrm>
        </p:grpSpPr>
        <p:sp>
          <p:nvSpPr>
            <p:cNvPr id="139331" name="Text Box 67"/>
            <p:cNvSpPr txBox="1">
              <a:spLocks noChangeArrowheads="1"/>
            </p:cNvSpPr>
            <p:nvPr/>
          </p:nvSpPr>
          <p:spPr bwMode="auto">
            <a:xfrm>
              <a:off x="778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32" name="Text Box 68"/>
            <p:cNvSpPr txBox="1">
              <a:spLocks noChangeArrowheads="1"/>
            </p:cNvSpPr>
            <p:nvPr/>
          </p:nvSpPr>
          <p:spPr bwMode="auto">
            <a:xfrm>
              <a:off x="910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337" name="Group 73"/>
          <p:cNvGrpSpPr>
            <a:grpSpLocks/>
          </p:cNvGrpSpPr>
          <p:nvPr/>
        </p:nvGrpSpPr>
        <p:grpSpPr bwMode="auto">
          <a:xfrm>
            <a:off x="1968500" y="2057400"/>
            <a:ext cx="633413" cy="520700"/>
            <a:chOff x="508" y="1544"/>
            <a:chExt cx="399" cy="328"/>
          </a:xfrm>
        </p:grpSpPr>
        <p:sp>
          <p:nvSpPr>
            <p:cNvPr id="139334" name="Text Box 70"/>
            <p:cNvSpPr txBox="1">
              <a:spLocks noChangeArrowheads="1"/>
            </p:cNvSpPr>
            <p:nvPr/>
          </p:nvSpPr>
          <p:spPr bwMode="auto">
            <a:xfrm>
              <a:off x="508" y="154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35" name="Text Box 71"/>
            <p:cNvSpPr txBox="1">
              <a:spLocks noChangeArrowheads="1"/>
            </p:cNvSpPr>
            <p:nvPr/>
          </p:nvSpPr>
          <p:spPr bwMode="auto">
            <a:xfrm>
              <a:off x="654" y="154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338" name="Group 74"/>
          <p:cNvGrpSpPr>
            <a:grpSpLocks/>
          </p:cNvGrpSpPr>
          <p:nvPr/>
        </p:nvGrpSpPr>
        <p:grpSpPr bwMode="auto">
          <a:xfrm>
            <a:off x="1089025" y="3748088"/>
            <a:ext cx="633413" cy="520700"/>
            <a:chOff x="508" y="1544"/>
            <a:chExt cx="399" cy="328"/>
          </a:xfrm>
        </p:grpSpPr>
        <p:sp>
          <p:nvSpPr>
            <p:cNvPr id="139339" name="Text Box 75"/>
            <p:cNvSpPr txBox="1">
              <a:spLocks noChangeArrowheads="1"/>
            </p:cNvSpPr>
            <p:nvPr/>
          </p:nvSpPr>
          <p:spPr bwMode="auto">
            <a:xfrm>
              <a:off x="508" y="154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0" name="Text Box 76"/>
            <p:cNvSpPr txBox="1">
              <a:spLocks noChangeArrowheads="1"/>
            </p:cNvSpPr>
            <p:nvPr/>
          </p:nvSpPr>
          <p:spPr bwMode="auto">
            <a:xfrm>
              <a:off x="654" y="154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344" name="Group 80"/>
          <p:cNvGrpSpPr>
            <a:grpSpLocks/>
          </p:cNvGrpSpPr>
          <p:nvPr/>
        </p:nvGrpSpPr>
        <p:grpSpPr bwMode="auto">
          <a:xfrm>
            <a:off x="6226175" y="2057400"/>
            <a:ext cx="633413" cy="520700"/>
            <a:chOff x="3922" y="1282"/>
            <a:chExt cx="399" cy="328"/>
          </a:xfrm>
        </p:grpSpPr>
        <p:sp>
          <p:nvSpPr>
            <p:cNvPr id="139342" name="Text Box 78"/>
            <p:cNvSpPr txBox="1">
              <a:spLocks noChangeArrowheads="1"/>
            </p:cNvSpPr>
            <p:nvPr/>
          </p:nvSpPr>
          <p:spPr bwMode="auto">
            <a:xfrm>
              <a:off x="3922" y="128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3" name="Text Box 79"/>
            <p:cNvSpPr txBox="1">
              <a:spLocks noChangeArrowheads="1"/>
            </p:cNvSpPr>
            <p:nvPr/>
          </p:nvSpPr>
          <p:spPr bwMode="auto">
            <a:xfrm>
              <a:off x="4068" y="128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345" name="Group 81"/>
          <p:cNvGrpSpPr>
            <a:grpSpLocks/>
          </p:cNvGrpSpPr>
          <p:nvPr/>
        </p:nvGrpSpPr>
        <p:grpSpPr bwMode="auto">
          <a:xfrm>
            <a:off x="7134225" y="3746500"/>
            <a:ext cx="633413" cy="520700"/>
            <a:chOff x="3922" y="1282"/>
            <a:chExt cx="399" cy="328"/>
          </a:xfrm>
        </p:grpSpPr>
        <p:sp>
          <p:nvSpPr>
            <p:cNvPr id="139346" name="Text Box 82"/>
            <p:cNvSpPr txBox="1">
              <a:spLocks noChangeArrowheads="1"/>
            </p:cNvSpPr>
            <p:nvPr/>
          </p:nvSpPr>
          <p:spPr bwMode="auto">
            <a:xfrm>
              <a:off x="3922" y="128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7" name="Text Box 83"/>
            <p:cNvSpPr txBox="1">
              <a:spLocks noChangeArrowheads="1"/>
            </p:cNvSpPr>
            <p:nvPr/>
          </p:nvSpPr>
          <p:spPr bwMode="auto">
            <a:xfrm>
              <a:off x="4068" y="128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9351" name="AutoShape 87"/>
          <p:cNvSpPr>
            <a:spLocks noChangeArrowheads="1"/>
          </p:cNvSpPr>
          <p:nvPr/>
        </p:nvSpPr>
        <p:spPr bwMode="auto">
          <a:xfrm>
            <a:off x="6108700" y="5386388"/>
            <a:ext cx="2058988" cy="527050"/>
          </a:xfrm>
          <a:prstGeom prst="wedgeRoundRectCallout">
            <a:avLst>
              <a:gd name="adj1" fmla="val -126407"/>
              <a:gd name="adj2" fmla="val -266565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one fails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7BC0-28E6-4509-9F19-F558E15AB711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EAB-B480-439F-A891-1C903AEC09BB}" type="slidenum">
              <a:rPr lang="en-US"/>
              <a:pPr/>
              <a:t>32</a:t>
            </a:fld>
            <a:endParaRPr lang="en-US"/>
          </a:p>
        </p:txBody>
      </p:sp>
      <p:sp>
        <p:nvSpPr>
          <p:cNvPr id="139348" name="Freeform 84"/>
          <p:cNvSpPr>
            <a:spLocks/>
          </p:cNvSpPr>
          <p:nvPr/>
        </p:nvSpPr>
        <p:spPr bwMode="auto">
          <a:xfrm flipH="1">
            <a:off x="1887538" y="2187575"/>
            <a:ext cx="2473325" cy="2540000"/>
          </a:xfrm>
          <a:custGeom>
            <a:avLst/>
            <a:gdLst/>
            <a:ahLst/>
            <a:cxnLst>
              <a:cxn ang="0">
                <a:pos x="565" y="1600"/>
              </a:cxn>
              <a:cxn ang="0">
                <a:pos x="1558" y="1055"/>
              </a:cxn>
              <a:cxn ang="0">
                <a:pos x="944" y="0"/>
              </a:cxn>
              <a:cxn ang="0">
                <a:pos x="0" y="593"/>
              </a:cxn>
              <a:cxn ang="0">
                <a:pos x="565" y="1600"/>
              </a:cxn>
            </a:cxnLst>
            <a:rect l="0" t="0" r="r" b="b"/>
            <a:pathLst>
              <a:path w="1558" h="1600">
                <a:moveTo>
                  <a:pt x="565" y="1600"/>
                </a:moveTo>
                <a:lnTo>
                  <a:pt x="1558" y="1055"/>
                </a:lnTo>
                <a:lnTo>
                  <a:pt x="944" y="0"/>
                </a:lnTo>
                <a:lnTo>
                  <a:pt x="0" y="593"/>
                </a:lnTo>
                <a:lnTo>
                  <a:pt x="565" y="160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310" name="Rectangle 46"/>
          <p:cNvSpPr>
            <a:spLocks noChangeArrowheads="1"/>
          </p:cNvSpPr>
          <p:nvPr/>
        </p:nvSpPr>
        <p:spPr bwMode="auto">
          <a:xfrm>
            <a:off x="3525838" y="4708525"/>
            <a:ext cx="1773237" cy="1357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>
            <a:off x="4402138" y="2190750"/>
            <a:ext cx="2473325" cy="2540000"/>
          </a:xfrm>
          <a:custGeom>
            <a:avLst/>
            <a:gdLst/>
            <a:ahLst/>
            <a:cxnLst>
              <a:cxn ang="0">
                <a:pos x="565" y="1600"/>
              </a:cxn>
              <a:cxn ang="0">
                <a:pos x="1558" y="1055"/>
              </a:cxn>
              <a:cxn ang="0">
                <a:pos x="944" y="0"/>
              </a:cxn>
              <a:cxn ang="0">
                <a:pos x="0" y="593"/>
              </a:cxn>
              <a:cxn ang="0">
                <a:pos x="565" y="1600"/>
              </a:cxn>
            </a:cxnLst>
            <a:rect l="0" t="0" r="r" b="b"/>
            <a:pathLst>
              <a:path w="1558" h="1600">
                <a:moveTo>
                  <a:pt x="565" y="1600"/>
                </a:moveTo>
                <a:lnTo>
                  <a:pt x="1558" y="1055"/>
                </a:lnTo>
                <a:lnTo>
                  <a:pt x="944" y="0"/>
                </a:lnTo>
                <a:lnTo>
                  <a:pt x="0" y="593"/>
                </a:lnTo>
                <a:lnTo>
                  <a:pt x="565" y="160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Input: Round One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3492500" y="3087688"/>
            <a:ext cx="1806575" cy="1609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38625" y="2962275"/>
            <a:ext cx="314325" cy="271463"/>
            <a:chOff x="1507" y="1907"/>
            <a:chExt cx="198" cy="171"/>
          </a:xfrm>
        </p:grpSpPr>
        <p:sp>
          <p:nvSpPr>
            <p:cNvPr id="139270" name="Oval 6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1" name="Oval 7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30800" y="4581525"/>
            <a:ext cx="314325" cy="271463"/>
            <a:chOff x="2969" y="2010"/>
            <a:chExt cx="198" cy="171"/>
          </a:xfrm>
        </p:grpSpPr>
        <p:sp>
          <p:nvSpPr>
            <p:cNvPr id="139273" name="Oval 9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4" name="Oval 10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332163" y="4603750"/>
            <a:ext cx="314325" cy="271463"/>
            <a:chOff x="2306" y="3106"/>
            <a:chExt cx="198" cy="171"/>
          </a:xfrm>
        </p:grpSpPr>
        <p:sp>
          <p:nvSpPr>
            <p:cNvPr id="139276" name="Oval 12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7" name="Oval 13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729163" y="2847975"/>
            <a:ext cx="842962" cy="520700"/>
            <a:chOff x="1841" y="1835"/>
            <a:chExt cx="531" cy="328"/>
          </a:xfrm>
        </p:grpSpPr>
        <p:sp>
          <p:nvSpPr>
            <p:cNvPr id="139279" name="Text Box 15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3" name="Text Box 19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581275" y="4849813"/>
            <a:ext cx="842963" cy="520700"/>
            <a:chOff x="1841" y="1835"/>
            <a:chExt cx="531" cy="328"/>
          </a:xfrm>
        </p:grpSpPr>
        <p:sp>
          <p:nvSpPr>
            <p:cNvPr id="139288" name="Text Box 24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9" name="Text Box 25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0" name="Text Box 26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437188" y="4849813"/>
            <a:ext cx="842962" cy="520700"/>
            <a:chOff x="1841" y="1835"/>
            <a:chExt cx="531" cy="328"/>
          </a:xfrm>
        </p:grpSpPr>
        <p:sp>
          <p:nvSpPr>
            <p:cNvPr id="139292" name="Text Box 28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3" name="Text Box 29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4" name="Text Box 30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678613" y="3749675"/>
            <a:ext cx="314325" cy="271463"/>
            <a:chOff x="1507" y="1907"/>
            <a:chExt cx="198" cy="171"/>
          </a:xfrm>
        </p:grpSpPr>
        <p:sp>
          <p:nvSpPr>
            <p:cNvPr id="139297" name="Oval 33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8" name="Oval 34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5743575" y="2062163"/>
            <a:ext cx="314325" cy="271462"/>
            <a:chOff x="2969" y="2010"/>
            <a:chExt cx="198" cy="171"/>
          </a:xfrm>
        </p:grpSpPr>
        <p:sp>
          <p:nvSpPr>
            <p:cNvPr id="139300" name="Oval 36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1" name="Oval 37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708275" y="2082800"/>
            <a:ext cx="314325" cy="271463"/>
            <a:chOff x="2306" y="3106"/>
            <a:chExt cx="198" cy="171"/>
          </a:xfrm>
        </p:grpSpPr>
        <p:sp>
          <p:nvSpPr>
            <p:cNvPr id="139305" name="Oval 41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6" name="Oval 42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1719263" y="3792538"/>
            <a:ext cx="314325" cy="271462"/>
            <a:chOff x="1507" y="1907"/>
            <a:chExt cx="198" cy="171"/>
          </a:xfrm>
        </p:grpSpPr>
        <p:sp>
          <p:nvSpPr>
            <p:cNvPr id="139308" name="Oval 44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9" name="Oval 45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5138738" y="5927725"/>
            <a:ext cx="314325" cy="271463"/>
            <a:chOff x="2306" y="3106"/>
            <a:chExt cx="198" cy="171"/>
          </a:xfrm>
        </p:grpSpPr>
        <p:sp>
          <p:nvSpPr>
            <p:cNvPr id="139316" name="Oval 52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17" name="Oval 53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3367088" y="5938838"/>
            <a:ext cx="314325" cy="271462"/>
            <a:chOff x="2969" y="2010"/>
            <a:chExt cx="198" cy="171"/>
          </a:xfrm>
        </p:grpSpPr>
        <p:sp>
          <p:nvSpPr>
            <p:cNvPr id="139319" name="Oval 55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20" name="Oval 56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2735263" y="5818188"/>
            <a:ext cx="611187" cy="519112"/>
            <a:chOff x="778" y="3234"/>
            <a:chExt cx="385" cy="327"/>
          </a:xfrm>
        </p:grpSpPr>
        <p:sp>
          <p:nvSpPr>
            <p:cNvPr id="139327" name="Text Box 63"/>
            <p:cNvSpPr txBox="1">
              <a:spLocks noChangeArrowheads="1"/>
            </p:cNvSpPr>
            <p:nvPr/>
          </p:nvSpPr>
          <p:spPr bwMode="auto">
            <a:xfrm>
              <a:off x="778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28" name="Text Box 64"/>
            <p:cNvSpPr txBox="1">
              <a:spLocks noChangeArrowheads="1"/>
            </p:cNvSpPr>
            <p:nvPr/>
          </p:nvSpPr>
          <p:spPr bwMode="auto">
            <a:xfrm>
              <a:off x="910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5548313" y="5816600"/>
            <a:ext cx="611187" cy="519113"/>
            <a:chOff x="778" y="3234"/>
            <a:chExt cx="385" cy="327"/>
          </a:xfrm>
        </p:grpSpPr>
        <p:sp>
          <p:nvSpPr>
            <p:cNvPr id="139331" name="Text Box 67"/>
            <p:cNvSpPr txBox="1">
              <a:spLocks noChangeArrowheads="1"/>
            </p:cNvSpPr>
            <p:nvPr/>
          </p:nvSpPr>
          <p:spPr bwMode="auto">
            <a:xfrm>
              <a:off x="778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32" name="Text Box 68"/>
            <p:cNvSpPr txBox="1">
              <a:spLocks noChangeArrowheads="1"/>
            </p:cNvSpPr>
            <p:nvPr/>
          </p:nvSpPr>
          <p:spPr bwMode="auto">
            <a:xfrm>
              <a:off x="910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1968500" y="2057400"/>
            <a:ext cx="633413" cy="520700"/>
            <a:chOff x="508" y="1544"/>
            <a:chExt cx="399" cy="328"/>
          </a:xfrm>
        </p:grpSpPr>
        <p:sp>
          <p:nvSpPr>
            <p:cNvPr id="139334" name="Text Box 70"/>
            <p:cNvSpPr txBox="1">
              <a:spLocks noChangeArrowheads="1"/>
            </p:cNvSpPr>
            <p:nvPr/>
          </p:nvSpPr>
          <p:spPr bwMode="auto">
            <a:xfrm>
              <a:off x="508" y="154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35" name="Text Box 71"/>
            <p:cNvSpPr txBox="1">
              <a:spLocks noChangeArrowheads="1"/>
            </p:cNvSpPr>
            <p:nvPr/>
          </p:nvSpPr>
          <p:spPr bwMode="auto">
            <a:xfrm>
              <a:off x="654" y="154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089025" y="3748088"/>
            <a:ext cx="633413" cy="520700"/>
            <a:chOff x="508" y="1544"/>
            <a:chExt cx="399" cy="328"/>
          </a:xfrm>
        </p:grpSpPr>
        <p:sp>
          <p:nvSpPr>
            <p:cNvPr id="139339" name="Text Box 75"/>
            <p:cNvSpPr txBox="1">
              <a:spLocks noChangeArrowheads="1"/>
            </p:cNvSpPr>
            <p:nvPr/>
          </p:nvSpPr>
          <p:spPr bwMode="auto">
            <a:xfrm>
              <a:off x="508" y="154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0" name="Text Box 76"/>
            <p:cNvSpPr txBox="1">
              <a:spLocks noChangeArrowheads="1"/>
            </p:cNvSpPr>
            <p:nvPr/>
          </p:nvSpPr>
          <p:spPr bwMode="auto">
            <a:xfrm>
              <a:off x="654" y="154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6226175" y="2057400"/>
            <a:ext cx="633413" cy="520700"/>
            <a:chOff x="3922" y="1282"/>
            <a:chExt cx="399" cy="328"/>
          </a:xfrm>
        </p:grpSpPr>
        <p:sp>
          <p:nvSpPr>
            <p:cNvPr id="139342" name="Text Box 78"/>
            <p:cNvSpPr txBox="1">
              <a:spLocks noChangeArrowheads="1"/>
            </p:cNvSpPr>
            <p:nvPr/>
          </p:nvSpPr>
          <p:spPr bwMode="auto">
            <a:xfrm>
              <a:off x="3922" y="128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3" name="Text Box 79"/>
            <p:cNvSpPr txBox="1">
              <a:spLocks noChangeArrowheads="1"/>
            </p:cNvSpPr>
            <p:nvPr/>
          </p:nvSpPr>
          <p:spPr bwMode="auto">
            <a:xfrm>
              <a:off x="4068" y="128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81"/>
          <p:cNvGrpSpPr>
            <a:grpSpLocks/>
          </p:cNvGrpSpPr>
          <p:nvPr/>
        </p:nvGrpSpPr>
        <p:grpSpPr bwMode="auto">
          <a:xfrm>
            <a:off x="7134225" y="3746500"/>
            <a:ext cx="633413" cy="520700"/>
            <a:chOff x="3922" y="1282"/>
            <a:chExt cx="399" cy="328"/>
          </a:xfrm>
        </p:grpSpPr>
        <p:sp>
          <p:nvSpPr>
            <p:cNvPr id="139346" name="Text Box 82"/>
            <p:cNvSpPr txBox="1">
              <a:spLocks noChangeArrowheads="1"/>
            </p:cNvSpPr>
            <p:nvPr/>
          </p:nvSpPr>
          <p:spPr bwMode="auto">
            <a:xfrm>
              <a:off x="3922" y="128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7" name="Text Box 83"/>
            <p:cNvSpPr txBox="1">
              <a:spLocks noChangeArrowheads="1"/>
            </p:cNvSpPr>
            <p:nvPr/>
          </p:nvSpPr>
          <p:spPr bwMode="auto">
            <a:xfrm>
              <a:off x="4068" y="128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9351" name="AutoShape 87"/>
          <p:cNvSpPr>
            <a:spLocks noChangeArrowheads="1"/>
          </p:cNvSpPr>
          <p:nvPr/>
        </p:nvSpPr>
        <p:spPr bwMode="auto">
          <a:xfrm>
            <a:off x="6108700" y="5386388"/>
            <a:ext cx="2058988" cy="527050"/>
          </a:xfrm>
          <a:prstGeom prst="wedgeRoundRectCallout">
            <a:avLst>
              <a:gd name="adj1" fmla="val -126407"/>
              <a:gd name="adj2" fmla="val -266565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one fails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354" name="AutoShape 90"/>
          <p:cNvSpPr>
            <a:spLocks noChangeArrowheads="1"/>
          </p:cNvSpPr>
          <p:nvPr/>
        </p:nvSpPr>
        <p:spPr bwMode="auto">
          <a:xfrm>
            <a:off x="368300" y="5548313"/>
            <a:ext cx="1928813" cy="527050"/>
          </a:xfrm>
          <a:prstGeom prst="wedgeRoundRectCallout">
            <a:avLst>
              <a:gd name="adj1" fmla="val 157491"/>
              <a:gd name="adj2" fmla="val -83736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blue fails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7BC0-28E6-4509-9F19-F558E15AB711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EAB-B480-439F-A891-1C903AEC09BB}" type="slidenum">
              <a:rPr lang="en-US"/>
              <a:pPr/>
              <a:t>33</a:t>
            </a:fld>
            <a:endParaRPr lang="en-US"/>
          </a:p>
        </p:txBody>
      </p:sp>
      <p:sp>
        <p:nvSpPr>
          <p:cNvPr id="139348" name="Freeform 84"/>
          <p:cNvSpPr>
            <a:spLocks/>
          </p:cNvSpPr>
          <p:nvPr/>
        </p:nvSpPr>
        <p:spPr bwMode="auto">
          <a:xfrm flipH="1">
            <a:off x="1887538" y="2187575"/>
            <a:ext cx="2473325" cy="2540000"/>
          </a:xfrm>
          <a:custGeom>
            <a:avLst/>
            <a:gdLst/>
            <a:ahLst/>
            <a:cxnLst>
              <a:cxn ang="0">
                <a:pos x="565" y="1600"/>
              </a:cxn>
              <a:cxn ang="0">
                <a:pos x="1558" y="1055"/>
              </a:cxn>
              <a:cxn ang="0">
                <a:pos x="944" y="0"/>
              </a:cxn>
              <a:cxn ang="0">
                <a:pos x="0" y="593"/>
              </a:cxn>
              <a:cxn ang="0">
                <a:pos x="565" y="1600"/>
              </a:cxn>
            </a:cxnLst>
            <a:rect l="0" t="0" r="r" b="b"/>
            <a:pathLst>
              <a:path w="1558" h="1600">
                <a:moveTo>
                  <a:pt x="565" y="1600"/>
                </a:moveTo>
                <a:lnTo>
                  <a:pt x="1558" y="1055"/>
                </a:lnTo>
                <a:lnTo>
                  <a:pt x="944" y="0"/>
                </a:lnTo>
                <a:lnTo>
                  <a:pt x="0" y="593"/>
                </a:lnTo>
                <a:lnTo>
                  <a:pt x="565" y="160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310" name="Rectangle 46"/>
          <p:cNvSpPr>
            <a:spLocks noChangeArrowheads="1"/>
          </p:cNvSpPr>
          <p:nvPr/>
        </p:nvSpPr>
        <p:spPr bwMode="auto">
          <a:xfrm>
            <a:off x="3525838" y="4708525"/>
            <a:ext cx="1773237" cy="1357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>
            <a:off x="4402138" y="2190750"/>
            <a:ext cx="2473325" cy="2540000"/>
          </a:xfrm>
          <a:custGeom>
            <a:avLst/>
            <a:gdLst/>
            <a:ahLst/>
            <a:cxnLst>
              <a:cxn ang="0">
                <a:pos x="565" y="1600"/>
              </a:cxn>
              <a:cxn ang="0">
                <a:pos x="1558" y="1055"/>
              </a:cxn>
              <a:cxn ang="0">
                <a:pos x="944" y="0"/>
              </a:cxn>
              <a:cxn ang="0">
                <a:pos x="0" y="593"/>
              </a:cxn>
              <a:cxn ang="0">
                <a:pos x="565" y="1600"/>
              </a:cxn>
            </a:cxnLst>
            <a:rect l="0" t="0" r="r" b="b"/>
            <a:pathLst>
              <a:path w="1558" h="1600">
                <a:moveTo>
                  <a:pt x="565" y="1600"/>
                </a:moveTo>
                <a:lnTo>
                  <a:pt x="1558" y="1055"/>
                </a:lnTo>
                <a:lnTo>
                  <a:pt x="944" y="0"/>
                </a:lnTo>
                <a:lnTo>
                  <a:pt x="0" y="593"/>
                </a:lnTo>
                <a:lnTo>
                  <a:pt x="565" y="160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Input: Round One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3492500" y="3087688"/>
            <a:ext cx="1806575" cy="1609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38625" y="2962275"/>
            <a:ext cx="314325" cy="271463"/>
            <a:chOff x="1507" y="1907"/>
            <a:chExt cx="198" cy="171"/>
          </a:xfrm>
        </p:grpSpPr>
        <p:sp>
          <p:nvSpPr>
            <p:cNvPr id="139270" name="Oval 6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1" name="Oval 7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30800" y="4581525"/>
            <a:ext cx="314325" cy="271463"/>
            <a:chOff x="2969" y="2010"/>
            <a:chExt cx="198" cy="171"/>
          </a:xfrm>
        </p:grpSpPr>
        <p:sp>
          <p:nvSpPr>
            <p:cNvPr id="139273" name="Oval 9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4" name="Oval 10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332163" y="4603750"/>
            <a:ext cx="314325" cy="271463"/>
            <a:chOff x="2306" y="3106"/>
            <a:chExt cx="198" cy="171"/>
          </a:xfrm>
        </p:grpSpPr>
        <p:sp>
          <p:nvSpPr>
            <p:cNvPr id="139276" name="Oval 12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77" name="Oval 13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729163" y="2847975"/>
            <a:ext cx="842962" cy="520700"/>
            <a:chOff x="1841" y="1835"/>
            <a:chExt cx="531" cy="328"/>
          </a:xfrm>
        </p:grpSpPr>
        <p:sp>
          <p:nvSpPr>
            <p:cNvPr id="139279" name="Text Box 15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3" name="Text Box 19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581275" y="4849813"/>
            <a:ext cx="842963" cy="520700"/>
            <a:chOff x="1841" y="1835"/>
            <a:chExt cx="531" cy="328"/>
          </a:xfrm>
        </p:grpSpPr>
        <p:sp>
          <p:nvSpPr>
            <p:cNvPr id="139288" name="Text Box 24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89" name="Text Box 25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0" name="Text Box 26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437188" y="4849813"/>
            <a:ext cx="842962" cy="520700"/>
            <a:chOff x="1841" y="1835"/>
            <a:chExt cx="531" cy="328"/>
          </a:xfrm>
        </p:grpSpPr>
        <p:sp>
          <p:nvSpPr>
            <p:cNvPr id="139292" name="Text Box 28"/>
            <p:cNvSpPr txBox="1">
              <a:spLocks noChangeArrowheads="1"/>
            </p:cNvSpPr>
            <p:nvPr/>
          </p:nvSpPr>
          <p:spPr bwMode="auto">
            <a:xfrm>
              <a:off x="1841" y="183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3" name="Text Box 29"/>
            <p:cNvSpPr txBox="1">
              <a:spLocks noChangeArrowheads="1"/>
            </p:cNvSpPr>
            <p:nvPr/>
          </p:nvSpPr>
          <p:spPr bwMode="auto">
            <a:xfrm>
              <a:off x="1987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4" name="Text Box 30"/>
            <p:cNvSpPr txBox="1">
              <a:spLocks noChangeArrowheads="1"/>
            </p:cNvSpPr>
            <p:nvPr/>
          </p:nvSpPr>
          <p:spPr bwMode="auto">
            <a:xfrm>
              <a:off x="2119" y="183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678613" y="3749675"/>
            <a:ext cx="314325" cy="271463"/>
            <a:chOff x="1507" y="1907"/>
            <a:chExt cx="198" cy="171"/>
          </a:xfrm>
        </p:grpSpPr>
        <p:sp>
          <p:nvSpPr>
            <p:cNvPr id="139297" name="Oval 33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298" name="Oval 34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5743575" y="2062163"/>
            <a:ext cx="314325" cy="271462"/>
            <a:chOff x="2969" y="2010"/>
            <a:chExt cx="198" cy="171"/>
          </a:xfrm>
        </p:grpSpPr>
        <p:sp>
          <p:nvSpPr>
            <p:cNvPr id="139300" name="Oval 36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1" name="Oval 37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708275" y="2082800"/>
            <a:ext cx="314325" cy="271463"/>
            <a:chOff x="2306" y="3106"/>
            <a:chExt cx="198" cy="171"/>
          </a:xfrm>
        </p:grpSpPr>
        <p:sp>
          <p:nvSpPr>
            <p:cNvPr id="139305" name="Oval 41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6" name="Oval 42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1719263" y="3792538"/>
            <a:ext cx="314325" cy="271462"/>
            <a:chOff x="1507" y="1907"/>
            <a:chExt cx="198" cy="171"/>
          </a:xfrm>
        </p:grpSpPr>
        <p:sp>
          <p:nvSpPr>
            <p:cNvPr id="139308" name="Oval 44"/>
            <p:cNvSpPr>
              <a:spLocks noChangeArrowheads="1"/>
            </p:cNvSpPr>
            <p:nvPr/>
          </p:nvSpPr>
          <p:spPr bwMode="auto">
            <a:xfrm>
              <a:off x="1507" y="1907"/>
              <a:ext cx="198" cy="171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09" name="Oval 45"/>
            <p:cNvSpPr>
              <a:spLocks noChangeArrowheads="1"/>
            </p:cNvSpPr>
            <p:nvPr/>
          </p:nvSpPr>
          <p:spPr bwMode="auto">
            <a:xfrm>
              <a:off x="1639" y="1944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5138738" y="5927725"/>
            <a:ext cx="314325" cy="271463"/>
            <a:chOff x="2306" y="3106"/>
            <a:chExt cx="198" cy="171"/>
          </a:xfrm>
        </p:grpSpPr>
        <p:sp>
          <p:nvSpPr>
            <p:cNvPr id="139316" name="Oval 52"/>
            <p:cNvSpPr>
              <a:spLocks noChangeArrowheads="1"/>
            </p:cNvSpPr>
            <p:nvPr/>
          </p:nvSpPr>
          <p:spPr bwMode="auto">
            <a:xfrm>
              <a:off x="2306" y="3106"/>
              <a:ext cx="198" cy="17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17" name="Oval 53"/>
            <p:cNvSpPr>
              <a:spLocks noChangeArrowheads="1"/>
            </p:cNvSpPr>
            <p:nvPr/>
          </p:nvSpPr>
          <p:spPr bwMode="auto">
            <a:xfrm>
              <a:off x="2438" y="3143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3367088" y="5938838"/>
            <a:ext cx="314325" cy="271462"/>
            <a:chOff x="2969" y="2010"/>
            <a:chExt cx="198" cy="171"/>
          </a:xfrm>
        </p:grpSpPr>
        <p:sp>
          <p:nvSpPr>
            <p:cNvPr id="139319" name="Oval 55"/>
            <p:cNvSpPr>
              <a:spLocks noChangeArrowheads="1"/>
            </p:cNvSpPr>
            <p:nvPr/>
          </p:nvSpPr>
          <p:spPr bwMode="auto">
            <a:xfrm>
              <a:off x="2969" y="2010"/>
              <a:ext cx="198" cy="1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20" name="Oval 56"/>
            <p:cNvSpPr>
              <a:spLocks noChangeArrowheads="1"/>
            </p:cNvSpPr>
            <p:nvPr/>
          </p:nvSpPr>
          <p:spPr bwMode="auto">
            <a:xfrm>
              <a:off x="3101" y="2047"/>
              <a:ext cx="29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2735263" y="5818188"/>
            <a:ext cx="611187" cy="519112"/>
            <a:chOff x="778" y="3234"/>
            <a:chExt cx="385" cy="327"/>
          </a:xfrm>
        </p:grpSpPr>
        <p:sp>
          <p:nvSpPr>
            <p:cNvPr id="139327" name="Text Box 63"/>
            <p:cNvSpPr txBox="1">
              <a:spLocks noChangeArrowheads="1"/>
            </p:cNvSpPr>
            <p:nvPr/>
          </p:nvSpPr>
          <p:spPr bwMode="auto">
            <a:xfrm>
              <a:off x="778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28" name="Text Box 64"/>
            <p:cNvSpPr txBox="1">
              <a:spLocks noChangeArrowheads="1"/>
            </p:cNvSpPr>
            <p:nvPr/>
          </p:nvSpPr>
          <p:spPr bwMode="auto">
            <a:xfrm>
              <a:off x="910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5548313" y="5816600"/>
            <a:ext cx="611187" cy="519113"/>
            <a:chOff x="778" y="3234"/>
            <a:chExt cx="385" cy="327"/>
          </a:xfrm>
        </p:grpSpPr>
        <p:sp>
          <p:nvSpPr>
            <p:cNvPr id="139331" name="Text Box 67"/>
            <p:cNvSpPr txBox="1">
              <a:spLocks noChangeArrowheads="1"/>
            </p:cNvSpPr>
            <p:nvPr/>
          </p:nvSpPr>
          <p:spPr bwMode="auto">
            <a:xfrm>
              <a:off x="778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32" name="Text Box 68"/>
            <p:cNvSpPr txBox="1">
              <a:spLocks noChangeArrowheads="1"/>
            </p:cNvSpPr>
            <p:nvPr/>
          </p:nvSpPr>
          <p:spPr bwMode="auto">
            <a:xfrm>
              <a:off x="910" y="323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1968500" y="2057400"/>
            <a:ext cx="633413" cy="520700"/>
            <a:chOff x="508" y="1544"/>
            <a:chExt cx="399" cy="328"/>
          </a:xfrm>
        </p:grpSpPr>
        <p:sp>
          <p:nvSpPr>
            <p:cNvPr id="139334" name="Text Box 70"/>
            <p:cNvSpPr txBox="1">
              <a:spLocks noChangeArrowheads="1"/>
            </p:cNvSpPr>
            <p:nvPr/>
          </p:nvSpPr>
          <p:spPr bwMode="auto">
            <a:xfrm>
              <a:off x="508" y="154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35" name="Text Box 71"/>
            <p:cNvSpPr txBox="1">
              <a:spLocks noChangeArrowheads="1"/>
            </p:cNvSpPr>
            <p:nvPr/>
          </p:nvSpPr>
          <p:spPr bwMode="auto">
            <a:xfrm>
              <a:off x="654" y="154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089025" y="3748088"/>
            <a:ext cx="633413" cy="520700"/>
            <a:chOff x="508" y="1544"/>
            <a:chExt cx="399" cy="328"/>
          </a:xfrm>
        </p:grpSpPr>
        <p:sp>
          <p:nvSpPr>
            <p:cNvPr id="139339" name="Text Box 75"/>
            <p:cNvSpPr txBox="1">
              <a:spLocks noChangeArrowheads="1"/>
            </p:cNvSpPr>
            <p:nvPr/>
          </p:nvSpPr>
          <p:spPr bwMode="auto">
            <a:xfrm>
              <a:off x="508" y="154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0" name="Text Box 76"/>
            <p:cNvSpPr txBox="1">
              <a:spLocks noChangeArrowheads="1"/>
            </p:cNvSpPr>
            <p:nvPr/>
          </p:nvSpPr>
          <p:spPr bwMode="auto">
            <a:xfrm>
              <a:off x="654" y="154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6226175" y="2057400"/>
            <a:ext cx="633413" cy="520700"/>
            <a:chOff x="3922" y="1282"/>
            <a:chExt cx="399" cy="328"/>
          </a:xfrm>
        </p:grpSpPr>
        <p:sp>
          <p:nvSpPr>
            <p:cNvPr id="139342" name="Text Box 78"/>
            <p:cNvSpPr txBox="1">
              <a:spLocks noChangeArrowheads="1"/>
            </p:cNvSpPr>
            <p:nvPr/>
          </p:nvSpPr>
          <p:spPr bwMode="auto">
            <a:xfrm>
              <a:off x="3922" y="128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3" name="Text Box 79"/>
            <p:cNvSpPr txBox="1">
              <a:spLocks noChangeArrowheads="1"/>
            </p:cNvSpPr>
            <p:nvPr/>
          </p:nvSpPr>
          <p:spPr bwMode="auto">
            <a:xfrm>
              <a:off x="4068" y="128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81"/>
          <p:cNvGrpSpPr>
            <a:grpSpLocks/>
          </p:cNvGrpSpPr>
          <p:nvPr/>
        </p:nvGrpSpPr>
        <p:grpSpPr bwMode="auto">
          <a:xfrm>
            <a:off x="7134225" y="3746500"/>
            <a:ext cx="633413" cy="520700"/>
            <a:chOff x="3922" y="1282"/>
            <a:chExt cx="399" cy="328"/>
          </a:xfrm>
        </p:grpSpPr>
        <p:sp>
          <p:nvSpPr>
            <p:cNvPr id="139346" name="Text Box 82"/>
            <p:cNvSpPr txBox="1">
              <a:spLocks noChangeArrowheads="1"/>
            </p:cNvSpPr>
            <p:nvPr/>
          </p:nvSpPr>
          <p:spPr bwMode="auto">
            <a:xfrm>
              <a:off x="3922" y="128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347" name="Text Box 83"/>
            <p:cNvSpPr txBox="1">
              <a:spLocks noChangeArrowheads="1"/>
            </p:cNvSpPr>
            <p:nvPr/>
          </p:nvSpPr>
          <p:spPr bwMode="auto">
            <a:xfrm>
              <a:off x="4068" y="128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9351" name="AutoShape 87"/>
          <p:cNvSpPr>
            <a:spLocks noChangeArrowheads="1"/>
          </p:cNvSpPr>
          <p:nvPr/>
        </p:nvSpPr>
        <p:spPr bwMode="auto">
          <a:xfrm>
            <a:off x="6108700" y="5386388"/>
            <a:ext cx="2058988" cy="527050"/>
          </a:xfrm>
          <a:prstGeom prst="wedgeRoundRectCallout">
            <a:avLst>
              <a:gd name="adj1" fmla="val -126407"/>
              <a:gd name="adj2" fmla="val -266565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one fails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352" name="AutoShape 88"/>
          <p:cNvSpPr>
            <a:spLocks noChangeArrowheads="1"/>
          </p:cNvSpPr>
          <p:nvPr/>
        </p:nvSpPr>
        <p:spPr bwMode="auto">
          <a:xfrm>
            <a:off x="6872288" y="1673225"/>
            <a:ext cx="1928812" cy="527050"/>
          </a:xfrm>
          <a:prstGeom prst="wedgeRoundRectCallout">
            <a:avLst>
              <a:gd name="adj1" fmla="val -118394"/>
              <a:gd name="adj2" fmla="val 306926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green fails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353" name="AutoShape 89"/>
          <p:cNvSpPr>
            <a:spLocks noChangeArrowheads="1"/>
          </p:cNvSpPr>
          <p:nvPr/>
        </p:nvSpPr>
        <p:spPr bwMode="auto">
          <a:xfrm>
            <a:off x="250825" y="1593850"/>
            <a:ext cx="1928813" cy="527050"/>
          </a:xfrm>
          <a:prstGeom prst="wedgeRoundRectCallout">
            <a:avLst>
              <a:gd name="adj1" fmla="val 106213"/>
              <a:gd name="adj2" fmla="val 344880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 fails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354" name="AutoShape 90"/>
          <p:cNvSpPr>
            <a:spLocks noChangeArrowheads="1"/>
          </p:cNvSpPr>
          <p:nvPr/>
        </p:nvSpPr>
        <p:spPr bwMode="auto">
          <a:xfrm>
            <a:off x="368300" y="5548313"/>
            <a:ext cx="1928813" cy="527050"/>
          </a:xfrm>
          <a:prstGeom prst="wedgeRoundRectCallout">
            <a:avLst>
              <a:gd name="adj1" fmla="val 157491"/>
              <a:gd name="adj2" fmla="val -83736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blue fails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98BA-F0B1-4CB9-834A-6A68F81DDB3D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C7D7-D2B4-4EE1-BE8F-BAFAB81AA4D6}" type="slidenum">
              <a:rPr lang="en-US"/>
              <a:pPr/>
              <a:t>34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Complex: Round One</a:t>
            </a: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613" y="1898650"/>
            <a:ext cx="46767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D858-368D-4BA8-B1F4-2E002510FC08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AD4-1251-4B80-ACD6-A5245A1DEE2C}" type="slidenum">
              <a:rPr lang="en-US"/>
              <a:pPr/>
              <a:t>35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Complex: Round Two</a:t>
            </a: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613" y="1876425"/>
            <a:ext cx="46767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BF06-222E-41C0-A9F9-2BD788A5C542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31CC-00CC-46FB-9778-4DC48D430558}" type="slidenum">
              <a:rPr lang="en-US"/>
              <a:pPr/>
              <a:t>36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Complex Evolution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671638"/>
            <a:ext cx="28702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513" y="1647825"/>
            <a:ext cx="29067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1663" y="3763963"/>
            <a:ext cx="28575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302522" y="3922338"/>
            <a:ext cx="9813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zero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5086976" y="5979032"/>
            <a:ext cx="822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two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8070332" y="4148675"/>
            <a:ext cx="8675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one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838670" y="2263366"/>
            <a:ext cx="1439501" cy="78765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8928766">
            <a:off x="5629750" y="4154032"/>
            <a:ext cx="1439501" cy="78765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39F-CB71-4190-A85A-C69ECA897829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38B-44C6-449B-A140-5B7FDB5F2D69}" type="slidenum">
              <a:rPr lang="en-US"/>
              <a:pPr/>
              <a:t>37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3414713"/>
            <a:ext cx="28702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1188" y="1614488"/>
            <a:ext cx="29067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5441" name="Group 33"/>
          <p:cNvGrpSpPr>
            <a:grpSpLocks/>
          </p:cNvGrpSpPr>
          <p:nvPr/>
        </p:nvGrpSpPr>
        <p:grpSpPr bwMode="auto">
          <a:xfrm>
            <a:off x="5991225" y="3478213"/>
            <a:ext cx="2830513" cy="2725737"/>
            <a:chOff x="3851" y="2577"/>
            <a:chExt cx="1783" cy="1717"/>
          </a:xfrm>
        </p:grpSpPr>
        <p:sp>
          <p:nvSpPr>
            <p:cNvPr id="145428" name="Freeform 20"/>
            <p:cNvSpPr>
              <a:spLocks/>
            </p:cNvSpPr>
            <p:nvPr/>
          </p:nvSpPr>
          <p:spPr bwMode="auto">
            <a:xfrm>
              <a:off x="4855" y="2577"/>
              <a:ext cx="777" cy="1381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429" name="Freeform 21"/>
            <p:cNvSpPr>
              <a:spLocks/>
            </p:cNvSpPr>
            <p:nvPr/>
          </p:nvSpPr>
          <p:spPr bwMode="auto">
            <a:xfrm>
              <a:off x="3856" y="2582"/>
              <a:ext cx="1004" cy="1255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430" name="Freeform 22"/>
            <p:cNvSpPr>
              <a:spLocks/>
            </p:cNvSpPr>
            <p:nvPr/>
          </p:nvSpPr>
          <p:spPr bwMode="auto">
            <a:xfrm>
              <a:off x="3851" y="2585"/>
              <a:ext cx="1778" cy="26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431" name="Freeform 23"/>
            <p:cNvSpPr>
              <a:spLocks/>
            </p:cNvSpPr>
            <p:nvPr/>
          </p:nvSpPr>
          <p:spPr bwMode="auto">
            <a:xfrm>
              <a:off x="4373" y="3517"/>
              <a:ext cx="1010" cy="3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438" name="Freeform 30"/>
            <p:cNvSpPr>
              <a:spLocks/>
            </p:cNvSpPr>
            <p:nvPr/>
          </p:nvSpPr>
          <p:spPr bwMode="auto">
            <a:xfrm flipH="1" flipV="1">
              <a:off x="4167" y="2993"/>
              <a:ext cx="1009" cy="32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439" name="Freeform 31"/>
            <p:cNvSpPr>
              <a:spLocks/>
            </p:cNvSpPr>
            <p:nvPr/>
          </p:nvSpPr>
          <p:spPr bwMode="auto">
            <a:xfrm>
              <a:off x="3856" y="2664"/>
              <a:ext cx="652" cy="1630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440" name="Freeform 32"/>
            <p:cNvSpPr>
              <a:spLocks/>
            </p:cNvSpPr>
            <p:nvPr/>
          </p:nvSpPr>
          <p:spPr bwMode="auto">
            <a:xfrm>
              <a:off x="4493" y="2719"/>
              <a:ext cx="1141" cy="1567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294687" y="2508722"/>
            <a:ext cx="1751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input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complex</a:t>
            </a:r>
          </a:p>
        </p:txBody>
      </p:sp>
      <p:sp>
        <p:nvSpPr>
          <p:cNvPr id="145444" name="Text Box 36"/>
          <p:cNvSpPr txBox="1">
            <a:spLocks noChangeArrowheads="1"/>
          </p:cNvSpPr>
          <p:nvPr/>
        </p:nvSpPr>
        <p:spPr bwMode="auto">
          <a:xfrm>
            <a:off x="1424428" y="1226358"/>
            <a:ext cx="21879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protocol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complex</a:t>
            </a:r>
          </a:p>
        </p:txBody>
      </p:sp>
      <p:sp>
        <p:nvSpPr>
          <p:cNvPr id="145445" name="AutoShape 37"/>
          <p:cNvSpPr>
            <a:spLocks noChangeArrowheads="1"/>
          </p:cNvSpPr>
          <p:nvPr/>
        </p:nvSpPr>
        <p:spPr bwMode="auto">
          <a:xfrm>
            <a:off x="3421063" y="5310188"/>
            <a:ext cx="2365375" cy="404812"/>
          </a:xfrm>
          <a:prstGeom prst="rightArrow">
            <a:avLst>
              <a:gd name="adj1" fmla="val 50000"/>
              <a:gd name="adj2" fmla="val 146079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446" name="AutoShape 38"/>
          <p:cNvSpPr>
            <a:spLocks noChangeArrowheads="1"/>
          </p:cNvSpPr>
          <p:nvPr/>
        </p:nvSpPr>
        <p:spPr bwMode="auto">
          <a:xfrm>
            <a:off x="2070100" y="2159000"/>
            <a:ext cx="919163" cy="9953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5447" name="AutoShape 39"/>
          <p:cNvSpPr>
            <a:spLocks noChangeArrowheads="1"/>
          </p:cNvSpPr>
          <p:nvPr/>
        </p:nvSpPr>
        <p:spPr bwMode="auto">
          <a:xfrm rot="-16200000">
            <a:off x="6411912" y="2244726"/>
            <a:ext cx="919163" cy="9953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5448" name="Text Box 40"/>
          <p:cNvSpPr txBox="1">
            <a:spLocks noChangeArrowheads="1"/>
          </p:cNvSpPr>
          <p:nvPr/>
        </p:nvSpPr>
        <p:spPr bwMode="auto">
          <a:xfrm>
            <a:off x="4323064" y="5670005"/>
            <a:ext cx="561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dirty="0">
              <a:solidFill>
                <a:schemeClr val="tx1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7265855" y="2498166"/>
            <a:ext cx="1751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output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complex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391495" y="1457482"/>
            <a:ext cx="46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ymbol" pitchFamily="18" charset="2"/>
              </a:rPr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A02-A0D5-4934-AED7-A2DF1DEEE1B9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AB3B-0B43-4327-AD65-80A4F3B9ECDB}" type="slidenum">
              <a:rPr lang="en-US"/>
              <a:pPr/>
              <a:t>38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Map</a:t>
            </a:r>
            <a:endParaRPr lang="en-US" dirty="0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1549400"/>
            <a:ext cx="29067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11500" y="3413125"/>
            <a:ext cx="2830513" cy="2725738"/>
            <a:chOff x="3851" y="2577"/>
            <a:chExt cx="1783" cy="1717"/>
          </a:xfrm>
        </p:grpSpPr>
        <p:sp>
          <p:nvSpPr>
            <p:cNvPr id="146438" name="Freeform 6"/>
            <p:cNvSpPr>
              <a:spLocks/>
            </p:cNvSpPr>
            <p:nvPr/>
          </p:nvSpPr>
          <p:spPr bwMode="auto">
            <a:xfrm>
              <a:off x="4855" y="2577"/>
              <a:ext cx="777" cy="1381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39" name="Freeform 7"/>
            <p:cNvSpPr>
              <a:spLocks/>
            </p:cNvSpPr>
            <p:nvPr/>
          </p:nvSpPr>
          <p:spPr bwMode="auto">
            <a:xfrm>
              <a:off x="3856" y="2582"/>
              <a:ext cx="1004" cy="1255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0" name="Freeform 8"/>
            <p:cNvSpPr>
              <a:spLocks/>
            </p:cNvSpPr>
            <p:nvPr/>
          </p:nvSpPr>
          <p:spPr bwMode="auto">
            <a:xfrm>
              <a:off x="3851" y="2585"/>
              <a:ext cx="1778" cy="26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1" name="Freeform 9"/>
            <p:cNvSpPr>
              <a:spLocks/>
            </p:cNvSpPr>
            <p:nvPr/>
          </p:nvSpPr>
          <p:spPr bwMode="auto">
            <a:xfrm>
              <a:off x="4373" y="3517"/>
              <a:ext cx="1010" cy="3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2" name="Freeform 10"/>
            <p:cNvSpPr>
              <a:spLocks/>
            </p:cNvSpPr>
            <p:nvPr/>
          </p:nvSpPr>
          <p:spPr bwMode="auto">
            <a:xfrm flipH="1" flipV="1">
              <a:off x="4167" y="2993"/>
              <a:ext cx="1009" cy="32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3" name="Freeform 11"/>
            <p:cNvSpPr>
              <a:spLocks/>
            </p:cNvSpPr>
            <p:nvPr/>
          </p:nvSpPr>
          <p:spPr bwMode="auto">
            <a:xfrm>
              <a:off x="3856" y="2664"/>
              <a:ext cx="652" cy="1630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auto">
            <a:xfrm>
              <a:off x="4493" y="2719"/>
              <a:ext cx="1141" cy="1567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3122613" y="5992813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Output complex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138113" y="4076700"/>
            <a:ext cx="3117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Protocol complex</a:t>
            </a:r>
          </a:p>
        </p:txBody>
      </p:sp>
      <p:sp>
        <p:nvSpPr>
          <p:cNvPr id="146450" name="AutoShape 18"/>
          <p:cNvSpPr>
            <a:spLocks noChangeArrowheads="1"/>
          </p:cNvSpPr>
          <p:nvPr/>
        </p:nvSpPr>
        <p:spPr bwMode="auto">
          <a:xfrm rot="-16200000">
            <a:off x="3532188" y="2179638"/>
            <a:ext cx="919162" cy="9953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4445000" y="1765300"/>
            <a:ext cx="46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ymbol" pitchFamily="18" charset="2"/>
              </a:rPr>
              <a:t>d</a:t>
            </a:r>
            <a:endParaRPr lang="en-US" dirty="0"/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5427663" y="1955195"/>
            <a:ext cx="3563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Simplicial map, sending simplexes to simplexes</a:t>
            </a:r>
            <a:endParaRPr lang="en-US" sz="3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455" name="AutoShape 23"/>
          <p:cNvSpPr>
            <a:spLocks noChangeArrowheads="1"/>
          </p:cNvSpPr>
          <p:nvPr/>
        </p:nvSpPr>
        <p:spPr bwMode="auto">
          <a:xfrm>
            <a:off x="4391025" y="1871663"/>
            <a:ext cx="546100" cy="679450"/>
          </a:xfrm>
          <a:prstGeom prst="wedgeRoundRectCallout">
            <a:avLst>
              <a:gd name="adj1" fmla="val 205231"/>
              <a:gd name="adj2" fmla="val 49065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A02-A0D5-4934-AED7-A2DF1DEEE1B9}" type="datetime5">
              <a:rPr lang="en-US"/>
              <a:pPr/>
              <a:t>20-Oct-10</a:t>
            </a:fld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AB3B-0B43-4327-AD65-80A4F3B9ECDB}" type="slidenum">
              <a:rPr lang="en-US"/>
              <a:pPr/>
              <a:t>39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</a:t>
            </a:r>
            <a:r>
              <a:rPr lang="en-US" dirty="0"/>
              <a:t>Strategy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1549400"/>
            <a:ext cx="29067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6437" name="Group 5"/>
          <p:cNvGrpSpPr>
            <a:grpSpLocks/>
          </p:cNvGrpSpPr>
          <p:nvPr/>
        </p:nvGrpSpPr>
        <p:grpSpPr bwMode="auto">
          <a:xfrm>
            <a:off x="3111500" y="3413125"/>
            <a:ext cx="2830513" cy="2725738"/>
            <a:chOff x="3851" y="2577"/>
            <a:chExt cx="1783" cy="1717"/>
          </a:xfrm>
        </p:grpSpPr>
        <p:sp>
          <p:nvSpPr>
            <p:cNvPr id="146438" name="Freeform 6"/>
            <p:cNvSpPr>
              <a:spLocks/>
            </p:cNvSpPr>
            <p:nvPr/>
          </p:nvSpPr>
          <p:spPr bwMode="auto">
            <a:xfrm>
              <a:off x="4855" y="2577"/>
              <a:ext cx="777" cy="1381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39" name="Freeform 7"/>
            <p:cNvSpPr>
              <a:spLocks/>
            </p:cNvSpPr>
            <p:nvPr/>
          </p:nvSpPr>
          <p:spPr bwMode="auto">
            <a:xfrm>
              <a:off x="3856" y="2582"/>
              <a:ext cx="1004" cy="1255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0" name="Freeform 8"/>
            <p:cNvSpPr>
              <a:spLocks/>
            </p:cNvSpPr>
            <p:nvPr/>
          </p:nvSpPr>
          <p:spPr bwMode="auto">
            <a:xfrm>
              <a:off x="3851" y="2585"/>
              <a:ext cx="1778" cy="26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1" name="Freeform 9"/>
            <p:cNvSpPr>
              <a:spLocks/>
            </p:cNvSpPr>
            <p:nvPr/>
          </p:nvSpPr>
          <p:spPr bwMode="auto">
            <a:xfrm>
              <a:off x="4373" y="3517"/>
              <a:ext cx="1010" cy="3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2" name="Freeform 10"/>
            <p:cNvSpPr>
              <a:spLocks/>
            </p:cNvSpPr>
            <p:nvPr/>
          </p:nvSpPr>
          <p:spPr bwMode="auto">
            <a:xfrm flipH="1" flipV="1">
              <a:off x="4167" y="2993"/>
              <a:ext cx="1009" cy="32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3" name="Freeform 11"/>
            <p:cNvSpPr>
              <a:spLocks/>
            </p:cNvSpPr>
            <p:nvPr/>
          </p:nvSpPr>
          <p:spPr bwMode="auto">
            <a:xfrm>
              <a:off x="3856" y="2664"/>
              <a:ext cx="652" cy="1630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auto">
            <a:xfrm>
              <a:off x="4493" y="2719"/>
              <a:ext cx="1141" cy="1567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3122613" y="5992813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Output complex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138113" y="4076700"/>
            <a:ext cx="3117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Protocol complex</a:t>
            </a:r>
          </a:p>
        </p:txBody>
      </p:sp>
      <p:sp>
        <p:nvSpPr>
          <p:cNvPr id="146450" name="AutoShape 18"/>
          <p:cNvSpPr>
            <a:spLocks noChangeArrowheads="1"/>
          </p:cNvSpPr>
          <p:nvPr/>
        </p:nvSpPr>
        <p:spPr bwMode="auto">
          <a:xfrm rot="-16200000">
            <a:off x="3532188" y="2179638"/>
            <a:ext cx="919162" cy="9953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4445000" y="1765300"/>
            <a:ext cx="46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ymbol" pitchFamily="18" charset="2"/>
              </a:rPr>
              <a:t>d</a:t>
            </a:r>
            <a:endParaRPr lang="en-US" dirty="0"/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5427663" y="1955195"/>
            <a:ext cx="3563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Find topological “obstruction” to this simplicial map</a:t>
            </a:r>
          </a:p>
        </p:txBody>
      </p:sp>
      <p:sp>
        <p:nvSpPr>
          <p:cNvPr id="146455" name="AutoShape 23"/>
          <p:cNvSpPr>
            <a:spLocks noChangeArrowheads="1"/>
          </p:cNvSpPr>
          <p:nvPr/>
        </p:nvSpPr>
        <p:spPr bwMode="auto">
          <a:xfrm>
            <a:off x="4391025" y="1871663"/>
            <a:ext cx="546100" cy="679450"/>
          </a:xfrm>
          <a:prstGeom prst="wedgeRoundRectCallout">
            <a:avLst>
              <a:gd name="adj1" fmla="val 205231"/>
              <a:gd name="adj2" fmla="val 49065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CC78-9E74-4FC3-BC74-FB5418971507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219-80BF-4BB2-9905-4D0B9CFEBE7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Vertex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1804611" y="2222564"/>
            <a:ext cx="0" cy="3478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1814136" y="5691252"/>
            <a:ext cx="4311650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716" y="0"/>
              </a:cxn>
              <a:cxn ang="0">
                <a:pos x="2703" y="13"/>
              </a:cxn>
            </a:cxnLst>
            <a:rect l="0" t="0" r="r" b="b"/>
            <a:pathLst>
              <a:path w="2716" h="13">
                <a:moveTo>
                  <a:pt x="0" y="6"/>
                </a:moveTo>
                <a:lnTo>
                  <a:pt x="2716" y="0"/>
                </a:lnTo>
                <a:lnTo>
                  <a:pt x="2703" y="13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1823661" y="4167252"/>
            <a:ext cx="3349625" cy="1533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704723" y="4175189"/>
            <a:ext cx="685800" cy="609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163511" y="4321239"/>
            <a:ext cx="98425" cy="212725"/>
          </a:xfrm>
          <a:prstGeom prst="ellipse">
            <a:avLst/>
          </a:prstGeom>
          <a:solidFill>
            <a:schemeClr val="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787876" y="1581982"/>
            <a:ext cx="587547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Combinatorial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an element of a set.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2064412" y="1942612"/>
            <a:ext cx="5875476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Geometric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a point in high-dimensional Euclidean Space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2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395-F009-4639-AF2C-DCF9A50157F5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B78-52E5-40CF-A022-491C402451A9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Example</a:t>
            </a: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2359025"/>
            <a:ext cx="29067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43625" y="2454275"/>
            <a:ext cx="2830513" cy="2725738"/>
            <a:chOff x="3851" y="2577"/>
            <a:chExt cx="1783" cy="1717"/>
          </a:xfrm>
        </p:grpSpPr>
        <p:sp>
          <p:nvSpPr>
            <p:cNvPr id="147461" name="Freeform 5"/>
            <p:cNvSpPr>
              <a:spLocks/>
            </p:cNvSpPr>
            <p:nvPr/>
          </p:nvSpPr>
          <p:spPr bwMode="auto">
            <a:xfrm>
              <a:off x="4855" y="2577"/>
              <a:ext cx="777" cy="1381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2" name="Freeform 6"/>
            <p:cNvSpPr>
              <a:spLocks/>
            </p:cNvSpPr>
            <p:nvPr/>
          </p:nvSpPr>
          <p:spPr bwMode="auto">
            <a:xfrm>
              <a:off x="3856" y="2582"/>
              <a:ext cx="1004" cy="1255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3" name="Freeform 7"/>
            <p:cNvSpPr>
              <a:spLocks/>
            </p:cNvSpPr>
            <p:nvPr/>
          </p:nvSpPr>
          <p:spPr bwMode="auto">
            <a:xfrm>
              <a:off x="3851" y="2585"/>
              <a:ext cx="1778" cy="26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4" name="Freeform 8"/>
            <p:cNvSpPr>
              <a:spLocks/>
            </p:cNvSpPr>
            <p:nvPr/>
          </p:nvSpPr>
          <p:spPr bwMode="auto">
            <a:xfrm>
              <a:off x="4373" y="3517"/>
              <a:ext cx="1010" cy="3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5" name="Freeform 9"/>
            <p:cNvSpPr>
              <a:spLocks/>
            </p:cNvSpPr>
            <p:nvPr/>
          </p:nvSpPr>
          <p:spPr bwMode="auto">
            <a:xfrm flipH="1" flipV="1">
              <a:off x="4167" y="2993"/>
              <a:ext cx="1009" cy="32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6" name="Freeform 10"/>
            <p:cNvSpPr>
              <a:spLocks/>
            </p:cNvSpPr>
            <p:nvPr/>
          </p:nvSpPr>
          <p:spPr bwMode="auto">
            <a:xfrm>
              <a:off x="3856" y="2664"/>
              <a:ext cx="652" cy="1630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7" name="Freeform 11"/>
            <p:cNvSpPr>
              <a:spLocks/>
            </p:cNvSpPr>
            <p:nvPr/>
          </p:nvSpPr>
          <p:spPr bwMode="auto">
            <a:xfrm>
              <a:off x="4493" y="2719"/>
              <a:ext cx="1141" cy="1567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7528801" y="5147797"/>
            <a:ext cx="1263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0" y="500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147473" name="AutoShape 17"/>
          <p:cNvSpPr>
            <a:spLocks noChangeArrowheads="1"/>
          </p:cNvSpPr>
          <p:nvPr/>
        </p:nvSpPr>
        <p:spPr bwMode="auto">
          <a:xfrm>
            <a:off x="2058988" y="2540000"/>
            <a:ext cx="830262" cy="1127125"/>
          </a:xfrm>
          <a:prstGeom prst="wedgeRoundRectCallout">
            <a:avLst>
              <a:gd name="adj1" fmla="val 106589"/>
              <a:gd name="adj2" fmla="val -42632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74" name="AutoShape 18"/>
          <p:cNvSpPr>
            <a:spLocks noChangeArrowheads="1"/>
          </p:cNvSpPr>
          <p:nvPr/>
        </p:nvSpPr>
        <p:spPr bwMode="auto">
          <a:xfrm>
            <a:off x="6656388" y="3074988"/>
            <a:ext cx="1717675" cy="538162"/>
          </a:xfrm>
          <a:prstGeom prst="wedgeRoundRectCallout">
            <a:avLst>
              <a:gd name="adj1" fmla="val -96403"/>
              <a:gd name="adj2" fmla="val -137186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80" name="AutoShape 24"/>
          <p:cNvSpPr>
            <a:spLocks noChangeArrowheads="1"/>
          </p:cNvSpPr>
          <p:nvPr/>
        </p:nvSpPr>
        <p:spPr bwMode="auto">
          <a:xfrm>
            <a:off x="3760788" y="3175000"/>
            <a:ext cx="1620837" cy="1358900"/>
          </a:xfrm>
          <a:prstGeom prst="rightArrow">
            <a:avLst>
              <a:gd name="adj1" fmla="val 50000"/>
              <a:gd name="adj2" fmla="val 29819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4341813" y="3440113"/>
            <a:ext cx="46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ymbol" pitchFamily="18" charset="2"/>
              </a:rPr>
              <a:t>d</a:t>
            </a:r>
            <a:endParaRPr lang="en-US" dirty="0"/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3218503" y="1625741"/>
            <a:ext cx="254402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Subcomplex of all-0 inputs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6412870" y="1778142"/>
            <a:ext cx="254402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Must map here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75"/>
          <p:cNvSpPr txBox="1">
            <a:spLocks noChangeArrowheads="1"/>
          </p:cNvSpPr>
          <p:nvPr/>
        </p:nvSpPr>
        <p:spPr bwMode="auto">
          <a:xfrm>
            <a:off x="631825" y="3748087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2544916" y="265829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76"/>
          <p:cNvSpPr txBox="1">
            <a:spLocks noChangeArrowheads="1"/>
          </p:cNvSpPr>
          <p:nvPr/>
        </p:nvSpPr>
        <p:spPr bwMode="auto">
          <a:xfrm>
            <a:off x="7210323" y="3105662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7628195" y="3921739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3" grpId="0" animBg="1"/>
      <p:bldP spid="147474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6395-F009-4639-AF2C-DCF9A50157F5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B78-52E5-40CF-A022-491C402451A9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Example</a:t>
            </a: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2359025"/>
            <a:ext cx="29067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43625" y="2454275"/>
            <a:ext cx="2830513" cy="2725738"/>
            <a:chOff x="3851" y="2577"/>
            <a:chExt cx="1783" cy="1717"/>
          </a:xfrm>
        </p:grpSpPr>
        <p:sp>
          <p:nvSpPr>
            <p:cNvPr id="147461" name="Freeform 5"/>
            <p:cNvSpPr>
              <a:spLocks/>
            </p:cNvSpPr>
            <p:nvPr/>
          </p:nvSpPr>
          <p:spPr bwMode="auto">
            <a:xfrm>
              <a:off x="4855" y="2577"/>
              <a:ext cx="777" cy="1381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2" name="Freeform 6"/>
            <p:cNvSpPr>
              <a:spLocks/>
            </p:cNvSpPr>
            <p:nvPr/>
          </p:nvSpPr>
          <p:spPr bwMode="auto">
            <a:xfrm>
              <a:off x="3856" y="2582"/>
              <a:ext cx="1004" cy="1255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3" name="Freeform 7"/>
            <p:cNvSpPr>
              <a:spLocks/>
            </p:cNvSpPr>
            <p:nvPr/>
          </p:nvSpPr>
          <p:spPr bwMode="auto">
            <a:xfrm>
              <a:off x="3851" y="2585"/>
              <a:ext cx="1778" cy="26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4" name="Freeform 8"/>
            <p:cNvSpPr>
              <a:spLocks/>
            </p:cNvSpPr>
            <p:nvPr/>
          </p:nvSpPr>
          <p:spPr bwMode="auto">
            <a:xfrm>
              <a:off x="4373" y="3517"/>
              <a:ext cx="1010" cy="3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5" name="Freeform 9"/>
            <p:cNvSpPr>
              <a:spLocks/>
            </p:cNvSpPr>
            <p:nvPr/>
          </p:nvSpPr>
          <p:spPr bwMode="auto">
            <a:xfrm flipH="1" flipV="1">
              <a:off x="4167" y="2993"/>
              <a:ext cx="1009" cy="32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6" name="Freeform 10"/>
            <p:cNvSpPr>
              <a:spLocks/>
            </p:cNvSpPr>
            <p:nvPr/>
          </p:nvSpPr>
          <p:spPr bwMode="auto">
            <a:xfrm>
              <a:off x="3856" y="2664"/>
              <a:ext cx="652" cy="1630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467" name="Freeform 11"/>
            <p:cNvSpPr>
              <a:spLocks/>
            </p:cNvSpPr>
            <p:nvPr/>
          </p:nvSpPr>
          <p:spPr bwMode="auto">
            <a:xfrm>
              <a:off x="4493" y="2719"/>
              <a:ext cx="1141" cy="1567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7528801" y="5147797"/>
            <a:ext cx="1263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0" y="500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147473" name="AutoShape 17"/>
          <p:cNvSpPr>
            <a:spLocks noChangeArrowheads="1"/>
          </p:cNvSpPr>
          <p:nvPr/>
        </p:nvSpPr>
        <p:spPr bwMode="auto">
          <a:xfrm>
            <a:off x="882038" y="3354811"/>
            <a:ext cx="830262" cy="1127125"/>
          </a:xfrm>
          <a:prstGeom prst="wedgeRoundRectCallout">
            <a:avLst>
              <a:gd name="adj1" fmla="val 229808"/>
              <a:gd name="adj2" fmla="val 90705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74" name="AutoShape 18"/>
          <p:cNvSpPr>
            <a:spLocks noChangeArrowheads="1"/>
          </p:cNvSpPr>
          <p:nvPr/>
        </p:nvSpPr>
        <p:spPr bwMode="auto">
          <a:xfrm>
            <a:off x="6900832" y="3980335"/>
            <a:ext cx="1717675" cy="538162"/>
          </a:xfrm>
          <a:prstGeom prst="wedgeRoundRectCallout">
            <a:avLst>
              <a:gd name="adj1" fmla="val -101147"/>
              <a:gd name="adj2" fmla="val 118523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480" name="AutoShape 24"/>
          <p:cNvSpPr>
            <a:spLocks noChangeArrowheads="1"/>
          </p:cNvSpPr>
          <p:nvPr/>
        </p:nvSpPr>
        <p:spPr bwMode="auto">
          <a:xfrm>
            <a:off x="3760788" y="3175000"/>
            <a:ext cx="1620837" cy="1358900"/>
          </a:xfrm>
          <a:prstGeom prst="rightArrow">
            <a:avLst>
              <a:gd name="adj1" fmla="val 50000"/>
              <a:gd name="adj2" fmla="val 29819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4341813" y="3440113"/>
            <a:ext cx="46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ymbol" pitchFamily="18" charset="2"/>
              </a:rPr>
              <a:t>d</a:t>
            </a:r>
            <a:endParaRPr lang="en-US" dirty="0"/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3309038" y="4903096"/>
            <a:ext cx="254402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Subcomplex of all-1 inputs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6412870" y="4919695"/>
            <a:ext cx="254402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Must map here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75"/>
          <p:cNvSpPr txBox="1">
            <a:spLocks noChangeArrowheads="1"/>
          </p:cNvSpPr>
          <p:nvPr/>
        </p:nvSpPr>
        <p:spPr bwMode="auto">
          <a:xfrm>
            <a:off x="631825" y="3748087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6"/>
          <p:cNvSpPr txBox="1">
            <a:spLocks noChangeArrowheads="1"/>
          </p:cNvSpPr>
          <p:nvPr/>
        </p:nvSpPr>
        <p:spPr bwMode="auto">
          <a:xfrm>
            <a:off x="2544916" y="265829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7210323" y="3105662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7628195" y="3921739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3" grpId="0" animBg="1"/>
      <p:bldP spid="147474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B637-053D-4894-A30F-AED713180146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737D-7AD9-4327-BA38-F4FC777F842E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Example</a:t>
            </a: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2359025"/>
            <a:ext cx="29067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7156" name="Group 4"/>
          <p:cNvGrpSpPr>
            <a:grpSpLocks/>
          </p:cNvGrpSpPr>
          <p:nvPr/>
        </p:nvGrpSpPr>
        <p:grpSpPr bwMode="auto">
          <a:xfrm>
            <a:off x="6143625" y="2454275"/>
            <a:ext cx="2830513" cy="2725738"/>
            <a:chOff x="3851" y="2577"/>
            <a:chExt cx="1783" cy="1717"/>
          </a:xfrm>
        </p:grpSpPr>
        <p:sp>
          <p:nvSpPr>
            <p:cNvPr id="177157" name="Freeform 5"/>
            <p:cNvSpPr>
              <a:spLocks/>
            </p:cNvSpPr>
            <p:nvPr/>
          </p:nvSpPr>
          <p:spPr bwMode="auto">
            <a:xfrm>
              <a:off x="4855" y="2577"/>
              <a:ext cx="777" cy="1381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58" name="Freeform 6"/>
            <p:cNvSpPr>
              <a:spLocks/>
            </p:cNvSpPr>
            <p:nvPr/>
          </p:nvSpPr>
          <p:spPr bwMode="auto">
            <a:xfrm>
              <a:off x="3856" y="2582"/>
              <a:ext cx="1004" cy="1255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59" name="Freeform 7"/>
            <p:cNvSpPr>
              <a:spLocks/>
            </p:cNvSpPr>
            <p:nvPr/>
          </p:nvSpPr>
          <p:spPr bwMode="auto">
            <a:xfrm>
              <a:off x="3851" y="2585"/>
              <a:ext cx="1778" cy="26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0" name="Freeform 8"/>
            <p:cNvSpPr>
              <a:spLocks/>
            </p:cNvSpPr>
            <p:nvPr/>
          </p:nvSpPr>
          <p:spPr bwMode="auto">
            <a:xfrm>
              <a:off x="4373" y="3517"/>
              <a:ext cx="1010" cy="3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1" name="Freeform 9"/>
            <p:cNvSpPr>
              <a:spLocks/>
            </p:cNvSpPr>
            <p:nvPr/>
          </p:nvSpPr>
          <p:spPr bwMode="auto">
            <a:xfrm flipH="1" flipV="1">
              <a:off x="4167" y="2993"/>
              <a:ext cx="1009" cy="32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2" name="Freeform 10"/>
            <p:cNvSpPr>
              <a:spLocks/>
            </p:cNvSpPr>
            <p:nvPr/>
          </p:nvSpPr>
          <p:spPr bwMode="auto">
            <a:xfrm>
              <a:off x="3856" y="2664"/>
              <a:ext cx="652" cy="1630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3" name="Freeform 11"/>
            <p:cNvSpPr>
              <a:spLocks/>
            </p:cNvSpPr>
            <p:nvPr/>
          </p:nvSpPr>
          <p:spPr bwMode="auto">
            <a:xfrm>
              <a:off x="4493" y="2719"/>
              <a:ext cx="1141" cy="1567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7528801" y="5147797"/>
            <a:ext cx="1263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0" y="500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177170" name="AutoShape 18"/>
          <p:cNvSpPr>
            <a:spLocks noChangeArrowheads="1"/>
          </p:cNvSpPr>
          <p:nvPr/>
        </p:nvSpPr>
        <p:spPr bwMode="auto">
          <a:xfrm>
            <a:off x="3760788" y="3175000"/>
            <a:ext cx="1620837" cy="1358900"/>
          </a:xfrm>
          <a:prstGeom prst="rightArrow">
            <a:avLst>
              <a:gd name="adj1" fmla="val 50000"/>
              <a:gd name="adj2" fmla="val 29819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4341813" y="3440113"/>
            <a:ext cx="46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ymbol" pitchFamily="18" charset="2"/>
              </a:rPr>
              <a:t>d</a:t>
            </a:r>
            <a:endParaRPr lang="en-US" dirty="0"/>
          </a:p>
        </p:txBody>
      </p:sp>
      <p:sp>
        <p:nvSpPr>
          <p:cNvPr id="24" name="Text Box 122"/>
          <p:cNvSpPr txBox="1">
            <a:spLocks noChangeArrowheads="1"/>
          </p:cNvSpPr>
          <p:nvPr/>
        </p:nvSpPr>
        <p:spPr bwMode="auto">
          <a:xfrm>
            <a:off x="506990" y="5179225"/>
            <a:ext cx="254402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Path from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“all-0” to “all-1”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67192" y="1483903"/>
            <a:ext cx="3577631" cy="1711973"/>
            <a:chOff x="5367192" y="1483903"/>
            <a:chExt cx="3577631" cy="1711973"/>
          </a:xfrm>
        </p:grpSpPr>
        <p:sp>
          <p:nvSpPr>
            <p:cNvPr id="25" name="Text Box 122"/>
            <p:cNvSpPr txBox="1">
              <a:spLocks noChangeArrowheads="1"/>
            </p:cNvSpPr>
            <p:nvPr/>
          </p:nvSpPr>
          <p:spPr bwMode="auto">
            <a:xfrm>
              <a:off x="5367192" y="1483903"/>
              <a:ext cx="3577631" cy="954107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Image under </a:t>
              </a:r>
              <a:r>
                <a:rPr lang="en-US" sz="2800" dirty="0" smtClean="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must start here ..</a:t>
              </a:r>
              <a:endPara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Curved Connector 26"/>
            <p:cNvCxnSpPr>
              <a:stCxn id="25" idx="2"/>
            </p:cNvCxnSpPr>
            <p:nvPr/>
          </p:nvCxnSpPr>
          <p:spPr bwMode="auto">
            <a:xfrm rot="16200000" flipH="1">
              <a:off x="6915518" y="2678499"/>
              <a:ext cx="757866" cy="276887"/>
            </a:xfrm>
            <a:prstGeom prst="curvedConnector3">
              <a:avLst>
                <a:gd name="adj1" fmla="val 50000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1" name="Text Box 122"/>
          <p:cNvSpPr txBox="1">
            <a:spLocks noChangeArrowheads="1"/>
          </p:cNvSpPr>
          <p:nvPr/>
        </p:nvSpPr>
        <p:spPr bwMode="auto">
          <a:xfrm>
            <a:off x="4840582" y="5357277"/>
            <a:ext cx="254402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and end here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urved Connector 31"/>
          <p:cNvCxnSpPr>
            <a:stCxn id="31" idx="0"/>
          </p:cNvCxnSpPr>
          <p:nvPr/>
        </p:nvCxnSpPr>
        <p:spPr bwMode="auto">
          <a:xfrm rot="5400000" flipH="1" flipV="1">
            <a:off x="6162824" y="4440291"/>
            <a:ext cx="866758" cy="967214"/>
          </a:xfrm>
          <a:prstGeom prst="curved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Freeform 29"/>
          <p:cNvSpPr/>
          <p:nvPr/>
        </p:nvSpPr>
        <p:spPr bwMode="auto">
          <a:xfrm>
            <a:off x="1032387" y="3229897"/>
            <a:ext cx="1533832" cy="914400"/>
          </a:xfrm>
          <a:custGeom>
            <a:avLst/>
            <a:gdLst>
              <a:gd name="connsiteX0" fmla="*/ 1533832 w 1533832"/>
              <a:gd name="connsiteY0" fmla="*/ 88490 h 914400"/>
              <a:gd name="connsiteX1" fmla="*/ 1312607 w 1533832"/>
              <a:gd name="connsiteY1" fmla="*/ 0 h 914400"/>
              <a:gd name="connsiteX2" fmla="*/ 943897 w 1533832"/>
              <a:gd name="connsiteY2" fmla="*/ 221226 h 914400"/>
              <a:gd name="connsiteX3" fmla="*/ 929148 w 1533832"/>
              <a:gd name="connsiteY3" fmla="*/ 663677 h 914400"/>
              <a:gd name="connsiteX4" fmla="*/ 162232 w 1533832"/>
              <a:gd name="connsiteY4" fmla="*/ 575187 h 914400"/>
              <a:gd name="connsiteX5" fmla="*/ 294968 w 1533832"/>
              <a:gd name="connsiteY5" fmla="*/ 796413 h 914400"/>
              <a:gd name="connsiteX6" fmla="*/ 29497 w 1533832"/>
              <a:gd name="connsiteY6" fmla="*/ 914400 h 914400"/>
              <a:gd name="connsiteX7" fmla="*/ 0 w 1533832"/>
              <a:gd name="connsiteY7" fmla="*/ 663677 h 914400"/>
              <a:gd name="connsiteX0" fmla="*/ 1533832 w 1533832"/>
              <a:gd name="connsiteY0" fmla="*/ 88490 h 914400"/>
              <a:gd name="connsiteX1" fmla="*/ 1312607 w 1533832"/>
              <a:gd name="connsiteY1" fmla="*/ 0 h 914400"/>
              <a:gd name="connsiteX2" fmla="*/ 943897 w 1533832"/>
              <a:gd name="connsiteY2" fmla="*/ 221226 h 914400"/>
              <a:gd name="connsiteX3" fmla="*/ 929148 w 1533832"/>
              <a:gd name="connsiteY3" fmla="*/ 589935 h 914400"/>
              <a:gd name="connsiteX4" fmla="*/ 162232 w 1533832"/>
              <a:gd name="connsiteY4" fmla="*/ 575187 h 914400"/>
              <a:gd name="connsiteX5" fmla="*/ 294968 w 1533832"/>
              <a:gd name="connsiteY5" fmla="*/ 796413 h 914400"/>
              <a:gd name="connsiteX6" fmla="*/ 29497 w 1533832"/>
              <a:gd name="connsiteY6" fmla="*/ 914400 h 914400"/>
              <a:gd name="connsiteX7" fmla="*/ 0 w 1533832"/>
              <a:gd name="connsiteY7" fmla="*/ 66367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832" h="914400">
                <a:moveTo>
                  <a:pt x="1533832" y="88490"/>
                </a:moveTo>
                <a:lnTo>
                  <a:pt x="1312607" y="0"/>
                </a:lnTo>
                <a:lnTo>
                  <a:pt x="943897" y="221226"/>
                </a:lnTo>
                <a:lnTo>
                  <a:pt x="929148" y="589935"/>
                </a:lnTo>
                <a:lnTo>
                  <a:pt x="162232" y="575187"/>
                </a:lnTo>
                <a:lnTo>
                  <a:pt x="294968" y="796413"/>
                </a:lnTo>
                <a:lnTo>
                  <a:pt x="29497" y="914400"/>
                </a:lnTo>
                <a:lnTo>
                  <a:pt x="0" y="663677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631825" y="3748087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6"/>
          <p:cNvSpPr txBox="1">
            <a:spLocks noChangeArrowheads="1"/>
          </p:cNvSpPr>
          <p:nvPr/>
        </p:nvSpPr>
        <p:spPr bwMode="auto">
          <a:xfrm>
            <a:off x="2544916" y="265829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76"/>
          <p:cNvSpPr txBox="1">
            <a:spLocks noChangeArrowheads="1"/>
          </p:cNvSpPr>
          <p:nvPr/>
        </p:nvSpPr>
        <p:spPr bwMode="auto">
          <a:xfrm>
            <a:off x="7210323" y="3105662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76"/>
          <p:cNvSpPr txBox="1">
            <a:spLocks noChangeArrowheads="1"/>
          </p:cNvSpPr>
          <p:nvPr/>
        </p:nvSpPr>
        <p:spPr bwMode="auto">
          <a:xfrm>
            <a:off x="7628195" y="3921739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 bwMode="auto">
          <a:xfrm flipH="1">
            <a:off x="2297104" y="2910351"/>
            <a:ext cx="630376" cy="378225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2271888" y="3288576"/>
            <a:ext cx="25216" cy="630374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960709" y="3893735"/>
            <a:ext cx="226936" cy="378225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733775" y="4271960"/>
            <a:ext cx="453870" cy="201720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 flipV="1">
            <a:off x="683345" y="4045025"/>
            <a:ext cx="50430" cy="428655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 flipV="1">
            <a:off x="2927480" y="2910351"/>
            <a:ext cx="378223" cy="151289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>
            <a:endCxn id="30" idx="2"/>
          </p:cNvCxnSpPr>
          <p:nvPr/>
        </p:nvCxnSpPr>
        <p:spPr bwMode="auto">
          <a:xfrm flipH="1">
            <a:off x="2277436" y="2890683"/>
            <a:ext cx="630376" cy="37822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/>
          <p:cNvCxnSpPr>
            <a:endCxn id="30" idx="1"/>
          </p:cNvCxnSpPr>
          <p:nvPr/>
        </p:nvCxnSpPr>
        <p:spPr bwMode="auto">
          <a:xfrm flipH="1" flipV="1">
            <a:off x="2907812" y="2890683"/>
            <a:ext cx="378223" cy="151289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40"/>
          <p:cNvCxnSpPr>
            <a:endCxn id="30" idx="3"/>
          </p:cNvCxnSpPr>
          <p:nvPr/>
        </p:nvCxnSpPr>
        <p:spPr bwMode="auto">
          <a:xfrm flipH="1">
            <a:off x="2252220" y="3268908"/>
            <a:ext cx="25216" cy="630374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Connector 46"/>
          <p:cNvCxnSpPr>
            <a:endCxn id="30" idx="5"/>
          </p:cNvCxnSpPr>
          <p:nvPr/>
        </p:nvCxnSpPr>
        <p:spPr bwMode="auto">
          <a:xfrm>
            <a:off x="941041" y="3874067"/>
            <a:ext cx="226936" cy="37822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Connector 49"/>
          <p:cNvCxnSpPr>
            <a:endCxn id="30" idx="6"/>
          </p:cNvCxnSpPr>
          <p:nvPr/>
        </p:nvCxnSpPr>
        <p:spPr bwMode="auto">
          <a:xfrm flipH="1">
            <a:off x="714107" y="4252292"/>
            <a:ext cx="453870" cy="20172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Connector 52"/>
          <p:cNvCxnSpPr>
            <a:endCxn id="30" idx="7"/>
          </p:cNvCxnSpPr>
          <p:nvPr/>
        </p:nvCxnSpPr>
        <p:spPr bwMode="auto">
          <a:xfrm flipH="1" flipV="1">
            <a:off x="663677" y="4025357"/>
            <a:ext cx="50430" cy="42865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 flipV="1">
            <a:off x="960709" y="3893735"/>
            <a:ext cx="1311179" cy="25215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Connector 43"/>
          <p:cNvCxnSpPr>
            <a:endCxn id="30" idx="4"/>
          </p:cNvCxnSpPr>
          <p:nvPr/>
        </p:nvCxnSpPr>
        <p:spPr bwMode="auto">
          <a:xfrm flipH="1" flipV="1">
            <a:off x="941041" y="3874067"/>
            <a:ext cx="1311179" cy="2521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Oval 54"/>
          <p:cNvSpPr/>
          <p:nvPr/>
        </p:nvSpPr>
        <p:spPr bwMode="auto">
          <a:xfrm>
            <a:off x="3229897" y="2964426"/>
            <a:ext cx="191729" cy="1917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B637-053D-4894-A30F-AED713180146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737D-7AD9-4327-BA38-F4FC777F842E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43625" y="2454275"/>
            <a:ext cx="2830513" cy="2725738"/>
            <a:chOff x="3851" y="2577"/>
            <a:chExt cx="1783" cy="1717"/>
          </a:xfrm>
        </p:grpSpPr>
        <p:sp>
          <p:nvSpPr>
            <p:cNvPr id="177157" name="Freeform 5"/>
            <p:cNvSpPr>
              <a:spLocks/>
            </p:cNvSpPr>
            <p:nvPr/>
          </p:nvSpPr>
          <p:spPr bwMode="auto">
            <a:xfrm>
              <a:off x="4855" y="2577"/>
              <a:ext cx="777" cy="1381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58" name="Freeform 6"/>
            <p:cNvSpPr>
              <a:spLocks/>
            </p:cNvSpPr>
            <p:nvPr/>
          </p:nvSpPr>
          <p:spPr bwMode="auto">
            <a:xfrm>
              <a:off x="3856" y="2582"/>
              <a:ext cx="1004" cy="1255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59" name="Freeform 7"/>
            <p:cNvSpPr>
              <a:spLocks/>
            </p:cNvSpPr>
            <p:nvPr/>
          </p:nvSpPr>
          <p:spPr bwMode="auto">
            <a:xfrm>
              <a:off x="3851" y="2585"/>
              <a:ext cx="1778" cy="26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0" name="Freeform 8"/>
            <p:cNvSpPr>
              <a:spLocks/>
            </p:cNvSpPr>
            <p:nvPr/>
          </p:nvSpPr>
          <p:spPr bwMode="auto">
            <a:xfrm>
              <a:off x="4373" y="3517"/>
              <a:ext cx="1010" cy="3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1" name="Freeform 9"/>
            <p:cNvSpPr>
              <a:spLocks/>
            </p:cNvSpPr>
            <p:nvPr/>
          </p:nvSpPr>
          <p:spPr bwMode="auto">
            <a:xfrm flipH="1" flipV="1">
              <a:off x="4167" y="2993"/>
              <a:ext cx="1009" cy="32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2" name="Freeform 10"/>
            <p:cNvSpPr>
              <a:spLocks/>
            </p:cNvSpPr>
            <p:nvPr/>
          </p:nvSpPr>
          <p:spPr bwMode="auto">
            <a:xfrm>
              <a:off x="3856" y="2664"/>
              <a:ext cx="652" cy="1630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3" name="Freeform 11"/>
            <p:cNvSpPr>
              <a:spLocks/>
            </p:cNvSpPr>
            <p:nvPr/>
          </p:nvSpPr>
          <p:spPr bwMode="auto">
            <a:xfrm>
              <a:off x="4493" y="2719"/>
              <a:ext cx="1141" cy="1567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7528801" y="5147797"/>
            <a:ext cx="1263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663677" y="2514498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path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170" name="AutoShape 18"/>
          <p:cNvSpPr>
            <a:spLocks noChangeArrowheads="1"/>
          </p:cNvSpPr>
          <p:nvPr/>
        </p:nvSpPr>
        <p:spPr bwMode="auto">
          <a:xfrm>
            <a:off x="3760788" y="3175000"/>
            <a:ext cx="1620837" cy="1358900"/>
          </a:xfrm>
          <a:prstGeom prst="rightArrow">
            <a:avLst>
              <a:gd name="adj1" fmla="val 50000"/>
              <a:gd name="adj2" fmla="val 29819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4341813" y="3440113"/>
            <a:ext cx="46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ymbol" pitchFamily="18" charset="2"/>
              </a:rPr>
              <a:t>d</a:t>
            </a:r>
            <a:endParaRPr lang="en-US" dirty="0"/>
          </a:p>
        </p:txBody>
      </p:sp>
      <p:sp>
        <p:nvSpPr>
          <p:cNvPr id="26" name="Text Box 75"/>
          <p:cNvSpPr txBox="1">
            <a:spLocks noChangeArrowheads="1"/>
          </p:cNvSpPr>
          <p:nvPr/>
        </p:nvSpPr>
        <p:spPr bwMode="auto">
          <a:xfrm>
            <a:off x="218870" y="3748087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76"/>
          <p:cNvSpPr txBox="1">
            <a:spLocks noChangeArrowheads="1"/>
          </p:cNvSpPr>
          <p:nvPr/>
        </p:nvSpPr>
        <p:spPr bwMode="auto">
          <a:xfrm>
            <a:off x="3252839" y="2496063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7210323" y="3105662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7628195" y="3921739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597446" y="3102078"/>
            <a:ext cx="191729" cy="19172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897330" y="4345859"/>
            <a:ext cx="191729" cy="19172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35858" y="3942736"/>
            <a:ext cx="191729" cy="1917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6194" y="3937821"/>
            <a:ext cx="191729" cy="19172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3195485" y="2944762"/>
            <a:ext cx="191729" cy="19172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3377381" y="2497394"/>
            <a:ext cx="3244645" cy="644012"/>
          </a:xfrm>
          <a:custGeom>
            <a:avLst/>
            <a:gdLst>
              <a:gd name="connsiteX0" fmla="*/ 0 w 3244645"/>
              <a:gd name="connsiteY0" fmla="*/ 471949 h 619432"/>
              <a:gd name="connsiteX1" fmla="*/ 1342103 w 3244645"/>
              <a:gd name="connsiteY1" fmla="*/ 0 h 619432"/>
              <a:gd name="connsiteX2" fmla="*/ 3244645 w 3244645"/>
              <a:gd name="connsiteY2" fmla="*/ 619432 h 619432"/>
              <a:gd name="connsiteX0" fmla="*/ 0 w 3244645"/>
              <a:gd name="connsiteY0" fmla="*/ 496529 h 644012"/>
              <a:gd name="connsiteX1" fmla="*/ 1342103 w 3244645"/>
              <a:gd name="connsiteY1" fmla="*/ 24580 h 644012"/>
              <a:gd name="connsiteX2" fmla="*/ 3244645 w 3244645"/>
              <a:gd name="connsiteY2" fmla="*/ 644012 h 64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4645" h="644012">
                <a:moveTo>
                  <a:pt x="0" y="496529"/>
                </a:moveTo>
                <a:cubicBezTo>
                  <a:pt x="447368" y="339213"/>
                  <a:pt x="801329" y="0"/>
                  <a:pt x="1342103" y="24580"/>
                </a:cubicBezTo>
                <a:cubicBezTo>
                  <a:pt x="1882877" y="49160"/>
                  <a:pt x="2610464" y="437535"/>
                  <a:pt x="3244645" y="64401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 flipV="1">
            <a:off x="624349" y="4109883"/>
            <a:ext cx="6341805" cy="1369143"/>
          </a:xfrm>
          <a:custGeom>
            <a:avLst/>
            <a:gdLst>
              <a:gd name="connsiteX0" fmla="*/ 0 w 3244645"/>
              <a:gd name="connsiteY0" fmla="*/ 471949 h 619432"/>
              <a:gd name="connsiteX1" fmla="*/ 1342103 w 3244645"/>
              <a:gd name="connsiteY1" fmla="*/ 0 h 619432"/>
              <a:gd name="connsiteX2" fmla="*/ 3244645 w 3244645"/>
              <a:gd name="connsiteY2" fmla="*/ 619432 h 619432"/>
              <a:gd name="connsiteX0" fmla="*/ 0 w 3244645"/>
              <a:gd name="connsiteY0" fmla="*/ 496529 h 644012"/>
              <a:gd name="connsiteX1" fmla="*/ 1342103 w 3244645"/>
              <a:gd name="connsiteY1" fmla="*/ 24580 h 644012"/>
              <a:gd name="connsiteX2" fmla="*/ 3244645 w 3244645"/>
              <a:gd name="connsiteY2" fmla="*/ 644012 h 644012"/>
              <a:gd name="connsiteX0" fmla="*/ 0 w 4218038"/>
              <a:gd name="connsiteY0" fmla="*/ 538316 h 936521"/>
              <a:gd name="connsiteX1" fmla="*/ 1342103 w 4218038"/>
              <a:gd name="connsiteY1" fmla="*/ 66367 h 936521"/>
              <a:gd name="connsiteX2" fmla="*/ 4218038 w 4218038"/>
              <a:gd name="connsiteY2" fmla="*/ 936521 h 936521"/>
              <a:gd name="connsiteX0" fmla="*/ 0 w 6341805"/>
              <a:gd name="connsiteY0" fmla="*/ 1369143 h 1369143"/>
              <a:gd name="connsiteX1" fmla="*/ 3465870 w 6341805"/>
              <a:gd name="connsiteY1" fmla="*/ 71284 h 1369143"/>
              <a:gd name="connsiteX2" fmla="*/ 6341805 w 6341805"/>
              <a:gd name="connsiteY2" fmla="*/ 941438 h 13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05" h="1369143">
                <a:moveTo>
                  <a:pt x="0" y="1369143"/>
                </a:moveTo>
                <a:cubicBezTo>
                  <a:pt x="447368" y="1211827"/>
                  <a:pt x="2408903" y="142568"/>
                  <a:pt x="3465870" y="71284"/>
                </a:cubicBezTo>
                <a:cubicBezTo>
                  <a:pt x="4522838" y="0"/>
                  <a:pt x="5707624" y="734961"/>
                  <a:pt x="6341805" y="94143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1" name="Straight Connector 80"/>
          <p:cNvCxnSpPr>
            <a:endCxn id="29" idx="2"/>
          </p:cNvCxnSpPr>
          <p:nvPr/>
        </p:nvCxnSpPr>
        <p:spPr bwMode="auto">
          <a:xfrm>
            <a:off x="6747308" y="3264309"/>
            <a:ext cx="663834" cy="360466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7315200" y="3122534"/>
            <a:ext cx="900284" cy="461324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rot="10800000">
            <a:off x="6638838" y="3126818"/>
            <a:ext cx="1487525" cy="14589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7" name="Straight Connector 86"/>
          <p:cNvCxnSpPr>
            <a:stCxn id="70" idx="1"/>
          </p:cNvCxnSpPr>
          <p:nvPr/>
        </p:nvCxnSpPr>
        <p:spPr bwMode="auto">
          <a:xfrm rot="5400000" flipH="1" flipV="1">
            <a:off x="7433187" y="2318995"/>
            <a:ext cx="3498" cy="1618824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6511861" y="3517690"/>
            <a:ext cx="441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4" grpId="0" animBg="1"/>
      <p:bldP spid="75" grpId="0" animBg="1"/>
      <p:bldP spid="79" grpId="0" animBg="1"/>
      <p:bldP spid="80" grpId="0" animBg="1"/>
      <p:bldP spid="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B637-053D-4894-A30F-AED713180146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737D-7AD9-4327-BA38-F4FC777F842E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Example</a:t>
            </a: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2359025"/>
            <a:ext cx="29067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43625" y="2454275"/>
            <a:ext cx="2830513" cy="2725738"/>
            <a:chOff x="3851" y="2577"/>
            <a:chExt cx="1783" cy="1717"/>
          </a:xfrm>
        </p:grpSpPr>
        <p:sp>
          <p:nvSpPr>
            <p:cNvPr id="177157" name="Freeform 5"/>
            <p:cNvSpPr>
              <a:spLocks/>
            </p:cNvSpPr>
            <p:nvPr/>
          </p:nvSpPr>
          <p:spPr bwMode="auto">
            <a:xfrm>
              <a:off x="4855" y="2577"/>
              <a:ext cx="777" cy="1381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58" name="Freeform 6"/>
            <p:cNvSpPr>
              <a:spLocks/>
            </p:cNvSpPr>
            <p:nvPr/>
          </p:nvSpPr>
          <p:spPr bwMode="auto">
            <a:xfrm>
              <a:off x="3856" y="2582"/>
              <a:ext cx="1004" cy="1255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59" name="Freeform 7"/>
            <p:cNvSpPr>
              <a:spLocks/>
            </p:cNvSpPr>
            <p:nvPr/>
          </p:nvSpPr>
          <p:spPr bwMode="auto">
            <a:xfrm>
              <a:off x="3851" y="2585"/>
              <a:ext cx="1778" cy="26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0" name="Freeform 8"/>
            <p:cNvSpPr>
              <a:spLocks/>
            </p:cNvSpPr>
            <p:nvPr/>
          </p:nvSpPr>
          <p:spPr bwMode="auto">
            <a:xfrm>
              <a:off x="4373" y="3517"/>
              <a:ext cx="1010" cy="3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1" name="Freeform 9"/>
            <p:cNvSpPr>
              <a:spLocks/>
            </p:cNvSpPr>
            <p:nvPr/>
          </p:nvSpPr>
          <p:spPr bwMode="auto">
            <a:xfrm flipH="1" flipV="1">
              <a:off x="4167" y="2993"/>
              <a:ext cx="1009" cy="32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2" name="Freeform 10"/>
            <p:cNvSpPr>
              <a:spLocks/>
            </p:cNvSpPr>
            <p:nvPr/>
          </p:nvSpPr>
          <p:spPr bwMode="auto">
            <a:xfrm>
              <a:off x="3856" y="2664"/>
              <a:ext cx="652" cy="1630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163" name="Freeform 11"/>
            <p:cNvSpPr>
              <a:spLocks/>
            </p:cNvSpPr>
            <p:nvPr/>
          </p:nvSpPr>
          <p:spPr bwMode="auto">
            <a:xfrm>
              <a:off x="4493" y="2719"/>
              <a:ext cx="1141" cy="1567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7528801" y="5147797"/>
            <a:ext cx="1263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0" y="500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sp>
        <p:nvSpPr>
          <p:cNvPr id="177170" name="AutoShape 18"/>
          <p:cNvSpPr>
            <a:spLocks noChangeArrowheads="1"/>
          </p:cNvSpPr>
          <p:nvPr/>
        </p:nvSpPr>
        <p:spPr bwMode="auto">
          <a:xfrm>
            <a:off x="3760788" y="3175000"/>
            <a:ext cx="1620837" cy="1358900"/>
          </a:xfrm>
          <a:prstGeom prst="rightArrow">
            <a:avLst>
              <a:gd name="adj1" fmla="val 50000"/>
              <a:gd name="adj2" fmla="val 29819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4341813" y="3440113"/>
            <a:ext cx="46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ymbol" pitchFamily="18" charset="2"/>
              </a:rPr>
              <a:t>d</a:t>
            </a:r>
            <a:endParaRPr lang="en-US" dirty="0"/>
          </a:p>
        </p:txBody>
      </p:sp>
      <p:sp>
        <p:nvSpPr>
          <p:cNvPr id="24" name="Text Box 122"/>
          <p:cNvSpPr txBox="1">
            <a:spLocks noChangeArrowheads="1"/>
          </p:cNvSpPr>
          <p:nvPr/>
        </p:nvSpPr>
        <p:spPr bwMode="auto">
          <a:xfrm>
            <a:off x="506990" y="5179225"/>
            <a:ext cx="254402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Path from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“all-0” to “all-1”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5367192" y="1483903"/>
            <a:ext cx="3577631" cy="1711973"/>
            <a:chOff x="5367192" y="1483903"/>
            <a:chExt cx="3577631" cy="1711973"/>
          </a:xfrm>
        </p:grpSpPr>
        <p:sp>
          <p:nvSpPr>
            <p:cNvPr id="25" name="Text Box 122"/>
            <p:cNvSpPr txBox="1">
              <a:spLocks noChangeArrowheads="1"/>
            </p:cNvSpPr>
            <p:nvPr/>
          </p:nvSpPr>
          <p:spPr bwMode="auto">
            <a:xfrm>
              <a:off x="5367192" y="1483903"/>
              <a:ext cx="3577631" cy="954107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Image under </a:t>
              </a:r>
              <a:r>
                <a:rPr lang="en-US" sz="2800" dirty="0" smtClean="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must start here ..</a:t>
              </a:r>
              <a:endPara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Curved Connector 26"/>
            <p:cNvCxnSpPr>
              <a:stCxn id="25" idx="2"/>
            </p:cNvCxnSpPr>
            <p:nvPr/>
          </p:nvCxnSpPr>
          <p:spPr bwMode="auto">
            <a:xfrm rot="16200000" flipH="1">
              <a:off x="6915518" y="2678499"/>
              <a:ext cx="757866" cy="276887"/>
            </a:xfrm>
            <a:prstGeom prst="curvedConnector3">
              <a:avLst>
                <a:gd name="adj1" fmla="val 50000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1" name="Text Box 122"/>
          <p:cNvSpPr txBox="1">
            <a:spLocks noChangeArrowheads="1"/>
          </p:cNvSpPr>
          <p:nvPr/>
        </p:nvSpPr>
        <p:spPr bwMode="auto">
          <a:xfrm>
            <a:off x="4840582" y="5357277"/>
            <a:ext cx="254402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and end here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urved Connector 31"/>
          <p:cNvCxnSpPr>
            <a:stCxn id="31" idx="0"/>
          </p:cNvCxnSpPr>
          <p:nvPr/>
        </p:nvCxnSpPr>
        <p:spPr bwMode="auto">
          <a:xfrm rot="5400000" flipH="1" flipV="1">
            <a:off x="6162824" y="4440291"/>
            <a:ext cx="866758" cy="967214"/>
          </a:xfrm>
          <a:prstGeom prst="curved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Text Box 122"/>
          <p:cNvSpPr txBox="1">
            <a:spLocks noChangeArrowheads="1"/>
          </p:cNvSpPr>
          <p:nvPr/>
        </p:nvSpPr>
        <p:spPr bwMode="auto">
          <a:xfrm>
            <a:off x="2960483" y="3309686"/>
            <a:ext cx="3091759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But this “hole” is an obstruction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eft Brace 37"/>
          <p:cNvSpPr/>
          <p:nvPr/>
        </p:nvSpPr>
        <p:spPr bwMode="auto">
          <a:xfrm>
            <a:off x="6129196" y="3204927"/>
            <a:ext cx="697117" cy="1158844"/>
          </a:xfrm>
          <a:prstGeom prst="leftBrac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1032387" y="3229897"/>
            <a:ext cx="1533832" cy="914400"/>
          </a:xfrm>
          <a:custGeom>
            <a:avLst/>
            <a:gdLst>
              <a:gd name="connsiteX0" fmla="*/ 1533832 w 1533832"/>
              <a:gd name="connsiteY0" fmla="*/ 88490 h 914400"/>
              <a:gd name="connsiteX1" fmla="*/ 1312607 w 1533832"/>
              <a:gd name="connsiteY1" fmla="*/ 0 h 914400"/>
              <a:gd name="connsiteX2" fmla="*/ 943897 w 1533832"/>
              <a:gd name="connsiteY2" fmla="*/ 221226 h 914400"/>
              <a:gd name="connsiteX3" fmla="*/ 929148 w 1533832"/>
              <a:gd name="connsiteY3" fmla="*/ 663677 h 914400"/>
              <a:gd name="connsiteX4" fmla="*/ 162232 w 1533832"/>
              <a:gd name="connsiteY4" fmla="*/ 575187 h 914400"/>
              <a:gd name="connsiteX5" fmla="*/ 294968 w 1533832"/>
              <a:gd name="connsiteY5" fmla="*/ 796413 h 914400"/>
              <a:gd name="connsiteX6" fmla="*/ 29497 w 1533832"/>
              <a:gd name="connsiteY6" fmla="*/ 914400 h 914400"/>
              <a:gd name="connsiteX7" fmla="*/ 0 w 1533832"/>
              <a:gd name="connsiteY7" fmla="*/ 663677 h 914400"/>
              <a:gd name="connsiteX0" fmla="*/ 1533832 w 1533832"/>
              <a:gd name="connsiteY0" fmla="*/ 88490 h 914400"/>
              <a:gd name="connsiteX1" fmla="*/ 1312607 w 1533832"/>
              <a:gd name="connsiteY1" fmla="*/ 0 h 914400"/>
              <a:gd name="connsiteX2" fmla="*/ 943897 w 1533832"/>
              <a:gd name="connsiteY2" fmla="*/ 221226 h 914400"/>
              <a:gd name="connsiteX3" fmla="*/ 929148 w 1533832"/>
              <a:gd name="connsiteY3" fmla="*/ 589935 h 914400"/>
              <a:gd name="connsiteX4" fmla="*/ 162232 w 1533832"/>
              <a:gd name="connsiteY4" fmla="*/ 575187 h 914400"/>
              <a:gd name="connsiteX5" fmla="*/ 294968 w 1533832"/>
              <a:gd name="connsiteY5" fmla="*/ 796413 h 914400"/>
              <a:gd name="connsiteX6" fmla="*/ 29497 w 1533832"/>
              <a:gd name="connsiteY6" fmla="*/ 914400 h 914400"/>
              <a:gd name="connsiteX7" fmla="*/ 0 w 1533832"/>
              <a:gd name="connsiteY7" fmla="*/ 66367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832" h="914400">
                <a:moveTo>
                  <a:pt x="1533832" y="88490"/>
                </a:moveTo>
                <a:lnTo>
                  <a:pt x="1312607" y="0"/>
                </a:lnTo>
                <a:lnTo>
                  <a:pt x="943897" y="221226"/>
                </a:lnTo>
                <a:lnTo>
                  <a:pt x="929148" y="589935"/>
                </a:lnTo>
                <a:lnTo>
                  <a:pt x="162232" y="575187"/>
                </a:lnTo>
                <a:lnTo>
                  <a:pt x="294968" y="796413"/>
                </a:lnTo>
                <a:lnTo>
                  <a:pt x="29497" y="914400"/>
                </a:lnTo>
                <a:lnTo>
                  <a:pt x="0" y="663677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D9C7-2207-40D0-BD10-0B54F2F3DC18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48510" y="2359025"/>
            <a:ext cx="2906712" cy="2717800"/>
            <a:chOff x="423863" y="2359025"/>
            <a:chExt cx="2906712" cy="27178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3863" y="2359025"/>
              <a:ext cx="2906712" cy="271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6"/>
            <p:cNvSpPr/>
            <p:nvPr/>
          </p:nvSpPr>
          <p:spPr bwMode="auto">
            <a:xfrm>
              <a:off x="1982709" y="3250194"/>
              <a:ext cx="579422" cy="878186"/>
            </a:xfrm>
            <a:custGeom>
              <a:avLst/>
              <a:gdLst>
                <a:gd name="connsiteX0" fmla="*/ 579422 w 579422"/>
                <a:gd name="connsiteY0" fmla="*/ 72428 h 878186"/>
                <a:gd name="connsiteX1" fmla="*/ 416459 w 579422"/>
                <a:gd name="connsiteY1" fmla="*/ 0 h 878186"/>
                <a:gd name="connsiteX2" fmla="*/ 54321 w 579422"/>
                <a:gd name="connsiteY2" fmla="*/ 172016 h 878186"/>
                <a:gd name="connsiteX3" fmla="*/ 0 w 579422"/>
                <a:gd name="connsiteY3" fmla="*/ 597529 h 878186"/>
                <a:gd name="connsiteX4" fmla="*/ 27160 w 579422"/>
                <a:gd name="connsiteY4" fmla="*/ 878186 h 878186"/>
                <a:gd name="connsiteX5" fmla="*/ 27160 w 579422"/>
                <a:gd name="connsiteY5" fmla="*/ 878186 h 87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878186">
                  <a:moveTo>
                    <a:pt x="579422" y="72428"/>
                  </a:moveTo>
                  <a:lnTo>
                    <a:pt x="416459" y="0"/>
                  </a:lnTo>
                  <a:lnTo>
                    <a:pt x="54321" y="172016"/>
                  </a:lnTo>
                  <a:lnTo>
                    <a:pt x="0" y="597529"/>
                  </a:lnTo>
                  <a:lnTo>
                    <a:pt x="27160" y="878186"/>
                  </a:lnTo>
                  <a:lnTo>
                    <a:pt x="27160" y="878186"/>
                  </a:ln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5003732" y="2809984"/>
            <a:ext cx="3091759" cy="1815882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protocol cannot solve consensus if its complex is </a:t>
            </a:r>
            <a:r>
              <a:rPr lang="en-US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path-connected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4083113" y="4546741"/>
            <a:ext cx="363062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Model-independent!</a:t>
            </a:r>
            <a:endParaRPr lang="en-US" sz="2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Adversary keeps Protocol Complex path-connected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D9C7-2207-40D0-BD10-0B54F2F3DC18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738252" y="2060309"/>
            <a:ext cx="188384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Forever …</a:t>
            </a:r>
            <a:endParaRPr lang="en-US" sz="2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718648" y="2502419"/>
            <a:ext cx="509710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Consensus is </a:t>
            </a:r>
            <a:r>
              <a:rPr lang="en-US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impossible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738252" y="3471141"/>
            <a:ext cx="260359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rounds …</a:t>
            </a:r>
            <a:endParaRPr lang="en-US" sz="2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718648" y="3908722"/>
            <a:ext cx="599490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round-complexity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lower bound</a:t>
            </a:r>
            <a:endParaRPr lang="en-US" sz="2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738252" y="4881972"/>
            <a:ext cx="226055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 time 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</a:t>
            </a:r>
            <a:endParaRPr lang="en-US" sz="2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718648" y="5315025"/>
            <a:ext cx="584099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time-complexity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lower bound</a:t>
            </a:r>
            <a:endParaRPr lang="en-US" sz="2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Conjecture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D9C7-2207-40D0-BD10-0B54F2F3DC18}" type="datetime5">
              <a:rPr lang="en-US" smtClean="0"/>
              <a:pPr/>
              <a:t>20-Oct-10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4442350" y="2521059"/>
            <a:ext cx="3939950" cy="1815882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protocol cannot solve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 if its complex has “no holes” in dimensions &lt;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2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1699" y="2239777"/>
            <a:ext cx="2918952" cy="2378447"/>
            <a:chOff x="2227006" y="1843242"/>
            <a:chExt cx="4132263" cy="3367088"/>
          </a:xfrm>
        </p:grpSpPr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>
              <a:off x="2285744" y="1874992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2379406" y="358631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222494" y="3589492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858956" y="1892455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4208206" y="4348317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3768469" y="4348317"/>
              <a:ext cx="439737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4665406" y="3586317"/>
              <a:ext cx="8382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4665406" y="3052917"/>
              <a:ext cx="3048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 flipV="1">
              <a:off x="3522406" y="3129117"/>
              <a:ext cx="304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3065206" y="3586317"/>
              <a:ext cx="7620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6051294" y="494839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6257669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4776531" y="494839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4982906" y="501189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3671631" y="494839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3878006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2227006" y="494839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2433381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5333744" y="371966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5540119" y="37831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" name="Group 25"/>
            <p:cNvGrpSpPr>
              <a:grpSpLocks/>
            </p:cNvGrpSpPr>
            <p:nvPr/>
          </p:nvGrpSpPr>
          <p:grpSpPr bwMode="auto">
            <a:xfrm>
              <a:off x="4108860" y="4210871"/>
              <a:ext cx="307975" cy="261938"/>
              <a:chOff x="3366" y="2963"/>
              <a:chExt cx="432" cy="384"/>
            </a:xfrm>
            <a:solidFill>
              <a:srgbClr val="FF0000"/>
            </a:solidFill>
          </p:grpSpPr>
          <p:sp>
            <p:nvSpPr>
              <p:cNvPr id="48" name="Oval 26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Oval 27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9"/>
            <p:cNvGrpSpPr>
              <a:grpSpLocks/>
            </p:cNvGrpSpPr>
            <p:nvPr/>
          </p:nvGrpSpPr>
          <p:grpSpPr bwMode="auto">
            <a:xfrm>
              <a:off x="4593969" y="3462493"/>
              <a:ext cx="307975" cy="261938"/>
              <a:chOff x="3366" y="2963"/>
              <a:chExt cx="432" cy="384"/>
            </a:xfrm>
            <a:solidFill>
              <a:srgbClr val="FFFF00"/>
            </a:solidFill>
          </p:grpSpPr>
          <p:sp>
            <p:nvSpPr>
              <p:cNvPr id="46" name="Oval 30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Oval 31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32"/>
            <p:cNvGrpSpPr>
              <a:grpSpLocks/>
            </p:cNvGrpSpPr>
            <p:nvPr/>
          </p:nvGrpSpPr>
          <p:grpSpPr bwMode="auto">
            <a:xfrm>
              <a:off x="3682744" y="3460905"/>
              <a:ext cx="307975" cy="261938"/>
              <a:chOff x="3366" y="2963"/>
              <a:chExt cx="432" cy="384"/>
            </a:xfrm>
            <a:solidFill>
              <a:schemeClr val="accent1"/>
            </a:solidFill>
          </p:grpSpPr>
          <p:sp>
            <p:nvSpPr>
              <p:cNvPr id="44" name="Oval 3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Oval 3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chemeClr val="accent3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4139944" y="1843242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4346319" y="190674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4889244" y="293544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5095619" y="299894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3389056" y="2933855"/>
              <a:ext cx="307975" cy="2619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3595431" y="2997355"/>
              <a:ext cx="44450" cy="9048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Text Box 122"/>
          <p:cNvSpPr txBox="1">
            <a:spLocks noChangeArrowheads="1"/>
          </p:cNvSpPr>
          <p:nvPr/>
        </p:nvSpPr>
        <p:spPr bwMode="auto">
          <a:xfrm>
            <a:off x="7736145" y="4229870"/>
            <a:ext cx="110479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Later!</a:t>
            </a:r>
            <a:endParaRPr lang="en-US" sz="2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662913-7592-44AC-A320-BDEE55E73DA9}" type="slidenum">
              <a:rPr lang="ar-SA" smtClean="0">
                <a:cs typeface="Arial" pitchFamily="34" charset="0"/>
              </a:rPr>
              <a:pPr/>
              <a:t>48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94564" name="Rectangle 2"/>
          <p:cNvSpPr>
            <a:spLocks noChangeArrowheads="1"/>
          </p:cNvSpPr>
          <p:nvPr/>
        </p:nvSpPr>
        <p:spPr bwMode="auto">
          <a:xfrm>
            <a:off x="0" y="178226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hlinkClick r:id="rId3"/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        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license.im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" y="12700"/>
            <a:ext cx="804672" cy="283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17606"/>
            <a:ext cx="9144000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work is licensed under a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Creative Commons Attribution-Noncommercial 3.0 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5"/>
              </a:rPr>
              <a:t>Unported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 License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6DCC-773C-4290-939B-0A9903A8B653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BE1D-7D2C-4BCB-884C-3D97C0BED67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Simplexes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91541" y="3091590"/>
            <a:ext cx="2601912" cy="813233"/>
            <a:chOff x="591541" y="3091590"/>
            <a:chExt cx="2601912" cy="813233"/>
          </a:xfrm>
        </p:grpSpPr>
        <p:grpSp>
          <p:nvGrpSpPr>
            <p:cNvPr id="48" name="Group 47"/>
            <p:cNvGrpSpPr/>
            <p:nvPr/>
          </p:nvGrpSpPr>
          <p:grpSpPr>
            <a:xfrm>
              <a:off x="591541" y="3091590"/>
              <a:ext cx="2601912" cy="813233"/>
              <a:chOff x="450049" y="3041398"/>
              <a:chExt cx="2601912" cy="813233"/>
            </a:xfrm>
          </p:grpSpPr>
          <p:sp>
            <p:nvSpPr>
              <p:cNvPr id="14342" name="Oval 6"/>
              <p:cNvSpPr>
                <a:spLocks noChangeArrowheads="1"/>
              </p:cNvSpPr>
              <p:nvPr/>
            </p:nvSpPr>
            <p:spPr bwMode="auto">
              <a:xfrm>
                <a:off x="1515214" y="3041398"/>
                <a:ext cx="290512" cy="24923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44" name="Text Box 8"/>
              <p:cNvSpPr txBox="1">
                <a:spLocks noChangeArrowheads="1"/>
              </p:cNvSpPr>
              <p:nvPr/>
            </p:nvSpPr>
            <p:spPr bwMode="auto">
              <a:xfrm>
                <a:off x="450049" y="3392966"/>
                <a:ext cx="26019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0-simplex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1835631" y="3146988"/>
              <a:ext cx="42862" cy="85725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43903" y="3110093"/>
            <a:ext cx="2108200" cy="776226"/>
            <a:chOff x="6467066" y="3178788"/>
            <a:chExt cx="2108200" cy="776226"/>
          </a:xfrm>
        </p:grpSpPr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6467066" y="3493349"/>
              <a:ext cx="210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1-simplex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6602004" y="3178788"/>
              <a:ext cx="1838325" cy="249237"/>
              <a:chOff x="3401" y="1327"/>
              <a:chExt cx="1158" cy="157"/>
            </a:xfrm>
          </p:grpSpPr>
          <p:sp>
            <p:nvSpPr>
              <p:cNvPr id="14357" name="Line 21"/>
              <p:cNvSpPr>
                <a:spLocks noChangeShapeType="1"/>
              </p:cNvSpPr>
              <p:nvPr/>
            </p:nvSpPr>
            <p:spPr bwMode="auto">
              <a:xfrm>
                <a:off x="3517" y="1405"/>
                <a:ext cx="92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3401" y="1327"/>
                <a:ext cx="183" cy="157"/>
                <a:chOff x="2625" y="3482"/>
                <a:chExt cx="183" cy="157"/>
              </a:xfrm>
            </p:grpSpPr>
            <p:sp>
              <p:nvSpPr>
                <p:cNvPr id="14367" name="Oval 31"/>
                <p:cNvSpPr>
                  <a:spLocks noChangeArrowheads="1"/>
                </p:cNvSpPr>
                <p:nvPr/>
              </p:nvSpPr>
              <p:spPr bwMode="auto">
                <a:xfrm>
                  <a:off x="2625" y="3482"/>
                  <a:ext cx="183" cy="15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68" name="Oval 32"/>
                <p:cNvSpPr>
                  <a:spLocks noChangeArrowheads="1"/>
                </p:cNvSpPr>
                <p:nvPr/>
              </p:nvSpPr>
              <p:spPr bwMode="auto">
                <a:xfrm>
                  <a:off x="2747" y="3520"/>
                  <a:ext cx="27" cy="5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4376" y="1327"/>
                <a:ext cx="183" cy="157"/>
                <a:chOff x="2625" y="3482"/>
                <a:chExt cx="183" cy="157"/>
              </a:xfrm>
            </p:grpSpPr>
            <p:sp>
              <p:nvSpPr>
                <p:cNvPr id="14370" name="Oval 34"/>
                <p:cNvSpPr>
                  <a:spLocks noChangeArrowheads="1"/>
                </p:cNvSpPr>
                <p:nvPr/>
              </p:nvSpPr>
              <p:spPr bwMode="auto">
                <a:xfrm>
                  <a:off x="2625" y="3482"/>
                  <a:ext cx="183" cy="15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71" name="Oval 35"/>
                <p:cNvSpPr>
                  <a:spLocks noChangeArrowheads="1"/>
                </p:cNvSpPr>
                <p:nvPr/>
              </p:nvSpPr>
              <p:spPr bwMode="auto">
                <a:xfrm>
                  <a:off x="2747" y="3520"/>
                  <a:ext cx="27" cy="5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47" name="Group 46"/>
          <p:cNvGrpSpPr/>
          <p:nvPr/>
        </p:nvGrpSpPr>
        <p:grpSpPr>
          <a:xfrm>
            <a:off x="637524" y="4512636"/>
            <a:ext cx="2509947" cy="1583430"/>
            <a:chOff x="969853" y="3792538"/>
            <a:chExt cx="2509947" cy="1583430"/>
          </a:xfrm>
        </p:grpSpPr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1749425" y="3792538"/>
              <a:ext cx="1730375" cy="1482725"/>
              <a:chOff x="1102" y="2389"/>
              <a:chExt cx="1090" cy="934"/>
            </a:xfrm>
          </p:grpSpPr>
          <p:sp>
            <p:nvSpPr>
              <p:cNvPr id="14386" name="Freeform 50"/>
              <p:cNvSpPr>
                <a:spLocks/>
              </p:cNvSpPr>
              <p:nvPr/>
            </p:nvSpPr>
            <p:spPr bwMode="auto">
              <a:xfrm>
                <a:off x="1229" y="2488"/>
                <a:ext cx="879" cy="755"/>
              </a:xfrm>
              <a:custGeom>
                <a:avLst/>
                <a:gdLst/>
                <a:ahLst/>
                <a:cxnLst>
                  <a:cxn ang="0">
                    <a:pos x="0" y="362"/>
                  </a:cxn>
                  <a:cxn ang="0">
                    <a:pos x="734" y="0"/>
                  </a:cxn>
                  <a:cxn ang="0">
                    <a:pos x="879" y="755"/>
                  </a:cxn>
                  <a:cxn ang="0">
                    <a:pos x="0" y="362"/>
                  </a:cxn>
                </a:cxnLst>
                <a:rect l="0" t="0" r="r" b="b"/>
                <a:pathLst>
                  <a:path w="879" h="755">
                    <a:moveTo>
                      <a:pt x="0" y="362"/>
                    </a:moveTo>
                    <a:lnTo>
                      <a:pt x="734" y="0"/>
                    </a:lnTo>
                    <a:lnTo>
                      <a:pt x="879" y="755"/>
                    </a:lnTo>
                    <a:lnTo>
                      <a:pt x="0" y="3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50000">
                    <a:srgbClr val="00FFFF">
                      <a:gamma/>
                      <a:shade val="46275"/>
                      <a:invGamma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74" name="Oval 38"/>
              <p:cNvSpPr>
                <a:spLocks noChangeArrowheads="1"/>
              </p:cNvSpPr>
              <p:nvPr/>
            </p:nvSpPr>
            <p:spPr bwMode="auto">
              <a:xfrm>
                <a:off x="1102" y="2758"/>
                <a:ext cx="194" cy="165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75" name="Oval 39"/>
              <p:cNvSpPr>
                <a:spLocks noChangeArrowheads="1"/>
              </p:cNvSpPr>
              <p:nvPr/>
            </p:nvSpPr>
            <p:spPr bwMode="auto">
              <a:xfrm>
                <a:off x="1232" y="2798"/>
                <a:ext cx="28" cy="5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/>
            </p:nvSpPr>
            <p:spPr bwMode="auto">
              <a:xfrm>
                <a:off x="1850" y="2389"/>
                <a:ext cx="194" cy="165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/>
            </p:nvSpPr>
            <p:spPr bwMode="auto">
              <a:xfrm>
                <a:off x="1980" y="2429"/>
                <a:ext cx="28" cy="5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4" name="Oval 48"/>
              <p:cNvSpPr>
                <a:spLocks noChangeArrowheads="1"/>
              </p:cNvSpPr>
              <p:nvPr/>
            </p:nvSpPr>
            <p:spPr bwMode="auto">
              <a:xfrm>
                <a:off x="1998" y="3158"/>
                <a:ext cx="194" cy="165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5" name="Oval 49"/>
              <p:cNvSpPr>
                <a:spLocks noChangeArrowheads="1"/>
              </p:cNvSpPr>
              <p:nvPr/>
            </p:nvSpPr>
            <p:spPr bwMode="auto">
              <a:xfrm>
                <a:off x="2128" y="3198"/>
                <a:ext cx="28" cy="5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387" name="Text Box 51"/>
            <p:cNvSpPr txBox="1">
              <a:spLocks noChangeArrowheads="1"/>
            </p:cNvSpPr>
            <p:nvPr/>
          </p:nvSpPr>
          <p:spPr bwMode="auto">
            <a:xfrm>
              <a:off x="969853" y="4914303"/>
              <a:ext cx="22574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2-simplex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01772" y="4319124"/>
            <a:ext cx="3192462" cy="1970455"/>
            <a:chOff x="4820740" y="4319124"/>
            <a:chExt cx="3192462" cy="1970455"/>
          </a:xfrm>
        </p:grpSpPr>
        <p:sp>
          <p:nvSpPr>
            <p:cNvPr id="14404" name="Text Box 68"/>
            <p:cNvSpPr txBox="1">
              <a:spLocks noChangeArrowheads="1"/>
            </p:cNvSpPr>
            <p:nvPr/>
          </p:nvSpPr>
          <p:spPr bwMode="auto">
            <a:xfrm>
              <a:off x="4820740" y="5827914"/>
              <a:ext cx="31924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3-simplex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5562317" y="4319124"/>
              <a:ext cx="1946275" cy="1620838"/>
              <a:chOff x="3729" y="2639"/>
              <a:chExt cx="1226" cy="1021"/>
            </a:xfrm>
          </p:grpSpPr>
          <p:sp>
            <p:nvSpPr>
              <p:cNvPr id="14402" name="Freeform 66"/>
              <p:cNvSpPr>
                <a:spLocks/>
              </p:cNvSpPr>
              <p:nvPr/>
            </p:nvSpPr>
            <p:spPr bwMode="auto">
              <a:xfrm>
                <a:off x="4096" y="2731"/>
                <a:ext cx="755" cy="8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2" y="848"/>
                  </a:cxn>
                  <a:cxn ang="0">
                    <a:pos x="755" y="320"/>
                  </a:cxn>
                  <a:cxn ang="0">
                    <a:pos x="0" y="0"/>
                  </a:cxn>
                </a:cxnLst>
                <a:rect l="0" t="0" r="r" b="b"/>
                <a:pathLst>
                  <a:path w="755" h="848">
                    <a:moveTo>
                      <a:pt x="0" y="0"/>
                    </a:moveTo>
                    <a:lnTo>
                      <a:pt x="652" y="848"/>
                    </a:lnTo>
                    <a:lnTo>
                      <a:pt x="755" y="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01" name="Freeform 65"/>
              <p:cNvSpPr>
                <a:spLocks/>
              </p:cNvSpPr>
              <p:nvPr/>
            </p:nvSpPr>
            <p:spPr bwMode="auto">
              <a:xfrm>
                <a:off x="3827" y="2720"/>
                <a:ext cx="931" cy="890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931" y="890"/>
                  </a:cxn>
                  <a:cxn ang="0">
                    <a:pos x="0" y="817"/>
                  </a:cxn>
                  <a:cxn ang="0">
                    <a:pos x="269" y="0"/>
                  </a:cxn>
                </a:cxnLst>
                <a:rect l="0" t="0" r="r" b="b"/>
                <a:pathLst>
                  <a:path w="931" h="890">
                    <a:moveTo>
                      <a:pt x="269" y="0"/>
                    </a:moveTo>
                    <a:lnTo>
                      <a:pt x="931" y="890"/>
                    </a:lnTo>
                    <a:lnTo>
                      <a:pt x="0" y="817"/>
                    </a:lnTo>
                    <a:lnTo>
                      <a:pt x="26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oup 52"/>
              <p:cNvGrpSpPr>
                <a:grpSpLocks/>
              </p:cNvGrpSpPr>
              <p:nvPr/>
            </p:nvGrpSpPr>
            <p:grpSpPr bwMode="auto">
              <a:xfrm>
                <a:off x="4003" y="2639"/>
                <a:ext cx="194" cy="165"/>
                <a:chOff x="3366" y="2963"/>
                <a:chExt cx="432" cy="384"/>
              </a:xfrm>
            </p:grpSpPr>
            <p:sp>
              <p:nvSpPr>
                <p:cNvPr id="14389" name="Oval 53"/>
                <p:cNvSpPr>
                  <a:spLocks noChangeArrowheads="1"/>
                </p:cNvSpPr>
                <p:nvPr/>
              </p:nvSpPr>
              <p:spPr bwMode="auto">
                <a:xfrm>
                  <a:off x="3366" y="2963"/>
                  <a:ext cx="432" cy="384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90" name="Oval 54"/>
                <p:cNvSpPr>
                  <a:spLocks noChangeArrowheads="1"/>
                </p:cNvSpPr>
                <p:nvPr/>
              </p:nvSpPr>
              <p:spPr bwMode="auto">
                <a:xfrm>
                  <a:off x="3655" y="3055"/>
                  <a:ext cx="62" cy="134"/>
                </a:xfrm>
                <a:prstGeom prst="ellipse">
                  <a:avLst/>
                </a:prstGeom>
                <a:solidFill>
                  <a:srgbClr val="FF7C8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oup 61"/>
              <p:cNvGrpSpPr>
                <a:grpSpLocks/>
              </p:cNvGrpSpPr>
              <p:nvPr/>
            </p:nvGrpSpPr>
            <p:grpSpPr bwMode="auto">
              <a:xfrm>
                <a:off x="4653" y="3495"/>
                <a:ext cx="194" cy="165"/>
                <a:chOff x="3366" y="2963"/>
                <a:chExt cx="432" cy="384"/>
              </a:xfrm>
            </p:grpSpPr>
            <p:sp>
              <p:nvSpPr>
                <p:cNvPr id="14398" name="Oval 62"/>
                <p:cNvSpPr>
                  <a:spLocks noChangeArrowheads="1"/>
                </p:cNvSpPr>
                <p:nvPr/>
              </p:nvSpPr>
              <p:spPr bwMode="auto">
                <a:xfrm>
                  <a:off x="3366" y="2963"/>
                  <a:ext cx="432" cy="384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99" name="Oval 63"/>
                <p:cNvSpPr>
                  <a:spLocks noChangeArrowheads="1"/>
                </p:cNvSpPr>
                <p:nvPr/>
              </p:nvSpPr>
              <p:spPr bwMode="auto">
                <a:xfrm>
                  <a:off x="3655" y="3055"/>
                  <a:ext cx="62" cy="134"/>
                </a:xfrm>
                <a:prstGeom prst="ellipse">
                  <a:avLst/>
                </a:prstGeom>
                <a:solidFill>
                  <a:srgbClr val="FF7C8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403" name="Line 67"/>
              <p:cNvSpPr>
                <a:spLocks noChangeShapeType="1"/>
              </p:cNvSpPr>
              <p:nvPr/>
            </p:nvSpPr>
            <p:spPr bwMode="auto">
              <a:xfrm flipV="1">
                <a:off x="3817" y="3051"/>
                <a:ext cx="1055" cy="4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oup 58"/>
              <p:cNvGrpSpPr>
                <a:grpSpLocks/>
              </p:cNvGrpSpPr>
              <p:nvPr/>
            </p:nvGrpSpPr>
            <p:grpSpPr bwMode="auto">
              <a:xfrm>
                <a:off x="3729" y="3452"/>
                <a:ext cx="194" cy="165"/>
                <a:chOff x="3366" y="2963"/>
                <a:chExt cx="432" cy="384"/>
              </a:xfrm>
            </p:grpSpPr>
            <p:sp>
              <p:nvSpPr>
                <p:cNvPr id="14395" name="Oval 59"/>
                <p:cNvSpPr>
                  <a:spLocks noChangeArrowheads="1"/>
                </p:cNvSpPr>
                <p:nvPr/>
              </p:nvSpPr>
              <p:spPr bwMode="auto">
                <a:xfrm>
                  <a:off x="3366" y="2963"/>
                  <a:ext cx="432" cy="384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96" name="Oval 60"/>
                <p:cNvSpPr>
                  <a:spLocks noChangeArrowheads="1"/>
                </p:cNvSpPr>
                <p:nvPr/>
              </p:nvSpPr>
              <p:spPr bwMode="auto">
                <a:xfrm>
                  <a:off x="3655" y="3055"/>
                  <a:ext cx="62" cy="134"/>
                </a:xfrm>
                <a:prstGeom prst="ellipse">
                  <a:avLst/>
                </a:prstGeom>
                <a:solidFill>
                  <a:srgbClr val="FF7C8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55"/>
              <p:cNvGrpSpPr>
                <a:grpSpLocks/>
              </p:cNvGrpSpPr>
              <p:nvPr/>
            </p:nvGrpSpPr>
            <p:grpSpPr bwMode="auto">
              <a:xfrm>
                <a:off x="4761" y="2952"/>
                <a:ext cx="194" cy="165"/>
                <a:chOff x="3366" y="2963"/>
                <a:chExt cx="432" cy="384"/>
              </a:xfrm>
            </p:grpSpPr>
            <p:sp>
              <p:nvSpPr>
                <p:cNvPr id="14392" name="Oval 56"/>
                <p:cNvSpPr>
                  <a:spLocks noChangeArrowheads="1"/>
                </p:cNvSpPr>
                <p:nvPr/>
              </p:nvSpPr>
              <p:spPr bwMode="auto">
                <a:xfrm>
                  <a:off x="3366" y="2963"/>
                  <a:ext cx="432" cy="384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93" name="Oval 57"/>
                <p:cNvSpPr>
                  <a:spLocks noChangeArrowheads="1"/>
                </p:cNvSpPr>
                <p:nvPr/>
              </p:nvSpPr>
              <p:spPr bwMode="auto">
                <a:xfrm>
                  <a:off x="3655" y="3055"/>
                  <a:ext cx="62" cy="134"/>
                </a:xfrm>
                <a:prstGeom prst="ellipse">
                  <a:avLst/>
                </a:prstGeom>
                <a:solidFill>
                  <a:srgbClr val="FF7C8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5" name="Text Box 122"/>
          <p:cNvSpPr txBox="1">
            <a:spLocks noChangeArrowheads="1"/>
          </p:cNvSpPr>
          <p:nvPr/>
        </p:nvSpPr>
        <p:spPr bwMode="auto">
          <a:xfrm>
            <a:off x="787876" y="1581982"/>
            <a:ext cx="587547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Combinatorial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a set of vertexes.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22"/>
          <p:cNvSpPr txBox="1">
            <a:spLocks noChangeArrowheads="1"/>
          </p:cNvSpPr>
          <p:nvPr/>
        </p:nvSpPr>
        <p:spPr bwMode="auto">
          <a:xfrm>
            <a:off x="2064412" y="1942612"/>
            <a:ext cx="5875476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Geometric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convex hull of points in general position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22"/>
          <p:cNvSpPr txBox="1">
            <a:spLocks noChangeArrowheads="1"/>
          </p:cNvSpPr>
          <p:nvPr/>
        </p:nvSpPr>
        <p:spPr bwMode="auto">
          <a:xfrm>
            <a:off x="3707324" y="4285951"/>
            <a:ext cx="182614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dimension</a:t>
            </a: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5911910" y="3494638"/>
            <a:ext cx="416459" cy="398352"/>
          </a:xfrm>
          <a:prstGeom prst="wedgeRoundRectCallout">
            <a:avLst>
              <a:gd name="adj1" fmla="val -127355"/>
              <a:gd name="adj2" fmla="val 13977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Rounded Rectangular Callout 58"/>
          <p:cNvSpPr/>
          <p:nvPr/>
        </p:nvSpPr>
        <p:spPr bwMode="auto">
          <a:xfrm>
            <a:off x="5955668" y="5892297"/>
            <a:ext cx="416459" cy="398352"/>
          </a:xfrm>
          <a:prstGeom prst="wedgeRoundRectCallout">
            <a:avLst>
              <a:gd name="adj1" fmla="val -159964"/>
              <a:gd name="adj2" fmla="val -317046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0" name="Rounded Rectangular Callout 59"/>
          <p:cNvSpPr/>
          <p:nvPr/>
        </p:nvSpPr>
        <p:spPr bwMode="auto">
          <a:xfrm>
            <a:off x="965699" y="5664451"/>
            <a:ext cx="416459" cy="398352"/>
          </a:xfrm>
          <a:prstGeom prst="wedgeRoundRectCallout">
            <a:avLst>
              <a:gd name="adj1" fmla="val 596559"/>
              <a:gd name="adj2" fmla="val -26022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1" name="Rounded Rectangular Callout 60"/>
          <p:cNvSpPr/>
          <p:nvPr/>
        </p:nvSpPr>
        <p:spPr bwMode="auto">
          <a:xfrm>
            <a:off x="1141618" y="3496927"/>
            <a:ext cx="416459" cy="398352"/>
          </a:xfrm>
          <a:prstGeom prst="wedgeRoundRectCallout">
            <a:avLst>
              <a:gd name="adj1" fmla="val 566124"/>
              <a:gd name="adj2" fmla="val 142046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1" grpId="1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425F-0119-4B6E-8E8C-E2CA9E9A1DE9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4E6-3BAE-433C-83ED-C86F41E5E1E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Simplicial Complex</a:t>
            </a:r>
          </a:p>
        </p:txBody>
      </p:sp>
      <p:pic>
        <p:nvPicPr>
          <p:cNvPr id="15363" name="Picture 3" descr="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36750"/>
            <a:ext cx="5741988" cy="4438650"/>
          </a:xfrm>
          <a:prstGeom prst="rect">
            <a:avLst/>
          </a:prstGeom>
          <a:noFill/>
        </p:spPr>
      </p:pic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787876" y="1581982"/>
            <a:ext cx="5875476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Combinatorial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a set of simplexes close under inclusion.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2064412" y="1942612"/>
            <a:ext cx="5875476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Geometric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simplexes “glued together” along faces …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Simplicial Maps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F6DA-7E14-4500-AD99-58067A12CB42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DA1-50F3-4D49-8C7F-88F3B24DCCE8}" type="slidenum">
              <a:rPr lang="en-US"/>
              <a:pPr/>
              <a:t>7</a:t>
            </a:fld>
            <a:endParaRPr lang="en-US" dirty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23875" y="2811463"/>
            <a:ext cx="3213100" cy="2360612"/>
            <a:chOff x="1088" y="2723"/>
            <a:chExt cx="2024" cy="1487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088" y="2823"/>
              <a:ext cx="1090" cy="934"/>
              <a:chOff x="1102" y="2389"/>
              <a:chExt cx="1090" cy="934"/>
            </a:xfrm>
          </p:grpSpPr>
          <p:sp>
            <p:nvSpPr>
              <p:cNvPr id="185363" name="Freeform 19"/>
              <p:cNvSpPr>
                <a:spLocks/>
              </p:cNvSpPr>
              <p:nvPr/>
            </p:nvSpPr>
            <p:spPr bwMode="auto">
              <a:xfrm>
                <a:off x="1229" y="2488"/>
                <a:ext cx="879" cy="755"/>
              </a:xfrm>
              <a:custGeom>
                <a:avLst/>
                <a:gdLst/>
                <a:ahLst/>
                <a:cxnLst>
                  <a:cxn ang="0">
                    <a:pos x="0" y="362"/>
                  </a:cxn>
                  <a:cxn ang="0">
                    <a:pos x="734" y="0"/>
                  </a:cxn>
                  <a:cxn ang="0">
                    <a:pos x="879" y="755"/>
                  </a:cxn>
                  <a:cxn ang="0">
                    <a:pos x="0" y="362"/>
                  </a:cxn>
                </a:cxnLst>
                <a:rect l="0" t="0" r="r" b="b"/>
                <a:pathLst>
                  <a:path w="879" h="755">
                    <a:moveTo>
                      <a:pt x="0" y="362"/>
                    </a:moveTo>
                    <a:lnTo>
                      <a:pt x="734" y="0"/>
                    </a:lnTo>
                    <a:lnTo>
                      <a:pt x="879" y="755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4" name="Oval 20"/>
              <p:cNvSpPr>
                <a:spLocks noChangeArrowheads="1"/>
              </p:cNvSpPr>
              <p:nvPr/>
            </p:nvSpPr>
            <p:spPr bwMode="auto">
              <a:xfrm>
                <a:off x="1102" y="2758"/>
                <a:ext cx="194" cy="165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5" name="Oval 21"/>
              <p:cNvSpPr>
                <a:spLocks noChangeArrowheads="1"/>
              </p:cNvSpPr>
              <p:nvPr/>
            </p:nvSpPr>
            <p:spPr bwMode="auto">
              <a:xfrm>
                <a:off x="1232" y="2798"/>
                <a:ext cx="28" cy="5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6" name="Oval 22"/>
              <p:cNvSpPr>
                <a:spLocks noChangeArrowheads="1"/>
              </p:cNvSpPr>
              <p:nvPr/>
            </p:nvSpPr>
            <p:spPr bwMode="auto">
              <a:xfrm>
                <a:off x="1850" y="2389"/>
                <a:ext cx="194" cy="165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7" name="Oval 23"/>
              <p:cNvSpPr>
                <a:spLocks noChangeArrowheads="1"/>
              </p:cNvSpPr>
              <p:nvPr/>
            </p:nvSpPr>
            <p:spPr bwMode="auto">
              <a:xfrm>
                <a:off x="1980" y="2429"/>
                <a:ext cx="28" cy="5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8" name="Oval 24"/>
              <p:cNvSpPr>
                <a:spLocks noChangeArrowheads="1"/>
              </p:cNvSpPr>
              <p:nvPr/>
            </p:nvSpPr>
            <p:spPr bwMode="auto">
              <a:xfrm>
                <a:off x="1998" y="3158"/>
                <a:ext cx="194" cy="165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9" name="Oval 25"/>
              <p:cNvSpPr>
                <a:spLocks noChangeArrowheads="1"/>
              </p:cNvSpPr>
              <p:nvPr/>
            </p:nvSpPr>
            <p:spPr bwMode="auto">
              <a:xfrm>
                <a:off x="2128" y="3198"/>
                <a:ext cx="28" cy="5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2918" y="2778"/>
              <a:ext cx="194" cy="1046"/>
              <a:chOff x="3918" y="2758"/>
              <a:chExt cx="194" cy="1046"/>
            </a:xfrm>
          </p:grpSpPr>
          <p:sp>
            <p:nvSpPr>
              <p:cNvPr id="185371" name="Line 27"/>
              <p:cNvSpPr>
                <a:spLocks noChangeShapeType="1"/>
              </p:cNvSpPr>
              <p:nvPr/>
            </p:nvSpPr>
            <p:spPr bwMode="auto">
              <a:xfrm rot="-5400000">
                <a:off x="3563" y="3319"/>
                <a:ext cx="921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3929" y="2758"/>
                <a:ext cx="183" cy="157"/>
                <a:chOff x="2625" y="3482"/>
                <a:chExt cx="183" cy="157"/>
              </a:xfrm>
            </p:grpSpPr>
            <p:sp>
              <p:nvSpPr>
                <p:cNvPr id="185373" name="Oval 29"/>
                <p:cNvSpPr>
                  <a:spLocks noChangeArrowheads="1"/>
                </p:cNvSpPr>
                <p:nvPr/>
              </p:nvSpPr>
              <p:spPr bwMode="auto">
                <a:xfrm>
                  <a:off x="2625" y="3482"/>
                  <a:ext cx="183" cy="15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374" name="Oval 30"/>
                <p:cNvSpPr>
                  <a:spLocks noChangeArrowheads="1"/>
                </p:cNvSpPr>
                <p:nvPr/>
              </p:nvSpPr>
              <p:spPr bwMode="auto">
                <a:xfrm>
                  <a:off x="2747" y="3520"/>
                  <a:ext cx="27" cy="5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3918" y="3647"/>
                <a:ext cx="183" cy="157"/>
                <a:chOff x="2625" y="3482"/>
                <a:chExt cx="183" cy="157"/>
              </a:xfrm>
            </p:grpSpPr>
            <p:sp>
              <p:nvSpPr>
                <p:cNvPr id="185376" name="Oval 32"/>
                <p:cNvSpPr>
                  <a:spLocks noChangeArrowheads="1"/>
                </p:cNvSpPr>
                <p:nvPr/>
              </p:nvSpPr>
              <p:spPr bwMode="auto">
                <a:xfrm>
                  <a:off x="2625" y="3482"/>
                  <a:ext cx="183" cy="15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377" name="Oval 33"/>
                <p:cNvSpPr>
                  <a:spLocks noChangeArrowheads="1"/>
                </p:cNvSpPr>
                <p:nvPr/>
              </p:nvSpPr>
              <p:spPr bwMode="auto">
                <a:xfrm>
                  <a:off x="2747" y="3520"/>
                  <a:ext cx="27" cy="5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5379" name="Freeform 35"/>
            <p:cNvSpPr>
              <a:spLocks/>
            </p:cNvSpPr>
            <p:nvPr/>
          </p:nvSpPr>
          <p:spPr bwMode="auto">
            <a:xfrm>
              <a:off x="2048" y="2723"/>
              <a:ext cx="807" cy="84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566" y="1"/>
                </a:cxn>
                <a:cxn ang="0">
                  <a:pos x="807" y="84"/>
                </a:cxn>
              </a:cxnLst>
              <a:rect l="0" t="0" r="r" b="b"/>
              <a:pathLst>
                <a:path w="807" h="84">
                  <a:moveTo>
                    <a:pt x="0" y="77"/>
                  </a:moveTo>
                  <a:cubicBezTo>
                    <a:pt x="216" y="38"/>
                    <a:pt x="432" y="0"/>
                    <a:pt x="566" y="1"/>
                  </a:cubicBezTo>
                  <a:cubicBezTo>
                    <a:pt x="700" y="2"/>
                    <a:pt x="767" y="70"/>
                    <a:pt x="807" y="8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380" name="Freeform 36"/>
            <p:cNvSpPr>
              <a:spLocks/>
            </p:cNvSpPr>
            <p:nvPr/>
          </p:nvSpPr>
          <p:spPr bwMode="auto">
            <a:xfrm>
              <a:off x="2117" y="3807"/>
              <a:ext cx="759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97"/>
                </a:cxn>
                <a:cxn ang="0">
                  <a:pos x="759" y="0"/>
                </a:cxn>
              </a:cxnLst>
              <a:rect l="0" t="0" r="r" b="b"/>
              <a:pathLst>
                <a:path w="759" h="97">
                  <a:moveTo>
                    <a:pt x="0" y="0"/>
                  </a:moveTo>
                  <a:cubicBezTo>
                    <a:pt x="116" y="48"/>
                    <a:pt x="233" y="97"/>
                    <a:pt x="359" y="97"/>
                  </a:cubicBezTo>
                  <a:cubicBezTo>
                    <a:pt x="485" y="97"/>
                    <a:pt x="622" y="48"/>
                    <a:pt x="759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381" name="Freeform 37"/>
            <p:cNvSpPr>
              <a:spLocks/>
            </p:cNvSpPr>
            <p:nvPr/>
          </p:nvSpPr>
          <p:spPr bwMode="auto">
            <a:xfrm>
              <a:off x="1235" y="3449"/>
              <a:ext cx="1579" cy="7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5" y="689"/>
                </a:cxn>
                <a:cxn ang="0">
                  <a:pos x="1579" y="434"/>
                </a:cxn>
              </a:cxnLst>
              <a:rect l="0" t="0" r="r" b="b"/>
              <a:pathLst>
                <a:path w="1579" h="761">
                  <a:moveTo>
                    <a:pt x="0" y="0"/>
                  </a:moveTo>
                  <a:cubicBezTo>
                    <a:pt x="206" y="308"/>
                    <a:pt x="412" y="617"/>
                    <a:pt x="675" y="689"/>
                  </a:cubicBezTo>
                  <a:cubicBezTo>
                    <a:pt x="938" y="761"/>
                    <a:pt x="1258" y="597"/>
                    <a:pt x="1579" y="43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8" name="Text Box 122"/>
          <p:cNvSpPr txBox="1">
            <a:spLocks noChangeArrowheads="1"/>
          </p:cNvSpPr>
          <p:nvPr/>
        </p:nvSpPr>
        <p:spPr bwMode="auto">
          <a:xfrm>
            <a:off x="4514224" y="2359071"/>
            <a:ext cx="398160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Vertex-to-vertex map …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Simplicial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F6DA-7E14-4500-AD99-58067A12CB42}" type="datetime5">
              <a:rPr lang="en-US"/>
              <a:pPr/>
              <a:t>20-Oct-10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DA1-50F3-4D49-8C7F-88F3B24DCCE8}" type="slidenum">
              <a:rPr lang="en-US"/>
              <a:pPr/>
              <a:t>8</a:t>
            </a:fld>
            <a:endParaRPr lang="en-US" dirty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23875" y="2811463"/>
            <a:ext cx="3213100" cy="2360612"/>
            <a:chOff x="1088" y="2723"/>
            <a:chExt cx="2024" cy="1487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088" y="2823"/>
              <a:ext cx="1090" cy="934"/>
              <a:chOff x="1102" y="2389"/>
              <a:chExt cx="1090" cy="934"/>
            </a:xfrm>
          </p:grpSpPr>
          <p:sp>
            <p:nvSpPr>
              <p:cNvPr id="185363" name="Freeform 19"/>
              <p:cNvSpPr>
                <a:spLocks/>
              </p:cNvSpPr>
              <p:nvPr/>
            </p:nvSpPr>
            <p:spPr bwMode="auto">
              <a:xfrm>
                <a:off x="1229" y="2488"/>
                <a:ext cx="879" cy="755"/>
              </a:xfrm>
              <a:custGeom>
                <a:avLst/>
                <a:gdLst/>
                <a:ahLst/>
                <a:cxnLst>
                  <a:cxn ang="0">
                    <a:pos x="0" y="362"/>
                  </a:cxn>
                  <a:cxn ang="0">
                    <a:pos x="734" y="0"/>
                  </a:cxn>
                  <a:cxn ang="0">
                    <a:pos x="879" y="755"/>
                  </a:cxn>
                  <a:cxn ang="0">
                    <a:pos x="0" y="362"/>
                  </a:cxn>
                </a:cxnLst>
                <a:rect l="0" t="0" r="r" b="b"/>
                <a:pathLst>
                  <a:path w="879" h="755">
                    <a:moveTo>
                      <a:pt x="0" y="362"/>
                    </a:moveTo>
                    <a:lnTo>
                      <a:pt x="734" y="0"/>
                    </a:lnTo>
                    <a:lnTo>
                      <a:pt x="879" y="755"/>
                    </a:lnTo>
                    <a:lnTo>
                      <a:pt x="0" y="3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50000">
                    <a:srgbClr val="00FFFF">
                      <a:gamma/>
                      <a:shade val="46275"/>
                      <a:invGamma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4" name="Oval 20"/>
              <p:cNvSpPr>
                <a:spLocks noChangeArrowheads="1"/>
              </p:cNvSpPr>
              <p:nvPr/>
            </p:nvSpPr>
            <p:spPr bwMode="auto">
              <a:xfrm>
                <a:off x="1102" y="2758"/>
                <a:ext cx="194" cy="165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5" name="Oval 21"/>
              <p:cNvSpPr>
                <a:spLocks noChangeArrowheads="1"/>
              </p:cNvSpPr>
              <p:nvPr/>
            </p:nvSpPr>
            <p:spPr bwMode="auto">
              <a:xfrm>
                <a:off x="1232" y="2798"/>
                <a:ext cx="28" cy="5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6" name="Oval 22"/>
              <p:cNvSpPr>
                <a:spLocks noChangeArrowheads="1"/>
              </p:cNvSpPr>
              <p:nvPr/>
            </p:nvSpPr>
            <p:spPr bwMode="auto">
              <a:xfrm>
                <a:off x="1850" y="2389"/>
                <a:ext cx="194" cy="165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7" name="Oval 23"/>
              <p:cNvSpPr>
                <a:spLocks noChangeArrowheads="1"/>
              </p:cNvSpPr>
              <p:nvPr/>
            </p:nvSpPr>
            <p:spPr bwMode="auto">
              <a:xfrm>
                <a:off x="1980" y="2429"/>
                <a:ext cx="28" cy="5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8" name="Oval 24"/>
              <p:cNvSpPr>
                <a:spLocks noChangeArrowheads="1"/>
              </p:cNvSpPr>
              <p:nvPr/>
            </p:nvSpPr>
            <p:spPr bwMode="auto">
              <a:xfrm>
                <a:off x="1998" y="3158"/>
                <a:ext cx="194" cy="165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369" name="Oval 25"/>
              <p:cNvSpPr>
                <a:spLocks noChangeArrowheads="1"/>
              </p:cNvSpPr>
              <p:nvPr/>
            </p:nvSpPr>
            <p:spPr bwMode="auto">
              <a:xfrm>
                <a:off x="2128" y="3198"/>
                <a:ext cx="28" cy="5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2918" y="2778"/>
              <a:ext cx="194" cy="1046"/>
              <a:chOff x="3918" y="2758"/>
              <a:chExt cx="194" cy="1046"/>
            </a:xfrm>
          </p:grpSpPr>
          <p:sp>
            <p:nvSpPr>
              <p:cNvPr id="185371" name="Line 27"/>
              <p:cNvSpPr>
                <a:spLocks noChangeShapeType="1"/>
              </p:cNvSpPr>
              <p:nvPr/>
            </p:nvSpPr>
            <p:spPr bwMode="auto">
              <a:xfrm rot="-5400000">
                <a:off x="3563" y="3319"/>
                <a:ext cx="92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3929" y="2758"/>
                <a:ext cx="183" cy="157"/>
                <a:chOff x="2625" y="3482"/>
                <a:chExt cx="183" cy="157"/>
              </a:xfrm>
            </p:grpSpPr>
            <p:sp>
              <p:nvSpPr>
                <p:cNvPr id="185373" name="Oval 29"/>
                <p:cNvSpPr>
                  <a:spLocks noChangeArrowheads="1"/>
                </p:cNvSpPr>
                <p:nvPr/>
              </p:nvSpPr>
              <p:spPr bwMode="auto">
                <a:xfrm>
                  <a:off x="2625" y="3482"/>
                  <a:ext cx="183" cy="15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374" name="Oval 30"/>
                <p:cNvSpPr>
                  <a:spLocks noChangeArrowheads="1"/>
                </p:cNvSpPr>
                <p:nvPr/>
              </p:nvSpPr>
              <p:spPr bwMode="auto">
                <a:xfrm>
                  <a:off x="2747" y="3520"/>
                  <a:ext cx="27" cy="5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3918" y="3647"/>
                <a:ext cx="183" cy="157"/>
                <a:chOff x="2625" y="3482"/>
                <a:chExt cx="183" cy="157"/>
              </a:xfrm>
            </p:grpSpPr>
            <p:sp>
              <p:nvSpPr>
                <p:cNvPr id="185376" name="Oval 32"/>
                <p:cNvSpPr>
                  <a:spLocks noChangeArrowheads="1"/>
                </p:cNvSpPr>
                <p:nvPr/>
              </p:nvSpPr>
              <p:spPr bwMode="auto">
                <a:xfrm>
                  <a:off x="2625" y="3482"/>
                  <a:ext cx="183" cy="157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377" name="Oval 33"/>
                <p:cNvSpPr>
                  <a:spLocks noChangeArrowheads="1"/>
                </p:cNvSpPr>
                <p:nvPr/>
              </p:nvSpPr>
              <p:spPr bwMode="auto">
                <a:xfrm>
                  <a:off x="2747" y="3520"/>
                  <a:ext cx="27" cy="5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5379" name="Freeform 35"/>
            <p:cNvSpPr>
              <a:spLocks/>
            </p:cNvSpPr>
            <p:nvPr/>
          </p:nvSpPr>
          <p:spPr bwMode="auto">
            <a:xfrm>
              <a:off x="2048" y="2723"/>
              <a:ext cx="807" cy="84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566" y="1"/>
                </a:cxn>
                <a:cxn ang="0">
                  <a:pos x="807" y="84"/>
                </a:cxn>
              </a:cxnLst>
              <a:rect l="0" t="0" r="r" b="b"/>
              <a:pathLst>
                <a:path w="807" h="84">
                  <a:moveTo>
                    <a:pt x="0" y="77"/>
                  </a:moveTo>
                  <a:cubicBezTo>
                    <a:pt x="216" y="38"/>
                    <a:pt x="432" y="0"/>
                    <a:pt x="566" y="1"/>
                  </a:cubicBezTo>
                  <a:cubicBezTo>
                    <a:pt x="700" y="2"/>
                    <a:pt x="767" y="70"/>
                    <a:pt x="807" y="8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380" name="Freeform 36"/>
            <p:cNvSpPr>
              <a:spLocks/>
            </p:cNvSpPr>
            <p:nvPr/>
          </p:nvSpPr>
          <p:spPr bwMode="auto">
            <a:xfrm>
              <a:off x="2117" y="3807"/>
              <a:ext cx="759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97"/>
                </a:cxn>
                <a:cxn ang="0">
                  <a:pos x="759" y="0"/>
                </a:cxn>
              </a:cxnLst>
              <a:rect l="0" t="0" r="r" b="b"/>
              <a:pathLst>
                <a:path w="759" h="97">
                  <a:moveTo>
                    <a:pt x="0" y="0"/>
                  </a:moveTo>
                  <a:cubicBezTo>
                    <a:pt x="116" y="48"/>
                    <a:pt x="233" y="97"/>
                    <a:pt x="359" y="97"/>
                  </a:cubicBezTo>
                  <a:cubicBezTo>
                    <a:pt x="485" y="97"/>
                    <a:pt x="622" y="48"/>
                    <a:pt x="759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381" name="Freeform 37"/>
            <p:cNvSpPr>
              <a:spLocks/>
            </p:cNvSpPr>
            <p:nvPr/>
          </p:nvSpPr>
          <p:spPr bwMode="auto">
            <a:xfrm>
              <a:off x="1235" y="3449"/>
              <a:ext cx="1579" cy="7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5" y="689"/>
                </a:cxn>
                <a:cxn ang="0">
                  <a:pos x="1579" y="434"/>
                </a:cxn>
              </a:cxnLst>
              <a:rect l="0" t="0" r="r" b="b"/>
              <a:pathLst>
                <a:path w="1579" h="761">
                  <a:moveTo>
                    <a:pt x="0" y="0"/>
                  </a:moveTo>
                  <a:cubicBezTo>
                    <a:pt x="206" y="308"/>
                    <a:pt x="412" y="617"/>
                    <a:pt x="675" y="689"/>
                  </a:cubicBezTo>
                  <a:cubicBezTo>
                    <a:pt x="938" y="761"/>
                    <a:pt x="1258" y="597"/>
                    <a:pt x="1579" y="434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" name="Text Box 122"/>
          <p:cNvSpPr txBox="1">
            <a:spLocks noChangeArrowheads="1"/>
          </p:cNvSpPr>
          <p:nvPr/>
        </p:nvSpPr>
        <p:spPr bwMode="auto">
          <a:xfrm>
            <a:off x="4451054" y="2359071"/>
            <a:ext cx="398160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Vertex-to-vertex map …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22"/>
          <p:cNvSpPr txBox="1">
            <a:spLocks noChangeArrowheads="1"/>
          </p:cNvSpPr>
          <p:nvPr/>
        </p:nvSpPr>
        <p:spPr bwMode="auto">
          <a:xfrm>
            <a:off x="4032111" y="3290069"/>
            <a:ext cx="402278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that sends simplexes to simplexes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22"/>
          <p:cNvSpPr txBox="1">
            <a:spLocks noChangeArrowheads="1"/>
          </p:cNvSpPr>
          <p:nvPr/>
        </p:nvSpPr>
        <p:spPr bwMode="auto">
          <a:xfrm>
            <a:off x="4564756" y="4610366"/>
            <a:ext cx="402278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piece-wise linear map on geometric simplexes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D9C7-2207-40D0-BD10-0B54F2F3DC18}" type="datetime5">
              <a:rPr lang="en-US" smtClean="0"/>
              <a:pPr/>
              <a:t>20-Oct-10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0" name="Group 100"/>
          <p:cNvGrpSpPr>
            <a:grpSpLocks/>
          </p:cNvGrpSpPr>
          <p:nvPr/>
        </p:nvGrpSpPr>
        <p:grpSpPr bwMode="auto">
          <a:xfrm>
            <a:off x="5648432" y="2110655"/>
            <a:ext cx="1909763" cy="1228725"/>
            <a:chOff x="3725" y="2082"/>
            <a:chExt cx="1203" cy="774"/>
          </a:xfrm>
        </p:grpSpPr>
        <p:sp>
          <p:nvSpPr>
            <p:cNvPr id="21" name="Freeform 101"/>
            <p:cNvSpPr>
              <a:spLocks/>
            </p:cNvSpPr>
            <p:nvPr/>
          </p:nvSpPr>
          <p:spPr bwMode="auto">
            <a:xfrm>
              <a:off x="4033" y="2139"/>
              <a:ext cx="171" cy="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38" y="8"/>
                </a:cxn>
                <a:cxn ang="0">
                  <a:pos x="61" y="15"/>
                </a:cxn>
                <a:cxn ang="0">
                  <a:pos x="76" y="30"/>
                </a:cxn>
                <a:cxn ang="0">
                  <a:pos x="99" y="46"/>
                </a:cxn>
                <a:cxn ang="0">
                  <a:pos x="114" y="61"/>
                </a:cxn>
                <a:cxn ang="0">
                  <a:pos x="129" y="76"/>
                </a:cxn>
                <a:cxn ang="0">
                  <a:pos x="145" y="99"/>
                </a:cxn>
                <a:cxn ang="0">
                  <a:pos x="160" y="114"/>
                </a:cxn>
                <a:cxn ang="0">
                  <a:pos x="168" y="129"/>
                </a:cxn>
                <a:cxn ang="0">
                  <a:pos x="183" y="152"/>
                </a:cxn>
                <a:cxn ang="0">
                  <a:pos x="183" y="175"/>
                </a:cxn>
                <a:cxn ang="0">
                  <a:pos x="190" y="190"/>
                </a:cxn>
                <a:cxn ang="0">
                  <a:pos x="198" y="213"/>
                </a:cxn>
              </a:cxnLst>
              <a:rect l="0" t="0" r="r" b="b"/>
              <a:pathLst>
                <a:path w="199" h="214">
                  <a:moveTo>
                    <a:pt x="0" y="0"/>
                  </a:moveTo>
                  <a:lnTo>
                    <a:pt x="15" y="0"/>
                  </a:lnTo>
                  <a:lnTo>
                    <a:pt x="38" y="8"/>
                  </a:lnTo>
                  <a:lnTo>
                    <a:pt x="61" y="15"/>
                  </a:lnTo>
                  <a:lnTo>
                    <a:pt x="76" y="30"/>
                  </a:lnTo>
                  <a:lnTo>
                    <a:pt x="99" y="46"/>
                  </a:lnTo>
                  <a:lnTo>
                    <a:pt x="114" y="61"/>
                  </a:lnTo>
                  <a:lnTo>
                    <a:pt x="129" y="76"/>
                  </a:lnTo>
                  <a:lnTo>
                    <a:pt x="145" y="99"/>
                  </a:lnTo>
                  <a:lnTo>
                    <a:pt x="160" y="114"/>
                  </a:lnTo>
                  <a:lnTo>
                    <a:pt x="168" y="129"/>
                  </a:lnTo>
                  <a:lnTo>
                    <a:pt x="183" y="152"/>
                  </a:lnTo>
                  <a:lnTo>
                    <a:pt x="183" y="175"/>
                  </a:lnTo>
                  <a:lnTo>
                    <a:pt x="190" y="190"/>
                  </a:lnTo>
                  <a:lnTo>
                    <a:pt x="198" y="2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Oval 102"/>
            <p:cNvSpPr>
              <a:spLocks noChangeArrowheads="1"/>
            </p:cNvSpPr>
            <p:nvPr/>
          </p:nvSpPr>
          <p:spPr bwMode="auto">
            <a:xfrm>
              <a:off x="3978" y="2670"/>
              <a:ext cx="26" cy="3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103"/>
            <p:cNvSpPr>
              <a:spLocks noChangeArrowheads="1"/>
            </p:cNvSpPr>
            <p:nvPr/>
          </p:nvSpPr>
          <p:spPr bwMode="auto">
            <a:xfrm>
              <a:off x="3803" y="2481"/>
              <a:ext cx="32" cy="3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104"/>
            <p:cNvSpPr>
              <a:spLocks noChangeArrowheads="1"/>
            </p:cNvSpPr>
            <p:nvPr/>
          </p:nvSpPr>
          <p:spPr bwMode="auto">
            <a:xfrm>
              <a:off x="4252" y="2733"/>
              <a:ext cx="32" cy="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105"/>
            <p:cNvSpPr>
              <a:spLocks noChangeArrowheads="1"/>
            </p:cNvSpPr>
            <p:nvPr/>
          </p:nvSpPr>
          <p:spPr bwMode="auto">
            <a:xfrm>
              <a:off x="3725" y="2092"/>
              <a:ext cx="1196" cy="760"/>
            </a:xfrm>
            <a:prstGeom prst="ellipse">
              <a:avLst/>
            </a:prstGeom>
            <a:gradFill rotWithShape="0">
              <a:gsLst>
                <a:gs pos="0">
                  <a:srgbClr val="7FFF00">
                    <a:gamma/>
                    <a:shade val="0"/>
                    <a:invGamma/>
                  </a:srgbClr>
                </a:gs>
                <a:gs pos="100000">
                  <a:srgbClr val="7FFF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106"/>
            <p:cNvSpPr>
              <a:spLocks noChangeArrowheads="1"/>
            </p:cNvSpPr>
            <p:nvPr/>
          </p:nvSpPr>
          <p:spPr bwMode="auto">
            <a:xfrm>
              <a:off x="3767" y="2120"/>
              <a:ext cx="1106" cy="679"/>
            </a:xfrm>
            <a:prstGeom prst="ellipse">
              <a:avLst/>
            </a:prstGeom>
            <a:gradFill rotWithShape="0">
              <a:gsLst>
                <a:gs pos="0">
                  <a:srgbClr val="7FFF00">
                    <a:gamma/>
                    <a:shade val="29804"/>
                    <a:invGamma/>
                  </a:srgbClr>
                </a:gs>
                <a:gs pos="100000">
                  <a:srgbClr val="7F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107"/>
            <p:cNvSpPr>
              <a:spLocks/>
            </p:cNvSpPr>
            <p:nvPr/>
          </p:nvSpPr>
          <p:spPr bwMode="auto">
            <a:xfrm>
              <a:off x="4274" y="2604"/>
              <a:ext cx="47" cy="24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3" y="38"/>
                </a:cxn>
                <a:cxn ang="0">
                  <a:pos x="8" y="76"/>
                </a:cxn>
                <a:cxn ang="0">
                  <a:pos x="0" y="114"/>
                </a:cxn>
                <a:cxn ang="0">
                  <a:pos x="0" y="160"/>
                </a:cxn>
                <a:cxn ang="0">
                  <a:pos x="0" y="198"/>
                </a:cxn>
                <a:cxn ang="0">
                  <a:pos x="8" y="236"/>
                </a:cxn>
                <a:cxn ang="0">
                  <a:pos x="23" y="267"/>
                </a:cxn>
                <a:cxn ang="0">
                  <a:pos x="54" y="297"/>
                </a:cxn>
              </a:cxnLst>
              <a:rect l="0" t="0" r="r" b="b"/>
              <a:pathLst>
                <a:path w="55" h="298">
                  <a:moveTo>
                    <a:pt x="39" y="0"/>
                  </a:moveTo>
                  <a:lnTo>
                    <a:pt x="23" y="38"/>
                  </a:lnTo>
                  <a:lnTo>
                    <a:pt x="8" y="76"/>
                  </a:lnTo>
                  <a:lnTo>
                    <a:pt x="0" y="114"/>
                  </a:lnTo>
                  <a:lnTo>
                    <a:pt x="0" y="160"/>
                  </a:lnTo>
                  <a:lnTo>
                    <a:pt x="0" y="198"/>
                  </a:lnTo>
                  <a:lnTo>
                    <a:pt x="8" y="236"/>
                  </a:lnTo>
                  <a:lnTo>
                    <a:pt x="23" y="267"/>
                  </a:lnTo>
                  <a:lnTo>
                    <a:pt x="54" y="29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08"/>
            <p:cNvSpPr>
              <a:spLocks/>
            </p:cNvSpPr>
            <p:nvPr/>
          </p:nvSpPr>
          <p:spPr bwMode="auto">
            <a:xfrm>
              <a:off x="3968" y="2566"/>
              <a:ext cx="164" cy="209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52" y="15"/>
                </a:cxn>
                <a:cxn ang="0">
                  <a:pos x="114" y="38"/>
                </a:cxn>
                <a:cxn ang="0">
                  <a:pos x="84" y="68"/>
                </a:cxn>
                <a:cxn ang="0">
                  <a:pos x="61" y="99"/>
                </a:cxn>
                <a:cxn ang="0">
                  <a:pos x="23" y="175"/>
                </a:cxn>
                <a:cxn ang="0">
                  <a:pos x="0" y="251"/>
                </a:cxn>
              </a:cxnLst>
              <a:rect l="0" t="0" r="r" b="b"/>
              <a:pathLst>
                <a:path w="191" h="252">
                  <a:moveTo>
                    <a:pt x="190" y="0"/>
                  </a:moveTo>
                  <a:lnTo>
                    <a:pt x="152" y="15"/>
                  </a:lnTo>
                  <a:lnTo>
                    <a:pt x="114" y="38"/>
                  </a:lnTo>
                  <a:lnTo>
                    <a:pt x="84" y="68"/>
                  </a:lnTo>
                  <a:lnTo>
                    <a:pt x="61" y="99"/>
                  </a:lnTo>
                  <a:lnTo>
                    <a:pt x="23" y="175"/>
                  </a:lnTo>
                  <a:lnTo>
                    <a:pt x="0" y="2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09"/>
            <p:cNvSpPr>
              <a:spLocks/>
            </p:cNvSpPr>
            <p:nvPr/>
          </p:nvSpPr>
          <p:spPr bwMode="auto">
            <a:xfrm>
              <a:off x="3975" y="2460"/>
              <a:ext cx="53" cy="214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1" y="0"/>
                </a:cxn>
                <a:cxn ang="0">
                  <a:pos x="38" y="23"/>
                </a:cxn>
                <a:cxn ang="0">
                  <a:pos x="23" y="61"/>
                </a:cxn>
                <a:cxn ang="0">
                  <a:pos x="8" y="99"/>
                </a:cxn>
                <a:cxn ang="0">
                  <a:pos x="0" y="144"/>
                </a:cxn>
                <a:cxn ang="0">
                  <a:pos x="0" y="190"/>
                </a:cxn>
                <a:cxn ang="0">
                  <a:pos x="8" y="228"/>
                </a:cxn>
                <a:cxn ang="0">
                  <a:pos x="23" y="258"/>
                </a:cxn>
              </a:cxnLst>
              <a:rect l="0" t="0" r="r" b="b"/>
              <a:pathLst>
                <a:path w="62" h="259">
                  <a:moveTo>
                    <a:pt x="61" y="0"/>
                  </a:moveTo>
                  <a:lnTo>
                    <a:pt x="61" y="0"/>
                  </a:lnTo>
                  <a:lnTo>
                    <a:pt x="38" y="23"/>
                  </a:lnTo>
                  <a:lnTo>
                    <a:pt x="23" y="61"/>
                  </a:lnTo>
                  <a:lnTo>
                    <a:pt x="8" y="99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8" y="228"/>
                  </a:lnTo>
                  <a:lnTo>
                    <a:pt x="23" y="2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10"/>
            <p:cNvSpPr>
              <a:spLocks/>
            </p:cNvSpPr>
            <p:nvPr/>
          </p:nvSpPr>
          <p:spPr bwMode="auto">
            <a:xfrm>
              <a:off x="4365" y="2132"/>
              <a:ext cx="255" cy="15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3" y="0"/>
                </a:cxn>
                <a:cxn ang="0">
                  <a:pos x="197" y="8"/>
                </a:cxn>
                <a:cxn ang="0">
                  <a:pos x="152" y="23"/>
                </a:cxn>
                <a:cxn ang="0">
                  <a:pos x="106" y="53"/>
                </a:cxn>
                <a:cxn ang="0">
                  <a:pos x="61" y="106"/>
                </a:cxn>
                <a:cxn ang="0">
                  <a:pos x="15" y="160"/>
                </a:cxn>
                <a:cxn ang="0">
                  <a:pos x="0" y="190"/>
                </a:cxn>
              </a:cxnLst>
              <a:rect l="0" t="0" r="r" b="b"/>
              <a:pathLst>
                <a:path w="297" h="191">
                  <a:moveTo>
                    <a:pt x="296" y="0"/>
                  </a:moveTo>
                  <a:lnTo>
                    <a:pt x="296" y="0"/>
                  </a:lnTo>
                  <a:lnTo>
                    <a:pt x="243" y="0"/>
                  </a:lnTo>
                  <a:lnTo>
                    <a:pt x="197" y="8"/>
                  </a:lnTo>
                  <a:lnTo>
                    <a:pt x="152" y="23"/>
                  </a:lnTo>
                  <a:lnTo>
                    <a:pt x="106" y="53"/>
                  </a:lnTo>
                  <a:lnTo>
                    <a:pt x="61" y="106"/>
                  </a:lnTo>
                  <a:lnTo>
                    <a:pt x="15" y="160"/>
                  </a:lnTo>
                  <a:lnTo>
                    <a:pt x="0" y="19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111"/>
            <p:cNvSpPr>
              <a:spLocks/>
            </p:cNvSpPr>
            <p:nvPr/>
          </p:nvSpPr>
          <p:spPr bwMode="auto">
            <a:xfrm>
              <a:off x="4313" y="208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112"/>
            <p:cNvSpPr>
              <a:spLocks noChangeShapeType="1"/>
            </p:cNvSpPr>
            <p:nvPr/>
          </p:nvSpPr>
          <p:spPr bwMode="auto">
            <a:xfrm flipH="1">
              <a:off x="4313" y="2088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113"/>
            <p:cNvSpPr>
              <a:spLocks/>
            </p:cNvSpPr>
            <p:nvPr/>
          </p:nvSpPr>
          <p:spPr bwMode="auto">
            <a:xfrm>
              <a:off x="4586" y="2132"/>
              <a:ext cx="34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0"/>
                </a:cxn>
                <a:cxn ang="0">
                  <a:pos x="30" y="68"/>
                </a:cxn>
                <a:cxn ang="0">
                  <a:pos x="38" y="114"/>
                </a:cxn>
                <a:cxn ang="0">
                  <a:pos x="38" y="160"/>
                </a:cxn>
                <a:cxn ang="0">
                  <a:pos x="38" y="213"/>
                </a:cxn>
                <a:cxn ang="0">
                  <a:pos x="38" y="259"/>
                </a:cxn>
                <a:cxn ang="0">
                  <a:pos x="30" y="304"/>
                </a:cxn>
                <a:cxn ang="0">
                  <a:pos x="30" y="350"/>
                </a:cxn>
              </a:cxnLst>
              <a:rect l="0" t="0" r="r" b="b"/>
              <a:pathLst>
                <a:path w="39" h="351">
                  <a:moveTo>
                    <a:pt x="0" y="0"/>
                  </a:moveTo>
                  <a:lnTo>
                    <a:pt x="15" y="30"/>
                  </a:lnTo>
                  <a:lnTo>
                    <a:pt x="30" y="68"/>
                  </a:lnTo>
                  <a:lnTo>
                    <a:pt x="38" y="114"/>
                  </a:lnTo>
                  <a:lnTo>
                    <a:pt x="38" y="160"/>
                  </a:lnTo>
                  <a:lnTo>
                    <a:pt x="38" y="213"/>
                  </a:lnTo>
                  <a:lnTo>
                    <a:pt x="38" y="259"/>
                  </a:lnTo>
                  <a:lnTo>
                    <a:pt x="30" y="304"/>
                  </a:lnTo>
                  <a:lnTo>
                    <a:pt x="30" y="3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114"/>
            <p:cNvSpPr>
              <a:spLocks/>
            </p:cNvSpPr>
            <p:nvPr/>
          </p:nvSpPr>
          <p:spPr bwMode="auto">
            <a:xfrm>
              <a:off x="3780" y="2617"/>
              <a:ext cx="216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3" y="38"/>
                </a:cxn>
                <a:cxn ang="0">
                  <a:pos x="91" y="53"/>
                </a:cxn>
                <a:cxn ang="0">
                  <a:pos x="129" y="60"/>
                </a:cxn>
                <a:cxn ang="0">
                  <a:pos x="167" y="68"/>
                </a:cxn>
                <a:cxn ang="0">
                  <a:pos x="213" y="75"/>
                </a:cxn>
                <a:cxn ang="0">
                  <a:pos x="251" y="83"/>
                </a:cxn>
              </a:cxnLst>
              <a:rect l="0" t="0" r="r" b="b"/>
              <a:pathLst>
                <a:path w="252" h="84">
                  <a:moveTo>
                    <a:pt x="0" y="0"/>
                  </a:moveTo>
                  <a:lnTo>
                    <a:pt x="0" y="0"/>
                  </a:lnTo>
                  <a:lnTo>
                    <a:pt x="53" y="38"/>
                  </a:lnTo>
                  <a:lnTo>
                    <a:pt x="91" y="53"/>
                  </a:lnTo>
                  <a:lnTo>
                    <a:pt x="129" y="60"/>
                  </a:lnTo>
                  <a:lnTo>
                    <a:pt x="167" y="68"/>
                  </a:lnTo>
                  <a:lnTo>
                    <a:pt x="213" y="75"/>
                  </a:lnTo>
                  <a:lnTo>
                    <a:pt x="251" y="8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115"/>
            <p:cNvSpPr>
              <a:spLocks/>
            </p:cNvSpPr>
            <p:nvPr/>
          </p:nvSpPr>
          <p:spPr bwMode="auto">
            <a:xfrm>
              <a:off x="3825" y="2111"/>
              <a:ext cx="974" cy="654"/>
            </a:xfrm>
            <a:custGeom>
              <a:avLst/>
              <a:gdLst/>
              <a:ahLst/>
              <a:cxnLst>
                <a:cxn ang="0">
                  <a:pos x="831" y="0"/>
                </a:cxn>
                <a:cxn ang="0">
                  <a:pos x="892" y="30"/>
                </a:cxn>
                <a:cxn ang="0">
                  <a:pos x="953" y="68"/>
                </a:cxn>
                <a:cxn ang="0">
                  <a:pos x="1006" y="105"/>
                </a:cxn>
                <a:cxn ang="0">
                  <a:pos x="1052" y="150"/>
                </a:cxn>
                <a:cxn ang="0">
                  <a:pos x="1090" y="203"/>
                </a:cxn>
                <a:cxn ang="0">
                  <a:pos x="1113" y="256"/>
                </a:cxn>
                <a:cxn ang="0">
                  <a:pos x="1128" y="308"/>
                </a:cxn>
                <a:cxn ang="0">
                  <a:pos x="1136" y="369"/>
                </a:cxn>
                <a:cxn ang="0">
                  <a:pos x="1136" y="414"/>
                </a:cxn>
                <a:cxn ang="0">
                  <a:pos x="1121" y="451"/>
                </a:cxn>
                <a:cxn ang="0">
                  <a:pos x="1113" y="497"/>
                </a:cxn>
                <a:cxn ang="0">
                  <a:pos x="1090" y="534"/>
                </a:cxn>
                <a:cxn ang="0">
                  <a:pos x="1037" y="602"/>
                </a:cxn>
                <a:cxn ang="0">
                  <a:pos x="968" y="662"/>
                </a:cxn>
                <a:cxn ang="0">
                  <a:pos x="884" y="715"/>
                </a:cxn>
                <a:cxn ang="0">
                  <a:pos x="785" y="752"/>
                </a:cxn>
                <a:cxn ang="0">
                  <a:pos x="679" y="775"/>
                </a:cxn>
                <a:cxn ang="0">
                  <a:pos x="564" y="790"/>
                </a:cxn>
                <a:cxn ang="0">
                  <a:pos x="450" y="775"/>
                </a:cxn>
                <a:cxn ang="0">
                  <a:pos x="343" y="752"/>
                </a:cxn>
                <a:cxn ang="0">
                  <a:pos x="252" y="715"/>
                </a:cxn>
                <a:cxn ang="0">
                  <a:pos x="160" y="662"/>
                </a:cxn>
                <a:cxn ang="0">
                  <a:pos x="91" y="602"/>
                </a:cxn>
                <a:cxn ang="0">
                  <a:pos x="38" y="534"/>
                </a:cxn>
                <a:cxn ang="0">
                  <a:pos x="23" y="497"/>
                </a:cxn>
                <a:cxn ang="0">
                  <a:pos x="8" y="451"/>
                </a:cxn>
                <a:cxn ang="0">
                  <a:pos x="0" y="414"/>
                </a:cxn>
                <a:cxn ang="0">
                  <a:pos x="0" y="369"/>
                </a:cxn>
                <a:cxn ang="0">
                  <a:pos x="8" y="301"/>
                </a:cxn>
                <a:cxn ang="0">
                  <a:pos x="30" y="233"/>
                </a:cxn>
                <a:cxn ang="0">
                  <a:pos x="61" y="173"/>
                </a:cxn>
                <a:cxn ang="0">
                  <a:pos x="114" y="120"/>
                </a:cxn>
              </a:cxnLst>
              <a:rect l="0" t="0" r="r" b="b"/>
              <a:pathLst>
                <a:path w="1137" h="791">
                  <a:moveTo>
                    <a:pt x="831" y="0"/>
                  </a:moveTo>
                  <a:lnTo>
                    <a:pt x="892" y="30"/>
                  </a:lnTo>
                  <a:lnTo>
                    <a:pt x="953" y="68"/>
                  </a:lnTo>
                  <a:lnTo>
                    <a:pt x="1006" y="105"/>
                  </a:lnTo>
                  <a:lnTo>
                    <a:pt x="1052" y="150"/>
                  </a:lnTo>
                  <a:lnTo>
                    <a:pt x="1090" y="203"/>
                  </a:lnTo>
                  <a:lnTo>
                    <a:pt x="1113" y="256"/>
                  </a:lnTo>
                  <a:lnTo>
                    <a:pt x="1128" y="308"/>
                  </a:lnTo>
                  <a:lnTo>
                    <a:pt x="1136" y="369"/>
                  </a:lnTo>
                  <a:lnTo>
                    <a:pt x="1136" y="414"/>
                  </a:lnTo>
                  <a:lnTo>
                    <a:pt x="1121" y="451"/>
                  </a:lnTo>
                  <a:lnTo>
                    <a:pt x="1113" y="497"/>
                  </a:lnTo>
                  <a:lnTo>
                    <a:pt x="1090" y="534"/>
                  </a:lnTo>
                  <a:lnTo>
                    <a:pt x="1037" y="602"/>
                  </a:lnTo>
                  <a:lnTo>
                    <a:pt x="968" y="662"/>
                  </a:lnTo>
                  <a:lnTo>
                    <a:pt x="884" y="715"/>
                  </a:lnTo>
                  <a:lnTo>
                    <a:pt x="785" y="752"/>
                  </a:lnTo>
                  <a:lnTo>
                    <a:pt x="679" y="775"/>
                  </a:lnTo>
                  <a:lnTo>
                    <a:pt x="564" y="790"/>
                  </a:lnTo>
                  <a:lnTo>
                    <a:pt x="450" y="775"/>
                  </a:lnTo>
                  <a:lnTo>
                    <a:pt x="343" y="752"/>
                  </a:lnTo>
                  <a:lnTo>
                    <a:pt x="252" y="715"/>
                  </a:lnTo>
                  <a:lnTo>
                    <a:pt x="160" y="662"/>
                  </a:lnTo>
                  <a:lnTo>
                    <a:pt x="91" y="602"/>
                  </a:lnTo>
                  <a:lnTo>
                    <a:pt x="38" y="534"/>
                  </a:lnTo>
                  <a:lnTo>
                    <a:pt x="23" y="497"/>
                  </a:lnTo>
                  <a:lnTo>
                    <a:pt x="8" y="451"/>
                  </a:lnTo>
                  <a:lnTo>
                    <a:pt x="0" y="414"/>
                  </a:lnTo>
                  <a:lnTo>
                    <a:pt x="0" y="369"/>
                  </a:lnTo>
                  <a:lnTo>
                    <a:pt x="8" y="301"/>
                  </a:lnTo>
                  <a:lnTo>
                    <a:pt x="30" y="233"/>
                  </a:lnTo>
                  <a:lnTo>
                    <a:pt x="61" y="173"/>
                  </a:lnTo>
                  <a:lnTo>
                    <a:pt x="114" y="1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116"/>
            <p:cNvSpPr>
              <a:spLocks/>
            </p:cNvSpPr>
            <p:nvPr/>
          </p:nvSpPr>
          <p:spPr bwMode="auto">
            <a:xfrm>
              <a:off x="3877" y="2098"/>
              <a:ext cx="479" cy="387"/>
            </a:xfrm>
            <a:custGeom>
              <a:avLst/>
              <a:gdLst/>
              <a:ahLst/>
              <a:cxnLst>
                <a:cxn ang="0">
                  <a:pos x="228" y="47"/>
                </a:cxn>
                <a:cxn ang="0">
                  <a:pos x="283" y="31"/>
                </a:cxn>
                <a:cxn ang="0">
                  <a:pos x="346" y="16"/>
                </a:cxn>
                <a:cxn ang="0">
                  <a:pos x="409" y="8"/>
                </a:cxn>
                <a:cxn ang="0">
                  <a:pos x="472" y="0"/>
                </a:cxn>
                <a:cxn ang="0">
                  <a:pos x="519" y="16"/>
                </a:cxn>
                <a:cxn ang="0">
                  <a:pos x="534" y="39"/>
                </a:cxn>
                <a:cxn ang="0">
                  <a:pos x="558" y="125"/>
                </a:cxn>
                <a:cxn ang="0">
                  <a:pos x="550" y="234"/>
                </a:cxn>
                <a:cxn ang="0">
                  <a:pos x="534" y="296"/>
                </a:cxn>
                <a:cxn ang="0">
                  <a:pos x="424" y="304"/>
                </a:cxn>
                <a:cxn ang="0">
                  <a:pos x="346" y="327"/>
                </a:cxn>
                <a:cxn ang="0">
                  <a:pos x="251" y="366"/>
                </a:cxn>
                <a:cxn ang="0">
                  <a:pos x="204" y="413"/>
                </a:cxn>
                <a:cxn ang="0">
                  <a:pos x="189" y="467"/>
                </a:cxn>
                <a:cxn ang="0">
                  <a:pos x="134" y="335"/>
                </a:cxn>
                <a:cxn ang="0">
                  <a:pos x="47" y="234"/>
                </a:cxn>
                <a:cxn ang="0">
                  <a:pos x="0" y="195"/>
                </a:cxn>
                <a:cxn ang="0">
                  <a:pos x="0" y="171"/>
                </a:cxn>
                <a:cxn ang="0">
                  <a:pos x="47" y="125"/>
                </a:cxn>
                <a:cxn ang="0">
                  <a:pos x="118" y="86"/>
                </a:cxn>
                <a:cxn ang="0">
                  <a:pos x="173" y="62"/>
                </a:cxn>
                <a:cxn ang="0">
                  <a:pos x="228" y="47"/>
                </a:cxn>
              </a:cxnLst>
              <a:rect l="0" t="0" r="r" b="b"/>
              <a:pathLst>
                <a:path w="559" h="468">
                  <a:moveTo>
                    <a:pt x="228" y="47"/>
                  </a:moveTo>
                  <a:lnTo>
                    <a:pt x="283" y="31"/>
                  </a:lnTo>
                  <a:lnTo>
                    <a:pt x="346" y="16"/>
                  </a:lnTo>
                  <a:lnTo>
                    <a:pt x="409" y="8"/>
                  </a:lnTo>
                  <a:lnTo>
                    <a:pt x="472" y="0"/>
                  </a:lnTo>
                  <a:lnTo>
                    <a:pt x="519" y="16"/>
                  </a:lnTo>
                  <a:lnTo>
                    <a:pt x="534" y="39"/>
                  </a:lnTo>
                  <a:lnTo>
                    <a:pt x="558" y="125"/>
                  </a:lnTo>
                  <a:lnTo>
                    <a:pt x="550" y="234"/>
                  </a:lnTo>
                  <a:lnTo>
                    <a:pt x="534" y="296"/>
                  </a:lnTo>
                  <a:lnTo>
                    <a:pt x="424" y="304"/>
                  </a:lnTo>
                  <a:lnTo>
                    <a:pt x="346" y="327"/>
                  </a:lnTo>
                  <a:lnTo>
                    <a:pt x="251" y="366"/>
                  </a:lnTo>
                  <a:lnTo>
                    <a:pt x="204" y="413"/>
                  </a:lnTo>
                  <a:lnTo>
                    <a:pt x="189" y="467"/>
                  </a:lnTo>
                  <a:lnTo>
                    <a:pt x="134" y="335"/>
                  </a:lnTo>
                  <a:lnTo>
                    <a:pt x="47" y="234"/>
                  </a:lnTo>
                  <a:lnTo>
                    <a:pt x="0" y="195"/>
                  </a:lnTo>
                  <a:lnTo>
                    <a:pt x="0" y="171"/>
                  </a:lnTo>
                  <a:lnTo>
                    <a:pt x="47" y="125"/>
                  </a:lnTo>
                  <a:lnTo>
                    <a:pt x="118" y="86"/>
                  </a:lnTo>
                  <a:lnTo>
                    <a:pt x="173" y="62"/>
                  </a:lnTo>
                  <a:lnTo>
                    <a:pt x="228" y="47"/>
                  </a:lnTo>
                </a:path>
              </a:pathLst>
            </a:cu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7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Oval 117"/>
            <p:cNvSpPr>
              <a:spLocks noChangeArrowheads="1"/>
            </p:cNvSpPr>
            <p:nvPr/>
          </p:nvSpPr>
          <p:spPr bwMode="auto">
            <a:xfrm>
              <a:off x="4297" y="2092"/>
              <a:ext cx="32" cy="2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Oval 118"/>
            <p:cNvSpPr>
              <a:spLocks noChangeArrowheads="1"/>
            </p:cNvSpPr>
            <p:nvPr/>
          </p:nvSpPr>
          <p:spPr bwMode="auto">
            <a:xfrm>
              <a:off x="4570" y="2117"/>
              <a:ext cx="33" cy="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Oval 119"/>
            <p:cNvSpPr>
              <a:spLocks noChangeArrowheads="1"/>
            </p:cNvSpPr>
            <p:nvPr/>
          </p:nvSpPr>
          <p:spPr bwMode="auto">
            <a:xfrm>
              <a:off x="4902" y="2437"/>
              <a:ext cx="26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Oval 120"/>
            <p:cNvSpPr>
              <a:spLocks noChangeArrowheads="1"/>
            </p:cNvSpPr>
            <p:nvPr/>
          </p:nvSpPr>
          <p:spPr bwMode="auto">
            <a:xfrm>
              <a:off x="4616" y="2652"/>
              <a:ext cx="32" cy="2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Oval 121"/>
            <p:cNvSpPr>
              <a:spLocks noChangeArrowheads="1"/>
            </p:cNvSpPr>
            <p:nvPr/>
          </p:nvSpPr>
          <p:spPr bwMode="auto">
            <a:xfrm>
              <a:off x="4649" y="2771"/>
              <a:ext cx="32" cy="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Oval 122"/>
            <p:cNvSpPr>
              <a:spLocks noChangeArrowheads="1"/>
            </p:cNvSpPr>
            <p:nvPr/>
          </p:nvSpPr>
          <p:spPr bwMode="auto">
            <a:xfrm>
              <a:off x="4466" y="2563"/>
              <a:ext cx="39" cy="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Oval 123"/>
            <p:cNvSpPr>
              <a:spLocks noChangeArrowheads="1"/>
            </p:cNvSpPr>
            <p:nvPr/>
          </p:nvSpPr>
          <p:spPr bwMode="auto">
            <a:xfrm>
              <a:off x="3770" y="2614"/>
              <a:ext cx="32" cy="3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Oval 124"/>
            <p:cNvSpPr>
              <a:spLocks noChangeArrowheads="1"/>
            </p:cNvSpPr>
            <p:nvPr/>
          </p:nvSpPr>
          <p:spPr bwMode="auto">
            <a:xfrm>
              <a:off x="3978" y="2664"/>
              <a:ext cx="26" cy="3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Oval 125"/>
            <p:cNvSpPr>
              <a:spLocks noChangeArrowheads="1"/>
            </p:cNvSpPr>
            <p:nvPr/>
          </p:nvSpPr>
          <p:spPr bwMode="auto">
            <a:xfrm>
              <a:off x="3953" y="2752"/>
              <a:ext cx="25" cy="3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Oval 126"/>
            <p:cNvSpPr>
              <a:spLocks noChangeArrowheads="1"/>
            </p:cNvSpPr>
            <p:nvPr/>
          </p:nvSpPr>
          <p:spPr bwMode="auto">
            <a:xfrm>
              <a:off x="4252" y="2739"/>
              <a:ext cx="25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127"/>
            <p:cNvSpPr>
              <a:spLocks noChangeArrowheads="1"/>
            </p:cNvSpPr>
            <p:nvPr/>
          </p:nvSpPr>
          <p:spPr bwMode="auto">
            <a:xfrm>
              <a:off x="4271" y="2582"/>
              <a:ext cx="5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128"/>
            <p:cNvSpPr>
              <a:spLocks noChangeArrowheads="1"/>
            </p:cNvSpPr>
            <p:nvPr/>
          </p:nvSpPr>
          <p:spPr bwMode="auto">
            <a:xfrm>
              <a:off x="4121" y="2551"/>
              <a:ext cx="26" cy="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Oval 129"/>
            <p:cNvSpPr>
              <a:spLocks noChangeArrowheads="1"/>
            </p:cNvSpPr>
            <p:nvPr/>
          </p:nvSpPr>
          <p:spPr bwMode="auto">
            <a:xfrm>
              <a:off x="4031" y="2299"/>
              <a:ext cx="572" cy="28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130"/>
            <p:cNvSpPr>
              <a:spLocks noChangeArrowheads="1"/>
            </p:cNvSpPr>
            <p:nvPr/>
          </p:nvSpPr>
          <p:spPr bwMode="auto">
            <a:xfrm>
              <a:off x="4050" y="2343"/>
              <a:ext cx="546" cy="2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131"/>
            <p:cNvSpPr>
              <a:spLocks noChangeArrowheads="1"/>
            </p:cNvSpPr>
            <p:nvPr/>
          </p:nvSpPr>
          <p:spPr bwMode="auto">
            <a:xfrm>
              <a:off x="4329" y="2280"/>
              <a:ext cx="33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Line 132"/>
            <p:cNvSpPr>
              <a:spLocks noChangeShapeType="1"/>
            </p:cNvSpPr>
            <p:nvPr/>
          </p:nvSpPr>
          <p:spPr bwMode="auto">
            <a:xfrm flipH="1">
              <a:off x="4326" y="2264"/>
              <a:ext cx="59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Line 133"/>
            <p:cNvSpPr>
              <a:spLocks noChangeShapeType="1"/>
            </p:cNvSpPr>
            <p:nvPr/>
          </p:nvSpPr>
          <p:spPr bwMode="auto">
            <a:xfrm>
              <a:off x="4355" y="228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Oval 134"/>
            <p:cNvSpPr>
              <a:spLocks noChangeArrowheads="1"/>
            </p:cNvSpPr>
            <p:nvPr/>
          </p:nvSpPr>
          <p:spPr bwMode="auto">
            <a:xfrm>
              <a:off x="4329" y="2283"/>
              <a:ext cx="26" cy="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Oval 135"/>
            <p:cNvSpPr>
              <a:spLocks noChangeArrowheads="1"/>
            </p:cNvSpPr>
            <p:nvPr/>
          </p:nvSpPr>
          <p:spPr bwMode="auto">
            <a:xfrm>
              <a:off x="4590" y="2413"/>
              <a:ext cx="32" cy="2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136"/>
            <p:cNvSpPr>
              <a:spLocks noChangeArrowheads="1"/>
            </p:cNvSpPr>
            <p:nvPr/>
          </p:nvSpPr>
          <p:spPr bwMode="auto">
            <a:xfrm>
              <a:off x="4037" y="2123"/>
              <a:ext cx="25" cy="3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Freeform 137"/>
            <p:cNvSpPr>
              <a:spLocks/>
            </p:cNvSpPr>
            <p:nvPr/>
          </p:nvSpPr>
          <p:spPr bwMode="auto">
            <a:xfrm>
              <a:off x="4053" y="2132"/>
              <a:ext cx="144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8" y="15"/>
                </a:cxn>
                <a:cxn ang="0">
                  <a:pos x="68" y="38"/>
                </a:cxn>
                <a:cxn ang="0">
                  <a:pos x="99" y="76"/>
                </a:cxn>
                <a:cxn ang="0">
                  <a:pos x="121" y="107"/>
                </a:cxn>
                <a:cxn ang="0">
                  <a:pos x="137" y="145"/>
                </a:cxn>
                <a:cxn ang="0">
                  <a:pos x="152" y="175"/>
                </a:cxn>
                <a:cxn ang="0">
                  <a:pos x="159" y="213"/>
                </a:cxn>
                <a:cxn ang="0">
                  <a:pos x="167" y="221"/>
                </a:cxn>
              </a:cxnLst>
              <a:rect l="0" t="0" r="r" b="b"/>
              <a:pathLst>
                <a:path w="168" h="222">
                  <a:moveTo>
                    <a:pt x="0" y="0"/>
                  </a:moveTo>
                  <a:lnTo>
                    <a:pt x="0" y="0"/>
                  </a:lnTo>
                  <a:lnTo>
                    <a:pt x="38" y="15"/>
                  </a:lnTo>
                  <a:lnTo>
                    <a:pt x="68" y="38"/>
                  </a:lnTo>
                  <a:lnTo>
                    <a:pt x="99" y="76"/>
                  </a:lnTo>
                  <a:lnTo>
                    <a:pt x="121" y="107"/>
                  </a:lnTo>
                  <a:lnTo>
                    <a:pt x="137" y="145"/>
                  </a:lnTo>
                  <a:lnTo>
                    <a:pt x="152" y="175"/>
                  </a:lnTo>
                  <a:lnTo>
                    <a:pt x="159" y="213"/>
                  </a:lnTo>
                  <a:lnTo>
                    <a:pt x="167" y="2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138"/>
            <p:cNvSpPr>
              <a:spLocks/>
            </p:cNvSpPr>
            <p:nvPr/>
          </p:nvSpPr>
          <p:spPr bwMode="auto">
            <a:xfrm>
              <a:off x="4047" y="2139"/>
              <a:ext cx="39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6" y="39"/>
                </a:cxn>
                <a:cxn ang="0">
                  <a:pos x="39" y="70"/>
                </a:cxn>
                <a:cxn ang="0">
                  <a:pos x="45" y="108"/>
                </a:cxn>
                <a:cxn ang="0">
                  <a:pos x="45" y="155"/>
                </a:cxn>
                <a:cxn ang="0">
                  <a:pos x="45" y="201"/>
                </a:cxn>
                <a:cxn ang="0">
                  <a:pos x="45" y="247"/>
                </a:cxn>
                <a:cxn ang="0">
                  <a:pos x="45" y="255"/>
                </a:cxn>
              </a:cxnLst>
              <a:rect l="0" t="0" r="r" b="b"/>
              <a:pathLst>
                <a:path w="46" h="256">
                  <a:moveTo>
                    <a:pt x="0" y="0"/>
                  </a:moveTo>
                  <a:lnTo>
                    <a:pt x="0" y="0"/>
                  </a:lnTo>
                  <a:lnTo>
                    <a:pt x="26" y="39"/>
                  </a:lnTo>
                  <a:lnTo>
                    <a:pt x="39" y="70"/>
                  </a:lnTo>
                  <a:lnTo>
                    <a:pt x="45" y="108"/>
                  </a:lnTo>
                  <a:lnTo>
                    <a:pt x="45" y="155"/>
                  </a:lnTo>
                  <a:lnTo>
                    <a:pt x="45" y="201"/>
                  </a:lnTo>
                  <a:lnTo>
                    <a:pt x="45" y="247"/>
                  </a:lnTo>
                  <a:lnTo>
                    <a:pt x="45" y="25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rc 139"/>
            <p:cNvSpPr>
              <a:spLocks/>
            </p:cNvSpPr>
            <p:nvPr/>
          </p:nvSpPr>
          <p:spPr bwMode="auto">
            <a:xfrm>
              <a:off x="4180" y="2312"/>
              <a:ext cx="16" cy="5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40"/>
            <p:cNvSpPr>
              <a:spLocks/>
            </p:cNvSpPr>
            <p:nvPr/>
          </p:nvSpPr>
          <p:spPr bwMode="auto">
            <a:xfrm>
              <a:off x="4326" y="2305"/>
              <a:ext cx="21" cy="3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2" y="23"/>
                </a:cxn>
                <a:cxn ang="0">
                  <a:pos x="12" y="38"/>
                </a:cxn>
                <a:cxn ang="0">
                  <a:pos x="0" y="46"/>
                </a:cxn>
              </a:cxnLst>
              <a:rect l="0" t="0" r="r" b="b"/>
              <a:pathLst>
                <a:path w="24" h="47">
                  <a:moveTo>
                    <a:pt x="23" y="0"/>
                  </a:moveTo>
                  <a:lnTo>
                    <a:pt x="12" y="23"/>
                  </a:lnTo>
                  <a:lnTo>
                    <a:pt x="12" y="38"/>
                  </a:lnTo>
                  <a:lnTo>
                    <a:pt x="0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Oval 141"/>
            <p:cNvSpPr>
              <a:spLocks noChangeArrowheads="1"/>
            </p:cNvSpPr>
            <p:nvPr/>
          </p:nvSpPr>
          <p:spPr bwMode="auto">
            <a:xfrm>
              <a:off x="4181" y="2299"/>
              <a:ext cx="31" cy="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Oval 142"/>
            <p:cNvSpPr>
              <a:spLocks noChangeArrowheads="1"/>
            </p:cNvSpPr>
            <p:nvPr/>
          </p:nvSpPr>
          <p:spPr bwMode="auto">
            <a:xfrm>
              <a:off x="3816" y="2488"/>
              <a:ext cx="32" cy="3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143"/>
            <p:cNvSpPr>
              <a:spLocks noChangeArrowheads="1"/>
            </p:cNvSpPr>
            <p:nvPr/>
          </p:nvSpPr>
          <p:spPr bwMode="auto">
            <a:xfrm>
              <a:off x="4063" y="2343"/>
              <a:ext cx="32" cy="3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Freeform 144"/>
            <p:cNvSpPr>
              <a:spLocks/>
            </p:cNvSpPr>
            <p:nvPr/>
          </p:nvSpPr>
          <p:spPr bwMode="auto">
            <a:xfrm>
              <a:off x="4196" y="2088"/>
              <a:ext cx="125" cy="221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5" y="0"/>
                </a:cxn>
                <a:cxn ang="0">
                  <a:pos x="114" y="15"/>
                </a:cxn>
                <a:cxn ang="0">
                  <a:pos x="84" y="38"/>
                </a:cxn>
                <a:cxn ang="0">
                  <a:pos x="61" y="68"/>
                </a:cxn>
                <a:cxn ang="0">
                  <a:pos x="38" y="99"/>
                </a:cxn>
                <a:cxn ang="0">
                  <a:pos x="23" y="129"/>
                </a:cxn>
                <a:cxn ang="0">
                  <a:pos x="8" y="175"/>
                </a:cxn>
                <a:cxn ang="0">
                  <a:pos x="0" y="220"/>
                </a:cxn>
                <a:cxn ang="0">
                  <a:pos x="0" y="266"/>
                </a:cxn>
              </a:cxnLst>
              <a:rect l="0" t="0" r="r" b="b"/>
              <a:pathLst>
                <a:path w="146" h="267">
                  <a:moveTo>
                    <a:pt x="145" y="0"/>
                  </a:moveTo>
                  <a:lnTo>
                    <a:pt x="145" y="0"/>
                  </a:lnTo>
                  <a:lnTo>
                    <a:pt x="114" y="15"/>
                  </a:lnTo>
                  <a:lnTo>
                    <a:pt x="84" y="38"/>
                  </a:lnTo>
                  <a:lnTo>
                    <a:pt x="61" y="68"/>
                  </a:lnTo>
                  <a:lnTo>
                    <a:pt x="38" y="99"/>
                  </a:lnTo>
                  <a:lnTo>
                    <a:pt x="23" y="129"/>
                  </a:lnTo>
                  <a:lnTo>
                    <a:pt x="8" y="175"/>
                  </a:lnTo>
                  <a:lnTo>
                    <a:pt x="0" y="220"/>
                  </a:lnTo>
                  <a:lnTo>
                    <a:pt x="0" y="26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Arc 145"/>
            <p:cNvSpPr>
              <a:spLocks/>
            </p:cNvSpPr>
            <p:nvPr/>
          </p:nvSpPr>
          <p:spPr bwMode="auto">
            <a:xfrm>
              <a:off x="4483" y="2573"/>
              <a:ext cx="176" cy="208"/>
            </a:xfrm>
            <a:custGeom>
              <a:avLst/>
              <a:gdLst>
                <a:gd name="G0" fmla="+- 105 0 0"/>
                <a:gd name="G1" fmla="+- 21600 0 0"/>
                <a:gd name="G2" fmla="+- 21600 0 0"/>
                <a:gd name="T0" fmla="*/ 0 w 21705"/>
                <a:gd name="T1" fmla="*/ 0 h 21600"/>
                <a:gd name="T2" fmla="*/ 21705 w 21705"/>
                <a:gd name="T3" fmla="*/ 21600 h 21600"/>
                <a:gd name="T4" fmla="*/ 105 w 2170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5" h="21600" fill="none" extrusionOk="0">
                  <a:moveTo>
                    <a:pt x="0" y="0"/>
                  </a:moveTo>
                  <a:cubicBezTo>
                    <a:pt x="35" y="0"/>
                    <a:pt x="70" y="-1"/>
                    <a:pt x="105" y="0"/>
                  </a:cubicBezTo>
                  <a:cubicBezTo>
                    <a:pt x="12034" y="0"/>
                    <a:pt x="21705" y="9670"/>
                    <a:pt x="21705" y="21600"/>
                  </a:cubicBezTo>
                </a:path>
                <a:path w="21705" h="21600" stroke="0" extrusionOk="0">
                  <a:moveTo>
                    <a:pt x="0" y="0"/>
                  </a:moveTo>
                  <a:cubicBezTo>
                    <a:pt x="35" y="0"/>
                    <a:pt x="70" y="-1"/>
                    <a:pt x="105" y="0"/>
                  </a:cubicBezTo>
                  <a:cubicBezTo>
                    <a:pt x="12034" y="0"/>
                    <a:pt x="21705" y="9670"/>
                    <a:pt x="21705" y="21600"/>
                  </a:cubicBezTo>
                  <a:lnTo>
                    <a:pt x="105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Oval 146"/>
            <p:cNvSpPr>
              <a:spLocks noChangeArrowheads="1"/>
            </p:cNvSpPr>
            <p:nvPr/>
          </p:nvSpPr>
          <p:spPr bwMode="auto">
            <a:xfrm>
              <a:off x="4772" y="2331"/>
              <a:ext cx="26" cy="3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Arc 147"/>
            <p:cNvSpPr>
              <a:spLocks/>
            </p:cNvSpPr>
            <p:nvPr/>
          </p:nvSpPr>
          <p:spPr bwMode="auto">
            <a:xfrm>
              <a:off x="4798" y="2353"/>
              <a:ext cx="62" cy="1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Arc 148"/>
            <p:cNvSpPr>
              <a:spLocks/>
            </p:cNvSpPr>
            <p:nvPr/>
          </p:nvSpPr>
          <p:spPr bwMode="auto">
            <a:xfrm>
              <a:off x="4011" y="2607"/>
              <a:ext cx="283" cy="82"/>
            </a:xfrm>
            <a:custGeom>
              <a:avLst/>
              <a:gdLst>
                <a:gd name="G0" fmla="+- 65 0 0"/>
                <a:gd name="G1" fmla="+- 0 0 0"/>
                <a:gd name="G2" fmla="+- 21600 0 0"/>
                <a:gd name="T0" fmla="*/ 21665 w 21665"/>
                <a:gd name="T1" fmla="*/ 0 h 21600"/>
                <a:gd name="T2" fmla="*/ 0 w 21665"/>
                <a:gd name="T3" fmla="*/ 21600 h 21600"/>
                <a:gd name="T4" fmla="*/ 65 w 2166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5" h="21600" fill="none" extrusionOk="0">
                  <a:moveTo>
                    <a:pt x="21665" y="0"/>
                  </a:moveTo>
                  <a:cubicBezTo>
                    <a:pt x="21665" y="11929"/>
                    <a:pt x="11994" y="21600"/>
                    <a:pt x="65" y="21600"/>
                  </a:cubicBezTo>
                  <a:cubicBezTo>
                    <a:pt x="43" y="21600"/>
                    <a:pt x="21" y="21599"/>
                    <a:pt x="0" y="21599"/>
                  </a:cubicBezTo>
                </a:path>
                <a:path w="21665" h="21600" stroke="0" extrusionOk="0">
                  <a:moveTo>
                    <a:pt x="21665" y="0"/>
                  </a:moveTo>
                  <a:cubicBezTo>
                    <a:pt x="21665" y="11929"/>
                    <a:pt x="11994" y="21600"/>
                    <a:pt x="65" y="21600"/>
                  </a:cubicBezTo>
                  <a:cubicBezTo>
                    <a:pt x="43" y="21600"/>
                    <a:pt x="21" y="21599"/>
                    <a:pt x="0" y="21599"/>
                  </a:cubicBezTo>
                  <a:lnTo>
                    <a:pt x="65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Arc 149"/>
            <p:cNvSpPr>
              <a:spLocks/>
            </p:cNvSpPr>
            <p:nvPr/>
          </p:nvSpPr>
          <p:spPr bwMode="auto">
            <a:xfrm>
              <a:off x="3781" y="2442"/>
              <a:ext cx="185" cy="18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9"/>
                    <a:pt x="9609" y="55"/>
                    <a:pt x="2150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9"/>
                    <a:pt x="9609" y="55"/>
                    <a:pt x="2150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Arc 150"/>
            <p:cNvSpPr>
              <a:spLocks/>
            </p:cNvSpPr>
            <p:nvPr/>
          </p:nvSpPr>
          <p:spPr bwMode="auto">
            <a:xfrm>
              <a:off x="3864" y="2234"/>
              <a:ext cx="219" cy="129"/>
            </a:xfrm>
            <a:custGeom>
              <a:avLst/>
              <a:gdLst>
                <a:gd name="G0" fmla="+- 85 0 0"/>
                <a:gd name="G1" fmla="+- 21600 0 0"/>
                <a:gd name="G2" fmla="+- 21600 0 0"/>
                <a:gd name="T0" fmla="*/ 0 w 21685"/>
                <a:gd name="T1" fmla="*/ 0 h 21600"/>
                <a:gd name="T2" fmla="*/ 21685 w 21685"/>
                <a:gd name="T3" fmla="*/ 21600 h 21600"/>
                <a:gd name="T4" fmla="*/ 85 w 216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5" h="21600" fill="none" extrusionOk="0">
                  <a:moveTo>
                    <a:pt x="0" y="0"/>
                  </a:moveTo>
                  <a:cubicBezTo>
                    <a:pt x="28" y="0"/>
                    <a:pt x="56" y="-1"/>
                    <a:pt x="85" y="0"/>
                  </a:cubicBezTo>
                  <a:cubicBezTo>
                    <a:pt x="12014" y="0"/>
                    <a:pt x="21685" y="9670"/>
                    <a:pt x="21685" y="21600"/>
                  </a:cubicBezTo>
                </a:path>
                <a:path w="21685" h="21600" stroke="0" extrusionOk="0">
                  <a:moveTo>
                    <a:pt x="0" y="0"/>
                  </a:moveTo>
                  <a:cubicBezTo>
                    <a:pt x="28" y="0"/>
                    <a:pt x="56" y="-1"/>
                    <a:pt x="85" y="0"/>
                  </a:cubicBezTo>
                  <a:cubicBezTo>
                    <a:pt x="12014" y="0"/>
                    <a:pt x="21685" y="9670"/>
                    <a:pt x="21685" y="21600"/>
                  </a:cubicBezTo>
                  <a:lnTo>
                    <a:pt x="85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151"/>
            <p:cNvSpPr>
              <a:spLocks noChangeShapeType="1"/>
            </p:cNvSpPr>
            <p:nvPr/>
          </p:nvSpPr>
          <p:spPr bwMode="auto">
            <a:xfrm>
              <a:off x="4085" y="2359"/>
              <a:ext cx="20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Arc 152"/>
            <p:cNvSpPr>
              <a:spLocks/>
            </p:cNvSpPr>
            <p:nvPr/>
          </p:nvSpPr>
          <p:spPr bwMode="auto">
            <a:xfrm>
              <a:off x="4274" y="2579"/>
              <a:ext cx="219" cy="176"/>
            </a:xfrm>
            <a:custGeom>
              <a:avLst/>
              <a:gdLst>
                <a:gd name="G0" fmla="+- 85 0 0"/>
                <a:gd name="G1" fmla="+- 0 0 0"/>
                <a:gd name="G2" fmla="+- 21600 0 0"/>
                <a:gd name="T0" fmla="*/ 21685 w 21685"/>
                <a:gd name="T1" fmla="*/ 0 h 21600"/>
                <a:gd name="T2" fmla="*/ 0 w 21685"/>
                <a:gd name="T3" fmla="*/ 21600 h 21600"/>
                <a:gd name="T4" fmla="*/ 85 w 2168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5" h="21600" fill="none" extrusionOk="0">
                  <a:moveTo>
                    <a:pt x="21685" y="0"/>
                  </a:moveTo>
                  <a:cubicBezTo>
                    <a:pt x="21685" y="11929"/>
                    <a:pt x="12014" y="21600"/>
                    <a:pt x="85" y="21600"/>
                  </a:cubicBezTo>
                  <a:cubicBezTo>
                    <a:pt x="56" y="21600"/>
                    <a:pt x="28" y="21599"/>
                    <a:pt x="0" y="21599"/>
                  </a:cubicBezTo>
                </a:path>
                <a:path w="21685" h="21600" stroke="0" extrusionOk="0">
                  <a:moveTo>
                    <a:pt x="21685" y="0"/>
                  </a:moveTo>
                  <a:cubicBezTo>
                    <a:pt x="21685" y="11929"/>
                    <a:pt x="12014" y="21600"/>
                    <a:pt x="85" y="21600"/>
                  </a:cubicBezTo>
                  <a:cubicBezTo>
                    <a:pt x="56" y="21600"/>
                    <a:pt x="28" y="21599"/>
                    <a:pt x="0" y="21599"/>
                  </a:cubicBezTo>
                  <a:lnTo>
                    <a:pt x="85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Arc 153"/>
            <p:cNvSpPr>
              <a:spLocks/>
            </p:cNvSpPr>
            <p:nvPr/>
          </p:nvSpPr>
          <p:spPr bwMode="auto">
            <a:xfrm>
              <a:off x="4597" y="2341"/>
              <a:ext cx="186" cy="9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9"/>
                    <a:pt x="9609" y="55"/>
                    <a:pt x="2150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9"/>
                    <a:pt x="9609" y="55"/>
                    <a:pt x="2150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Arc 154"/>
            <p:cNvSpPr>
              <a:spLocks/>
            </p:cNvSpPr>
            <p:nvPr/>
          </p:nvSpPr>
          <p:spPr bwMode="auto">
            <a:xfrm>
              <a:off x="4782" y="2347"/>
              <a:ext cx="137" cy="120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4"/>
                <a:gd name="T1" fmla="*/ 0 h 21600"/>
                <a:gd name="T2" fmla="*/ 21734 w 21734"/>
                <a:gd name="T3" fmla="*/ 21450 h 21600"/>
                <a:gd name="T4" fmla="*/ 135 w 217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4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05" y="0"/>
                    <a:pt x="21652" y="9579"/>
                    <a:pt x="21734" y="21449"/>
                  </a:cubicBezTo>
                </a:path>
                <a:path w="21734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05" y="0"/>
                    <a:pt x="21652" y="9579"/>
                    <a:pt x="21734" y="21449"/>
                  </a:cubicBezTo>
                  <a:lnTo>
                    <a:pt x="135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Arc 155"/>
            <p:cNvSpPr>
              <a:spLocks/>
            </p:cNvSpPr>
            <p:nvPr/>
          </p:nvSpPr>
          <p:spPr bwMode="auto">
            <a:xfrm>
              <a:off x="4625" y="2413"/>
              <a:ext cx="76" cy="79"/>
            </a:xfrm>
            <a:custGeom>
              <a:avLst/>
              <a:gdLst>
                <a:gd name="G0" fmla="+- 247 0 0"/>
                <a:gd name="G1" fmla="+- 21600 0 0"/>
                <a:gd name="G2" fmla="+- 21600 0 0"/>
                <a:gd name="T0" fmla="*/ 0 w 21847"/>
                <a:gd name="T1" fmla="*/ 1 h 21600"/>
                <a:gd name="T2" fmla="*/ 21847 w 21847"/>
                <a:gd name="T3" fmla="*/ 21600 h 21600"/>
                <a:gd name="T4" fmla="*/ 247 w 218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47" h="21600" fill="none" extrusionOk="0">
                  <a:moveTo>
                    <a:pt x="0" y="1"/>
                  </a:moveTo>
                  <a:cubicBezTo>
                    <a:pt x="82" y="0"/>
                    <a:pt x="164" y="-1"/>
                    <a:pt x="247" y="0"/>
                  </a:cubicBezTo>
                  <a:cubicBezTo>
                    <a:pt x="12176" y="0"/>
                    <a:pt x="21847" y="9670"/>
                    <a:pt x="21847" y="21600"/>
                  </a:cubicBezTo>
                </a:path>
                <a:path w="21847" h="21600" stroke="0" extrusionOk="0">
                  <a:moveTo>
                    <a:pt x="0" y="1"/>
                  </a:moveTo>
                  <a:cubicBezTo>
                    <a:pt x="82" y="0"/>
                    <a:pt x="164" y="-1"/>
                    <a:pt x="247" y="0"/>
                  </a:cubicBezTo>
                  <a:cubicBezTo>
                    <a:pt x="12176" y="0"/>
                    <a:pt x="21847" y="9670"/>
                    <a:pt x="21847" y="21600"/>
                  </a:cubicBezTo>
                  <a:lnTo>
                    <a:pt x="247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Arc 156"/>
            <p:cNvSpPr>
              <a:spLocks/>
            </p:cNvSpPr>
            <p:nvPr/>
          </p:nvSpPr>
          <p:spPr bwMode="auto">
            <a:xfrm>
              <a:off x="4655" y="2469"/>
              <a:ext cx="205" cy="30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Arc 157"/>
            <p:cNvSpPr>
              <a:spLocks/>
            </p:cNvSpPr>
            <p:nvPr/>
          </p:nvSpPr>
          <p:spPr bwMode="auto">
            <a:xfrm>
              <a:off x="4635" y="2485"/>
              <a:ext cx="69" cy="16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Arc 158"/>
            <p:cNvSpPr>
              <a:spLocks/>
            </p:cNvSpPr>
            <p:nvPr/>
          </p:nvSpPr>
          <p:spPr bwMode="auto">
            <a:xfrm>
              <a:off x="4323" y="2115"/>
              <a:ext cx="32" cy="1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498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89" y="0"/>
                    <a:pt x="21543" y="9608"/>
                    <a:pt x="21599" y="21498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89" y="0"/>
                    <a:pt x="21543" y="9608"/>
                    <a:pt x="21599" y="214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Oval 159"/>
            <p:cNvSpPr>
              <a:spLocks noChangeArrowheads="1"/>
            </p:cNvSpPr>
            <p:nvPr/>
          </p:nvSpPr>
          <p:spPr bwMode="auto">
            <a:xfrm>
              <a:off x="3855" y="2243"/>
              <a:ext cx="26" cy="3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" name="Freeform 160"/>
            <p:cNvSpPr>
              <a:spLocks/>
            </p:cNvSpPr>
            <p:nvPr/>
          </p:nvSpPr>
          <p:spPr bwMode="auto">
            <a:xfrm>
              <a:off x="3871" y="2252"/>
              <a:ext cx="157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6" y="30"/>
                </a:cxn>
                <a:cxn ang="0">
                  <a:pos x="76" y="61"/>
                </a:cxn>
                <a:cxn ang="0">
                  <a:pos x="107" y="91"/>
                </a:cxn>
                <a:cxn ang="0">
                  <a:pos x="130" y="122"/>
                </a:cxn>
                <a:cxn ang="0">
                  <a:pos x="153" y="152"/>
                </a:cxn>
                <a:cxn ang="0">
                  <a:pos x="168" y="190"/>
                </a:cxn>
                <a:cxn ang="0">
                  <a:pos x="175" y="221"/>
                </a:cxn>
                <a:cxn ang="0">
                  <a:pos x="183" y="251"/>
                </a:cxn>
              </a:cxnLst>
              <a:rect l="0" t="0" r="r" b="b"/>
              <a:pathLst>
                <a:path w="184" h="252">
                  <a:moveTo>
                    <a:pt x="0" y="0"/>
                  </a:moveTo>
                  <a:lnTo>
                    <a:pt x="0" y="0"/>
                  </a:lnTo>
                  <a:lnTo>
                    <a:pt x="46" y="30"/>
                  </a:lnTo>
                  <a:lnTo>
                    <a:pt x="76" y="61"/>
                  </a:lnTo>
                  <a:lnTo>
                    <a:pt x="107" y="91"/>
                  </a:lnTo>
                  <a:lnTo>
                    <a:pt x="130" y="122"/>
                  </a:lnTo>
                  <a:lnTo>
                    <a:pt x="153" y="152"/>
                  </a:lnTo>
                  <a:lnTo>
                    <a:pt x="168" y="190"/>
                  </a:lnTo>
                  <a:lnTo>
                    <a:pt x="175" y="221"/>
                  </a:lnTo>
                  <a:lnTo>
                    <a:pt x="183" y="2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Line 161"/>
            <p:cNvSpPr>
              <a:spLocks noChangeShapeType="1"/>
            </p:cNvSpPr>
            <p:nvPr/>
          </p:nvSpPr>
          <p:spPr bwMode="auto">
            <a:xfrm>
              <a:off x="3865" y="2245"/>
              <a:ext cx="3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62"/>
            <p:cNvSpPr>
              <a:spLocks/>
            </p:cNvSpPr>
            <p:nvPr/>
          </p:nvSpPr>
          <p:spPr bwMode="auto">
            <a:xfrm>
              <a:off x="3773" y="2252"/>
              <a:ext cx="92" cy="89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7" y="0"/>
                </a:cxn>
                <a:cxn ang="0">
                  <a:pos x="54" y="23"/>
                </a:cxn>
                <a:cxn ang="0">
                  <a:pos x="23" y="53"/>
                </a:cxn>
                <a:cxn ang="0">
                  <a:pos x="0" y="98"/>
                </a:cxn>
                <a:cxn ang="0">
                  <a:pos x="0" y="106"/>
                </a:cxn>
              </a:cxnLst>
              <a:rect l="0" t="0" r="r" b="b"/>
              <a:pathLst>
                <a:path w="108" h="107">
                  <a:moveTo>
                    <a:pt x="107" y="0"/>
                  </a:moveTo>
                  <a:lnTo>
                    <a:pt x="107" y="0"/>
                  </a:lnTo>
                  <a:lnTo>
                    <a:pt x="54" y="23"/>
                  </a:lnTo>
                  <a:lnTo>
                    <a:pt x="23" y="53"/>
                  </a:lnTo>
                  <a:lnTo>
                    <a:pt x="0" y="98"/>
                  </a:lnTo>
                  <a:lnTo>
                    <a:pt x="0" y="1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63"/>
            <p:cNvSpPr>
              <a:spLocks/>
            </p:cNvSpPr>
            <p:nvPr/>
          </p:nvSpPr>
          <p:spPr bwMode="auto">
            <a:xfrm>
              <a:off x="3773" y="2252"/>
              <a:ext cx="92" cy="89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84" y="8"/>
                </a:cxn>
                <a:cxn ang="0">
                  <a:pos x="61" y="23"/>
                </a:cxn>
                <a:cxn ang="0">
                  <a:pos x="38" y="38"/>
                </a:cxn>
                <a:cxn ang="0">
                  <a:pos x="23" y="53"/>
                </a:cxn>
                <a:cxn ang="0">
                  <a:pos x="8" y="76"/>
                </a:cxn>
                <a:cxn ang="0">
                  <a:pos x="0" y="91"/>
                </a:cxn>
                <a:cxn ang="0">
                  <a:pos x="0" y="106"/>
                </a:cxn>
              </a:cxnLst>
              <a:rect l="0" t="0" r="r" b="b"/>
              <a:pathLst>
                <a:path w="108" h="107">
                  <a:moveTo>
                    <a:pt x="107" y="0"/>
                  </a:moveTo>
                  <a:lnTo>
                    <a:pt x="84" y="8"/>
                  </a:lnTo>
                  <a:lnTo>
                    <a:pt x="61" y="23"/>
                  </a:lnTo>
                  <a:lnTo>
                    <a:pt x="38" y="38"/>
                  </a:lnTo>
                  <a:lnTo>
                    <a:pt x="23" y="53"/>
                  </a:lnTo>
                  <a:lnTo>
                    <a:pt x="8" y="76"/>
                  </a:lnTo>
                  <a:lnTo>
                    <a:pt x="0" y="91"/>
                  </a:lnTo>
                  <a:lnTo>
                    <a:pt x="0" y="1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Oval 164"/>
            <p:cNvSpPr>
              <a:spLocks noChangeArrowheads="1"/>
            </p:cNvSpPr>
            <p:nvPr/>
          </p:nvSpPr>
          <p:spPr bwMode="auto">
            <a:xfrm>
              <a:off x="3852" y="2230"/>
              <a:ext cx="25" cy="3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" name="Oval 165"/>
            <p:cNvSpPr>
              <a:spLocks noChangeArrowheads="1"/>
            </p:cNvSpPr>
            <p:nvPr/>
          </p:nvSpPr>
          <p:spPr bwMode="auto">
            <a:xfrm>
              <a:off x="4004" y="2444"/>
              <a:ext cx="33" cy="3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Arc 166"/>
            <p:cNvSpPr>
              <a:spLocks/>
            </p:cNvSpPr>
            <p:nvPr/>
          </p:nvSpPr>
          <p:spPr bwMode="auto">
            <a:xfrm>
              <a:off x="3959" y="2445"/>
              <a:ext cx="61" cy="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79"/>
                <a:gd name="T1" fmla="*/ 0 h 21600"/>
                <a:gd name="T2" fmla="*/ 21579 w 21579"/>
                <a:gd name="T3" fmla="*/ 20641 h 21600"/>
                <a:gd name="T4" fmla="*/ 0 w 215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9" h="21600" fill="none" extrusionOk="0">
                  <a:moveTo>
                    <a:pt x="-1" y="0"/>
                  </a:moveTo>
                  <a:cubicBezTo>
                    <a:pt x="11556" y="0"/>
                    <a:pt x="21065" y="9095"/>
                    <a:pt x="21578" y="20641"/>
                  </a:cubicBezTo>
                </a:path>
                <a:path w="21579" h="21600" stroke="0" extrusionOk="0">
                  <a:moveTo>
                    <a:pt x="-1" y="0"/>
                  </a:moveTo>
                  <a:cubicBezTo>
                    <a:pt x="11556" y="0"/>
                    <a:pt x="21065" y="9095"/>
                    <a:pt x="21578" y="2064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Arc 167"/>
            <p:cNvSpPr>
              <a:spLocks/>
            </p:cNvSpPr>
            <p:nvPr/>
          </p:nvSpPr>
          <p:spPr bwMode="auto">
            <a:xfrm>
              <a:off x="4323" y="2676"/>
              <a:ext cx="307" cy="180"/>
            </a:xfrm>
            <a:custGeom>
              <a:avLst/>
              <a:gdLst>
                <a:gd name="G0" fmla="+- 61 0 0"/>
                <a:gd name="G1" fmla="+- 100 0 0"/>
                <a:gd name="G2" fmla="+- 21600 0 0"/>
                <a:gd name="T0" fmla="*/ 21661 w 21661"/>
                <a:gd name="T1" fmla="*/ 0 h 21700"/>
                <a:gd name="T2" fmla="*/ 0 w 21661"/>
                <a:gd name="T3" fmla="*/ 21700 h 21700"/>
                <a:gd name="T4" fmla="*/ 61 w 21661"/>
                <a:gd name="T5" fmla="*/ 100 h 2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1" h="21700" fill="none" extrusionOk="0">
                  <a:moveTo>
                    <a:pt x="21660" y="0"/>
                  </a:moveTo>
                  <a:cubicBezTo>
                    <a:pt x="21660" y="33"/>
                    <a:pt x="21661" y="66"/>
                    <a:pt x="21661" y="100"/>
                  </a:cubicBezTo>
                  <a:cubicBezTo>
                    <a:pt x="21661" y="12029"/>
                    <a:pt x="11990" y="21700"/>
                    <a:pt x="61" y="21700"/>
                  </a:cubicBezTo>
                  <a:cubicBezTo>
                    <a:pt x="40" y="21700"/>
                    <a:pt x="20" y="21699"/>
                    <a:pt x="0" y="21699"/>
                  </a:cubicBezTo>
                </a:path>
                <a:path w="21661" h="21700" stroke="0" extrusionOk="0">
                  <a:moveTo>
                    <a:pt x="21660" y="0"/>
                  </a:moveTo>
                  <a:cubicBezTo>
                    <a:pt x="21660" y="33"/>
                    <a:pt x="21661" y="66"/>
                    <a:pt x="21661" y="100"/>
                  </a:cubicBezTo>
                  <a:cubicBezTo>
                    <a:pt x="21661" y="12029"/>
                    <a:pt x="11990" y="21700"/>
                    <a:pt x="61" y="21700"/>
                  </a:cubicBezTo>
                  <a:cubicBezTo>
                    <a:pt x="40" y="21700"/>
                    <a:pt x="20" y="21699"/>
                    <a:pt x="0" y="21699"/>
                  </a:cubicBezTo>
                  <a:lnTo>
                    <a:pt x="61" y="1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Arc 168"/>
            <p:cNvSpPr>
              <a:spLocks/>
            </p:cNvSpPr>
            <p:nvPr/>
          </p:nvSpPr>
          <p:spPr bwMode="auto">
            <a:xfrm>
              <a:off x="4112" y="2770"/>
              <a:ext cx="150" cy="19"/>
            </a:xfrm>
            <a:custGeom>
              <a:avLst/>
              <a:gdLst>
                <a:gd name="G0" fmla="+- 3232 0 0"/>
                <a:gd name="G1" fmla="+- 0 0 0"/>
                <a:gd name="G2" fmla="+- 21600 0 0"/>
                <a:gd name="T0" fmla="*/ 24832 w 24832"/>
                <a:gd name="T1" fmla="*/ 0 h 21600"/>
                <a:gd name="T2" fmla="*/ 0 w 24832"/>
                <a:gd name="T3" fmla="*/ 21357 h 21600"/>
                <a:gd name="T4" fmla="*/ 3232 w 2483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32" h="21600" fill="none" extrusionOk="0">
                  <a:moveTo>
                    <a:pt x="24832" y="0"/>
                  </a:moveTo>
                  <a:cubicBezTo>
                    <a:pt x="24832" y="11929"/>
                    <a:pt x="15161" y="21600"/>
                    <a:pt x="3232" y="21600"/>
                  </a:cubicBezTo>
                  <a:cubicBezTo>
                    <a:pt x="2150" y="21600"/>
                    <a:pt x="1069" y="21518"/>
                    <a:pt x="0" y="21356"/>
                  </a:cubicBezTo>
                </a:path>
                <a:path w="24832" h="21600" stroke="0" extrusionOk="0">
                  <a:moveTo>
                    <a:pt x="24832" y="0"/>
                  </a:moveTo>
                  <a:cubicBezTo>
                    <a:pt x="24832" y="11929"/>
                    <a:pt x="15161" y="21600"/>
                    <a:pt x="3232" y="21600"/>
                  </a:cubicBezTo>
                  <a:cubicBezTo>
                    <a:pt x="2150" y="21600"/>
                    <a:pt x="1069" y="21518"/>
                    <a:pt x="0" y="21356"/>
                  </a:cubicBezTo>
                  <a:lnTo>
                    <a:pt x="3232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Line 169"/>
            <p:cNvSpPr>
              <a:spLocks noChangeShapeType="1"/>
            </p:cNvSpPr>
            <p:nvPr/>
          </p:nvSpPr>
          <p:spPr bwMode="auto">
            <a:xfrm flipH="1" flipV="1">
              <a:off x="3979" y="2779"/>
              <a:ext cx="133" cy="1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0" name="Freeform 3"/>
          <p:cNvSpPr>
            <a:spLocks/>
          </p:cNvSpPr>
          <p:nvPr/>
        </p:nvSpPr>
        <p:spPr bwMode="auto">
          <a:xfrm>
            <a:off x="3808369" y="2647230"/>
            <a:ext cx="1439863" cy="155575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499" y="7"/>
              </a:cxn>
              <a:cxn ang="0">
                <a:pos x="907" y="53"/>
              </a:cxn>
            </a:cxnLst>
            <a:rect l="0" t="0" r="r" b="b"/>
            <a:pathLst>
              <a:path w="907" h="98">
                <a:moveTo>
                  <a:pt x="0" y="98"/>
                </a:moveTo>
                <a:cubicBezTo>
                  <a:pt x="174" y="56"/>
                  <a:pt x="348" y="14"/>
                  <a:pt x="499" y="7"/>
                </a:cubicBezTo>
                <a:cubicBezTo>
                  <a:pt x="650" y="0"/>
                  <a:pt x="778" y="26"/>
                  <a:pt x="907" y="53"/>
                </a:cubicBezTo>
              </a:path>
            </a:pathLst>
          </a:custGeom>
          <a:noFill/>
          <a:ln w="76200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2250882" y="1969367"/>
            <a:ext cx="1157287" cy="1511300"/>
            <a:chOff x="2033588" y="3119438"/>
            <a:chExt cx="1157287" cy="1511300"/>
          </a:xfrm>
        </p:grpSpPr>
        <p:grpSp>
          <p:nvGrpSpPr>
            <p:cNvPr id="5" name="Group 97"/>
            <p:cNvGrpSpPr>
              <a:grpSpLocks/>
            </p:cNvGrpSpPr>
            <p:nvPr/>
          </p:nvGrpSpPr>
          <p:grpSpPr bwMode="auto">
            <a:xfrm>
              <a:off x="2033588" y="3119438"/>
              <a:ext cx="1157287" cy="1511300"/>
              <a:chOff x="1281" y="1965"/>
              <a:chExt cx="729" cy="952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293" y="2276"/>
                <a:ext cx="503" cy="6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11"/>
                  </a:cxn>
                  <a:cxn ang="0">
                    <a:pos x="585" y="768"/>
                  </a:cxn>
                  <a:cxn ang="0">
                    <a:pos x="0" y="0"/>
                  </a:cxn>
                </a:cxnLst>
                <a:rect l="0" t="0" r="r" b="b"/>
                <a:pathLst>
                  <a:path w="586" h="769">
                    <a:moveTo>
                      <a:pt x="0" y="0"/>
                    </a:moveTo>
                    <a:lnTo>
                      <a:pt x="8" y="411"/>
                    </a:lnTo>
                    <a:lnTo>
                      <a:pt x="585" y="76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7FFF00"/>
                  </a:gs>
                  <a:gs pos="100000">
                    <a:srgbClr val="7FFF00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1795" y="2270"/>
                <a:ext cx="209" cy="635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0" y="767"/>
                  </a:cxn>
                  <a:cxn ang="0">
                    <a:pos x="243" y="418"/>
                  </a:cxn>
                  <a:cxn ang="0">
                    <a:pos x="235" y="0"/>
                  </a:cxn>
                </a:cxnLst>
                <a:rect l="0" t="0" r="r" b="b"/>
                <a:pathLst>
                  <a:path w="244" h="768">
                    <a:moveTo>
                      <a:pt x="235" y="0"/>
                    </a:moveTo>
                    <a:lnTo>
                      <a:pt x="0" y="767"/>
                    </a:lnTo>
                    <a:lnTo>
                      <a:pt x="243" y="418"/>
                    </a:lnTo>
                    <a:lnTo>
                      <a:pt x="235" y="0"/>
                    </a:lnTo>
                  </a:path>
                </a:pathLst>
              </a:custGeom>
              <a:gradFill rotWithShape="0">
                <a:gsLst>
                  <a:gs pos="0">
                    <a:srgbClr val="7FFF00"/>
                  </a:gs>
                  <a:gs pos="100000">
                    <a:srgbClr val="7FFF00">
                      <a:gamma/>
                      <a:shade val="4000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1293" y="2274"/>
                <a:ext cx="698" cy="6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3" y="0"/>
                  </a:cxn>
                  <a:cxn ang="0">
                    <a:pos x="581" y="763"/>
                  </a:cxn>
                  <a:cxn ang="0">
                    <a:pos x="0" y="0"/>
                  </a:cxn>
                </a:cxnLst>
                <a:rect l="0" t="0" r="r" b="b"/>
                <a:pathLst>
                  <a:path w="814" h="764">
                    <a:moveTo>
                      <a:pt x="0" y="0"/>
                    </a:moveTo>
                    <a:lnTo>
                      <a:pt x="813" y="0"/>
                    </a:lnTo>
                    <a:lnTo>
                      <a:pt x="581" y="76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7FFF00"/>
                  </a:gs>
                  <a:gs pos="100000">
                    <a:srgbClr val="7FFF00">
                      <a:gamma/>
                      <a:shade val="60000"/>
                      <a:invGamma/>
                    </a:srgbClr>
                  </a:gs>
                </a:gsLst>
                <a:lin ang="5400000" scaled="1"/>
              </a:gradFill>
              <a:ln w="254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1482" y="2000"/>
                <a:ext cx="14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2000" y="2270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1293" y="1975"/>
                <a:ext cx="698" cy="302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813" y="364"/>
                  </a:cxn>
                  <a:cxn ang="0">
                    <a:pos x="0" y="364"/>
                  </a:cxn>
                  <a:cxn ang="0">
                    <a:pos x="236" y="0"/>
                  </a:cxn>
                </a:cxnLst>
                <a:rect l="0" t="0" r="r" b="b"/>
                <a:pathLst>
                  <a:path w="814" h="365">
                    <a:moveTo>
                      <a:pt x="236" y="0"/>
                    </a:moveTo>
                    <a:lnTo>
                      <a:pt x="813" y="364"/>
                    </a:lnTo>
                    <a:lnTo>
                      <a:pt x="0" y="364"/>
                    </a:lnTo>
                    <a:lnTo>
                      <a:pt x="236" y="0"/>
                    </a:lnTo>
                  </a:path>
                </a:pathLst>
              </a:custGeom>
              <a:solidFill>
                <a:srgbClr val="99FF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>
                <a:off x="1362" y="2361"/>
                <a:ext cx="261" cy="33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 flipH="1">
                <a:off x="1863" y="2373"/>
                <a:ext cx="102" cy="3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Oval 17"/>
              <p:cNvSpPr>
                <a:spLocks noChangeArrowheads="1"/>
              </p:cNvSpPr>
              <p:nvPr/>
            </p:nvSpPr>
            <p:spPr bwMode="auto">
              <a:xfrm>
                <a:off x="1479" y="1965"/>
                <a:ext cx="29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" name="Oval 18"/>
              <p:cNvSpPr>
                <a:spLocks noChangeArrowheads="1"/>
              </p:cNvSpPr>
              <p:nvPr/>
            </p:nvSpPr>
            <p:spPr bwMode="auto">
              <a:xfrm>
                <a:off x="1281" y="2261"/>
                <a:ext cx="35" cy="3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auto">
              <a:xfrm>
                <a:off x="1980" y="2267"/>
                <a:ext cx="23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auto">
              <a:xfrm>
                <a:off x="1769" y="2883"/>
                <a:ext cx="35" cy="3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auto">
              <a:xfrm>
                <a:off x="1986" y="2594"/>
                <a:ext cx="24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1288" y="2604"/>
                <a:ext cx="25" cy="3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1" name="Freeform 96"/>
            <p:cNvSpPr>
              <a:spLocks/>
            </p:cNvSpPr>
            <p:nvPr/>
          </p:nvSpPr>
          <p:spPr bwMode="auto">
            <a:xfrm>
              <a:off x="2044700" y="3127375"/>
              <a:ext cx="1108075" cy="479425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813" y="364"/>
                </a:cxn>
                <a:cxn ang="0">
                  <a:pos x="0" y="364"/>
                </a:cxn>
                <a:cxn ang="0">
                  <a:pos x="236" y="0"/>
                </a:cxn>
              </a:cxnLst>
              <a:rect l="0" t="0" r="r" b="b"/>
              <a:pathLst>
                <a:path w="814" h="365">
                  <a:moveTo>
                    <a:pt x="236" y="0"/>
                  </a:moveTo>
                  <a:lnTo>
                    <a:pt x="813" y="364"/>
                  </a:lnTo>
                  <a:lnTo>
                    <a:pt x="0" y="364"/>
                  </a:lnTo>
                  <a:lnTo>
                    <a:pt x="236" y="0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" name="Text Box 122"/>
          <p:cNvSpPr txBox="1">
            <a:spLocks noChangeArrowheads="1"/>
          </p:cNvSpPr>
          <p:nvPr/>
        </p:nvSpPr>
        <p:spPr bwMode="auto">
          <a:xfrm>
            <a:off x="1408302" y="3652680"/>
            <a:ext cx="284244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Maps simplex …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22"/>
          <p:cNvSpPr txBox="1">
            <a:spLocks noChangeArrowheads="1"/>
          </p:cNvSpPr>
          <p:nvPr/>
        </p:nvSpPr>
        <p:spPr bwMode="auto">
          <a:xfrm>
            <a:off x="5301514" y="3652680"/>
            <a:ext cx="260359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 subcomplex.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22"/>
          <p:cNvSpPr txBox="1">
            <a:spLocks noChangeArrowheads="1"/>
          </p:cNvSpPr>
          <p:nvPr/>
        </p:nvSpPr>
        <p:spPr bwMode="auto">
          <a:xfrm>
            <a:off x="319073" y="4789956"/>
            <a:ext cx="850585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Preserves intersections: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¿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¿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099727" y="1960775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sy10"/>
                <a:cs typeface="Arial" pitchFamily="34" charset="0"/>
              </a:rPr>
              <a:t>M</a:t>
            </a:r>
            <a:endParaRPr lang="en-US" sz="3200" dirty="0">
              <a:latin typeface="cmsy1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3" grpId="0" animBg="1"/>
      <p:bldP spid="94" grpId="0" animBg="1"/>
      <p:bldP spid="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3748</TotalTime>
  <Words>1092</Words>
  <Application>Microsoft Office PowerPoint</Application>
  <PresentationFormat>Overhead</PresentationFormat>
  <Paragraphs>472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Arial</vt:lpstr>
      <vt:lpstr>Comic Sans MS</vt:lpstr>
      <vt:lpstr>CMSY10ORIG</vt:lpstr>
      <vt:lpstr>CMR10</vt:lpstr>
      <vt:lpstr>CMEX10</vt:lpstr>
      <vt:lpstr>CMMI7</vt:lpstr>
      <vt:lpstr>CMR7</vt:lpstr>
      <vt:lpstr>CMMI10</vt:lpstr>
      <vt:lpstr>CMSY7</vt:lpstr>
      <vt:lpstr>cmsy10</vt:lpstr>
      <vt:lpstr>Courier New</vt:lpstr>
      <vt:lpstr>Verdana</vt:lpstr>
      <vt:lpstr>Symbol</vt:lpstr>
      <vt:lpstr>Marlett</vt:lpstr>
      <vt:lpstr>Blank Presentation.pot</vt:lpstr>
      <vt:lpstr>Bitmap Image</vt:lpstr>
      <vt:lpstr>Combinatorial Topology and Distributed Computing</vt:lpstr>
      <vt:lpstr>Part Two Elements of Combinatorial Topology</vt:lpstr>
      <vt:lpstr>Overview</vt:lpstr>
      <vt:lpstr>A Vertex</vt:lpstr>
      <vt:lpstr>Simplexes</vt:lpstr>
      <vt:lpstr>Simplicial Complex</vt:lpstr>
      <vt:lpstr>Simplicial Maps</vt:lpstr>
      <vt:lpstr>Simplicial Map</vt:lpstr>
      <vt:lpstr>Carrier Map</vt:lpstr>
      <vt:lpstr>Vertex = Process State</vt:lpstr>
      <vt:lpstr>Simplex = Global State</vt:lpstr>
      <vt:lpstr>Complex = Global States</vt:lpstr>
      <vt:lpstr>Input Complex for Binary Consensus</vt:lpstr>
      <vt:lpstr>Output Complex for Binary Consensus</vt:lpstr>
      <vt:lpstr>Carrier Map for Consensus</vt:lpstr>
      <vt:lpstr>Carrier Map for Consensus</vt:lpstr>
      <vt:lpstr>Carrier Map for Consensus</vt:lpstr>
      <vt:lpstr>Task Specification</vt:lpstr>
      <vt:lpstr>Protocol</vt:lpstr>
      <vt:lpstr>Protocol</vt:lpstr>
      <vt:lpstr>Protocol</vt:lpstr>
      <vt:lpstr>Protocol</vt:lpstr>
      <vt:lpstr>Protocol</vt:lpstr>
      <vt:lpstr>Protocol</vt:lpstr>
      <vt:lpstr>Protocol Complex</vt:lpstr>
      <vt:lpstr>Example: Synchronous Message-Passing</vt:lpstr>
      <vt:lpstr>Failures: Fail-Stop</vt:lpstr>
      <vt:lpstr>Single Input: Round Zero</vt:lpstr>
      <vt:lpstr>Round Zero Protocol Complex</vt:lpstr>
      <vt:lpstr>Single Input: Round One</vt:lpstr>
      <vt:lpstr>Single Input: Round One</vt:lpstr>
      <vt:lpstr>Single Input: Round One</vt:lpstr>
      <vt:lpstr>Single Input: Round One</vt:lpstr>
      <vt:lpstr>Protocol Complex: Round One</vt:lpstr>
      <vt:lpstr>Protocol Complex: Round Two</vt:lpstr>
      <vt:lpstr>Protocol Complex Evolution</vt:lpstr>
      <vt:lpstr>Summary</vt:lpstr>
      <vt:lpstr>Decision Map</vt:lpstr>
      <vt:lpstr>Lower Bound Strategy</vt:lpstr>
      <vt:lpstr>Consensus Example</vt:lpstr>
      <vt:lpstr>Consensus Example</vt:lpstr>
      <vt:lpstr>Consensus Example</vt:lpstr>
      <vt:lpstr>Consensus Example</vt:lpstr>
      <vt:lpstr>Consensus Example</vt:lpstr>
      <vt:lpstr>Conjecture</vt:lpstr>
      <vt:lpstr>If Adversary keeps Protocol Complex path-connected …</vt:lpstr>
      <vt:lpstr>Another Conjecture</vt:lpstr>
      <vt:lpstr>Slide 48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Topology and Distributed Computing</dc:title>
  <dc:creator>Maurice Herlihy</dc:creator>
  <cp:lastModifiedBy>mph</cp:lastModifiedBy>
  <cp:revision>42</cp:revision>
  <cp:lastPrinted>1999-05-13T01:42:18Z</cp:lastPrinted>
  <dcterms:created xsi:type="dcterms:W3CDTF">1999-05-12T13:47:53Z</dcterms:created>
  <dcterms:modified xsi:type="dcterms:W3CDTF">2010-10-20T21:43:00Z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LicenseID">
    <vt:lpwstr>standard&amp;commercial=n&amp;derivatives=y&amp;jurisdiction=</vt:lpwstr>
  </property>
  <property fmtid="{D5CDD505-2E9C-101B-9397-08002B2CF9AE}" pid="3" name="CreativeCommonsLicenseURL">
    <vt:lpwstr>http://creativecommons.org/licenses/by-nc/3.0/</vt:lpwstr>
  </property>
  <property fmtid="{D5CDD505-2E9C-101B-9397-08002B2CF9AE}" pid="4" name="CreativeCommonsLicenseXml">
    <vt:lpwstr>&lt;?xml version="1.0" encoding="utf-8"?&gt;&lt;result&gt;&lt;license-uri&gt;http://creativecommons.org/licenses/by-nc/3.0/&lt;/license-uri&gt;&lt;license-name&gt;Attribution-Noncommercial 3.0 Unported&lt;/license-name&gt;&lt;rdf&gt;&lt;rdf:RDF xmlns="http://creativecommons.org/ns#" xmlns:dc="http:/</vt:lpwstr>
  </property>
</Properties>
</file>