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48.xml" ContentType="application/vnd.openxmlformats-officedocument.presentationml.slide+xml"/>
  <Override PartName="/ppt/slides/slide95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  <p:sldMasterId id="2147483661" r:id="rId2"/>
  </p:sldMasterIdLst>
  <p:notesMasterIdLst>
    <p:notesMasterId r:id="rId114"/>
  </p:notesMasterIdLst>
  <p:handoutMasterIdLst>
    <p:handoutMasterId r:id="rId115"/>
  </p:handoutMasterIdLst>
  <p:sldIdLst>
    <p:sldId id="455" r:id="rId3"/>
    <p:sldId id="396" r:id="rId4"/>
    <p:sldId id="394" r:id="rId5"/>
    <p:sldId id="478" r:id="rId6"/>
    <p:sldId id="398" r:id="rId7"/>
    <p:sldId id="354" r:id="rId8"/>
    <p:sldId id="355" r:id="rId9"/>
    <p:sldId id="399" r:id="rId10"/>
    <p:sldId id="480" r:id="rId11"/>
    <p:sldId id="457" r:id="rId12"/>
    <p:sldId id="401" r:id="rId13"/>
    <p:sldId id="402" r:id="rId14"/>
    <p:sldId id="456" r:id="rId15"/>
    <p:sldId id="404" r:id="rId16"/>
    <p:sldId id="405" r:id="rId17"/>
    <p:sldId id="406" r:id="rId18"/>
    <p:sldId id="413" r:id="rId19"/>
    <p:sldId id="407" r:id="rId20"/>
    <p:sldId id="492" r:id="rId21"/>
    <p:sldId id="409" r:id="rId22"/>
    <p:sldId id="458" r:id="rId23"/>
    <p:sldId id="417" r:id="rId24"/>
    <p:sldId id="416" r:id="rId25"/>
    <p:sldId id="418" r:id="rId26"/>
    <p:sldId id="422" r:id="rId27"/>
    <p:sldId id="475" r:id="rId28"/>
    <p:sldId id="425" r:id="rId29"/>
    <p:sldId id="423" r:id="rId30"/>
    <p:sldId id="424" r:id="rId31"/>
    <p:sldId id="435" r:id="rId32"/>
    <p:sldId id="433" r:id="rId33"/>
    <p:sldId id="432" r:id="rId34"/>
    <p:sldId id="431" r:id="rId35"/>
    <p:sldId id="437" r:id="rId36"/>
    <p:sldId id="476" r:id="rId37"/>
    <p:sldId id="438" r:id="rId38"/>
    <p:sldId id="459" r:id="rId39"/>
    <p:sldId id="482" r:id="rId40"/>
    <p:sldId id="441" r:id="rId41"/>
    <p:sldId id="442" r:id="rId42"/>
    <p:sldId id="440" r:id="rId43"/>
    <p:sldId id="356" r:id="rId44"/>
    <p:sldId id="461" r:id="rId45"/>
    <p:sldId id="462" r:id="rId46"/>
    <p:sldId id="463" r:id="rId47"/>
    <p:sldId id="358" r:id="rId48"/>
    <p:sldId id="539" r:id="rId49"/>
    <p:sldId id="540" r:id="rId50"/>
    <p:sldId id="360" r:id="rId51"/>
    <p:sldId id="522" r:id="rId52"/>
    <p:sldId id="523" r:id="rId53"/>
    <p:sldId id="524" r:id="rId54"/>
    <p:sldId id="525" r:id="rId55"/>
    <p:sldId id="526" r:id="rId56"/>
    <p:sldId id="527" r:id="rId57"/>
    <p:sldId id="528" r:id="rId58"/>
    <p:sldId id="529" r:id="rId59"/>
    <p:sldId id="530" r:id="rId60"/>
    <p:sldId id="531" r:id="rId61"/>
    <p:sldId id="532" r:id="rId62"/>
    <p:sldId id="533" r:id="rId63"/>
    <p:sldId id="534" r:id="rId64"/>
    <p:sldId id="535" r:id="rId65"/>
    <p:sldId id="536" r:id="rId66"/>
    <p:sldId id="537" r:id="rId67"/>
    <p:sldId id="538" r:id="rId68"/>
    <p:sldId id="471" r:id="rId69"/>
    <p:sldId id="366" r:id="rId70"/>
    <p:sldId id="473" r:id="rId71"/>
    <p:sldId id="472" r:id="rId72"/>
    <p:sldId id="484" r:id="rId73"/>
    <p:sldId id="443" r:id="rId74"/>
    <p:sldId id="444" r:id="rId75"/>
    <p:sldId id="445" r:id="rId76"/>
    <p:sldId id="485" r:id="rId77"/>
    <p:sldId id="370" r:id="rId78"/>
    <p:sldId id="371" r:id="rId79"/>
    <p:sldId id="372" r:id="rId80"/>
    <p:sldId id="373" r:id="rId81"/>
    <p:sldId id="374" r:id="rId82"/>
    <p:sldId id="375" r:id="rId83"/>
    <p:sldId id="376" r:id="rId84"/>
    <p:sldId id="377" r:id="rId85"/>
    <p:sldId id="486" r:id="rId86"/>
    <p:sldId id="487" r:id="rId87"/>
    <p:sldId id="489" r:id="rId88"/>
    <p:sldId id="490" r:id="rId89"/>
    <p:sldId id="510" r:id="rId90"/>
    <p:sldId id="378" r:id="rId91"/>
    <p:sldId id="491" r:id="rId92"/>
    <p:sldId id="379" r:id="rId93"/>
    <p:sldId id="511" r:id="rId94"/>
    <p:sldId id="512" r:id="rId95"/>
    <p:sldId id="513" r:id="rId96"/>
    <p:sldId id="514" r:id="rId97"/>
    <p:sldId id="515" r:id="rId98"/>
    <p:sldId id="516" r:id="rId99"/>
    <p:sldId id="517" r:id="rId100"/>
    <p:sldId id="518" r:id="rId101"/>
    <p:sldId id="541" r:id="rId102"/>
    <p:sldId id="519" r:id="rId103"/>
    <p:sldId id="520" r:id="rId104"/>
    <p:sldId id="521" r:id="rId105"/>
    <p:sldId id="381" r:id="rId106"/>
    <p:sldId id="382" r:id="rId107"/>
    <p:sldId id="466" r:id="rId108"/>
    <p:sldId id="467" r:id="rId109"/>
    <p:sldId id="469" r:id="rId110"/>
    <p:sldId id="470" r:id="rId111"/>
    <p:sldId id="474" r:id="rId112"/>
    <p:sldId id="452" r:id="rId113"/>
  </p:sldIdLst>
  <p:sldSz cx="9144000" cy="6858000" type="overhead"/>
  <p:notesSz cx="6858000" cy="9144000"/>
  <p:embeddedFontLst>
    <p:embeddedFont>
      <p:font typeface="Comic Sans MS" pitchFamily="66" charset="0"/>
      <p:regular r:id="rId116"/>
      <p:bold r:id="rId117"/>
    </p:embeddedFont>
    <p:embeddedFont>
      <p:font typeface="CMSY10ORIG" pitchFamily="34" charset="0"/>
      <p:regular r:id="rId118"/>
    </p:embeddedFont>
    <p:embeddedFont>
      <p:font typeface="CMR10" pitchFamily="34" charset="0"/>
      <p:regular r:id="rId119"/>
    </p:embeddedFont>
    <p:embeddedFont>
      <p:font typeface="CMEX10" pitchFamily="34" charset="0"/>
      <p:regular r:id="rId120"/>
    </p:embeddedFont>
    <p:embeddedFont>
      <p:font typeface="CMMI7" pitchFamily="34" charset="0"/>
      <p:regular r:id="rId121"/>
    </p:embeddedFont>
    <p:embeddedFont>
      <p:font typeface="CMR7" pitchFamily="34" charset="0"/>
      <p:regular r:id="rId122"/>
    </p:embeddedFont>
    <p:embeddedFont>
      <p:font typeface="CMMI10" pitchFamily="34" charset="0"/>
      <p:regular r:id="rId123"/>
    </p:embeddedFont>
    <p:embeddedFont>
      <p:font typeface="CMSY7" pitchFamily="34" charset="0"/>
      <p:regular r:id="rId124"/>
    </p:embeddedFont>
    <p:embeddedFont>
      <p:font typeface="cmsy10" pitchFamily="34" charset="0"/>
      <p:regular r:id="rId125"/>
    </p:embeddedFont>
    <p:embeddedFont>
      <p:font typeface="Gill Sans MT" pitchFamily="34" charset="0"/>
      <p:regular r:id="rId126"/>
      <p:bold r:id="rId127"/>
      <p:italic r:id="rId128"/>
      <p:boldItalic r:id="rId129"/>
    </p:embeddedFont>
    <p:embeddedFont>
      <p:font typeface="cmb10" pitchFamily="34" charset="0"/>
      <p:regular r:id="rId130"/>
    </p:embeddedFont>
    <p:embeddedFont>
      <p:font typeface="Arabic Typesetting" pitchFamily="66" charset="-78"/>
      <p:regular r:id="rId131"/>
    </p:embeddedFont>
    <p:embeddedFont>
      <p:font typeface="Marlett" pitchFamily="2" charset="2"/>
      <p:regular r:id="rId13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0000FF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66FF"/>
    <a:srgbClr val="00FF00"/>
    <a:srgbClr val="00FFFF"/>
    <a:srgbClr val="FF0000"/>
    <a:srgbClr val="FF7C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845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5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font" Target="fonts/font2.fntdata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presProps" Target="pres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font" Target="fonts/font8.fntdata"/><Relationship Id="rId128" Type="http://schemas.openxmlformats.org/officeDocument/2006/relationships/font" Target="fonts/font13.fntdata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font" Target="fonts/font3.fntdata"/><Relationship Id="rId126" Type="http://schemas.openxmlformats.org/officeDocument/2006/relationships/font" Target="fonts/font11.fntdata"/><Relationship Id="rId13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font" Target="fonts/font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font" Target="fonts/font1.fntdata"/><Relationship Id="rId124" Type="http://schemas.openxmlformats.org/officeDocument/2006/relationships/font" Target="fonts/font9.fntdata"/><Relationship Id="rId129" Type="http://schemas.openxmlformats.org/officeDocument/2006/relationships/font" Target="fonts/font14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notesMaster" Target="notesMasters/notesMaster1.xml"/><Relationship Id="rId119" Type="http://schemas.openxmlformats.org/officeDocument/2006/relationships/font" Target="fonts/font4.fntdata"/><Relationship Id="rId127" Type="http://schemas.openxmlformats.org/officeDocument/2006/relationships/font" Target="fonts/font1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font" Target="fonts/font7.fntdata"/><Relationship Id="rId130" Type="http://schemas.openxmlformats.org/officeDocument/2006/relationships/font" Target="fonts/font15.fntdata"/><Relationship Id="rId13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font" Target="fonts/font5.fntdata"/><Relationship Id="rId125" Type="http://schemas.openxmlformats.org/officeDocument/2006/relationships/font" Target="fonts/font10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handoutMaster" Target="handoutMasters/handoutMaster1.xml"/><Relationship Id="rId131" Type="http://schemas.openxmlformats.org/officeDocument/2006/relationships/font" Target="fonts/font16.fntdata"/><Relationship Id="rId136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C2A7D4-6237-4B32-B9E4-807B7764E3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Marlett" pitchFamily="2" charset="2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Marlett" pitchFamily="2" charset="2"/>
              </a:defRPr>
            </a:lvl1pPr>
          </a:lstStyle>
          <a:p>
            <a:fld id="{0B56EED0-E808-497C-BD16-6D07048374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0D211F-79A0-44B9-9B0F-E3C4F60CDB3F}" type="slidenum">
              <a:rPr lang="en-US"/>
              <a:pPr/>
              <a:t>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\</a:t>
            </a:r>
            <a:r>
              <a:rPr lang="en-US" dirty="0" err="1" smtClean="0"/>
              <a:t>emph</a:t>
            </a:r>
            <a:r>
              <a:rPr lang="en-US" dirty="0" smtClean="0"/>
              <a:t>{immediate snapshot} model is a simplified model of computation whose</a:t>
            </a:r>
          </a:p>
          <a:p>
            <a:r>
              <a:rPr lang="en-US" dirty="0" smtClean="0"/>
              <a:t>protocol complexes are manifolds.  These executions are constrained, in the</a:t>
            </a:r>
          </a:p>
          <a:p>
            <a:r>
              <a:rPr lang="en-US" dirty="0" smtClean="0"/>
              <a:t>sense that they encompass only a subset of the </a:t>
            </a:r>
            <a:r>
              <a:rPr lang="en-US" dirty="0" err="1" smtClean="0"/>
              <a:t>interleavings</a:t>
            </a:r>
            <a:r>
              <a:rPr lang="en-US" dirty="0" smtClean="0"/>
              <a:t> possible in an</a:t>
            </a:r>
          </a:p>
          <a:p>
            <a:r>
              <a:rPr lang="en-US" dirty="0" smtClean="0"/>
              <a:t>asynchronous model.  Nevertheless, any \</a:t>
            </a:r>
            <a:r>
              <a:rPr lang="en-US" dirty="0" err="1" smtClean="0"/>
              <a:t>emph</a:t>
            </a:r>
            <a:r>
              <a:rPr lang="en-US" dirty="0" smtClean="0"/>
              <a:t>{impossibility} results that we</a:t>
            </a:r>
          </a:p>
          <a:p>
            <a:r>
              <a:rPr lang="en-US" dirty="0" smtClean="0"/>
              <a:t>prove for a restricted set of </a:t>
            </a:r>
            <a:r>
              <a:rPr lang="en-US" dirty="0" err="1" smtClean="0"/>
              <a:t>interleavings</a:t>
            </a:r>
            <a:r>
              <a:rPr lang="en-US" dirty="0" smtClean="0"/>
              <a:t> are valid for the less restricted</a:t>
            </a:r>
          </a:p>
          <a:p>
            <a:r>
              <a:rPr lang="en-US" dirty="0" smtClean="0"/>
              <a:t>model.  It is easy to see why: solving a task in a distributed system means</a:t>
            </a:r>
          </a:p>
          <a:p>
            <a:r>
              <a:rPr lang="en-US" dirty="0" smtClean="0"/>
              <a:t>that the outputs should be valid in \</a:t>
            </a:r>
            <a:r>
              <a:rPr lang="en-US" dirty="0" err="1" smtClean="0"/>
              <a:t>emph</a:t>
            </a:r>
            <a:r>
              <a:rPr lang="en-US" dirty="0" smtClean="0"/>
              <a:t>{every} execution.  So if we can show</a:t>
            </a:r>
          </a:p>
          <a:p>
            <a:r>
              <a:rPr lang="en-US" dirty="0" smtClean="0"/>
              <a:t>a subset of executions where no valid decision is possible, then no valid</a:t>
            </a:r>
          </a:p>
          <a:p>
            <a:r>
              <a:rPr lang="en-US" dirty="0" smtClean="0"/>
              <a:t>decision is possible in general.  Another way to formulate this observation is</a:t>
            </a:r>
          </a:p>
          <a:p>
            <a:r>
              <a:rPr lang="en-US" dirty="0" smtClean="0"/>
              <a:t>to imagine that executions are chosen by an ``adversary'' who always chooses</a:t>
            </a:r>
          </a:p>
          <a:p>
            <a:r>
              <a:rPr lang="en-US" dirty="0" smtClean="0"/>
              <a:t>the worst set of executions.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59DFF1-FEA6-44AD-B0F6-CF8CBEBF7FA7}" type="slidenum">
              <a:rPr lang="ar-SA" smtClean="0"/>
              <a:pPr>
                <a:defRPr/>
              </a:pPr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Consider an asynchronous system where $n+1$ processes share an $(n+1)$-element</a:t>
            </a:r>
          </a:p>
          <a:p>
            <a:pPr eaLnBrk="1" hangingPunct="1"/>
            <a:r>
              <a:rPr lang="en-US" dirty="0" smtClean="0"/>
              <a:t>array $m$.  When process $</a:t>
            </a:r>
            <a:r>
              <a:rPr lang="en-US" dirty="0" err="1" smtClean="0"/>
              <a:t>P_i</a:t>
            </a:r>
            <a:r>
              <a:rPr lang="en-US" dirty="0" smtClean="0"/>
              <a:t>$ is scheduled to run, it writes its state to</a:t>
            </a:r>
          </a:p>
          <a:p>
            <a:pPr eaLnBrk="1" hangingPunct="1"/>
            <a:r>
              <a:rPr lang="en-US" dirty="0" smtClean="0"/>
              <a:t>$m[</a:t>
            </a:r>
            <a:r>
              <a:rPr lang="en-US" dirty="0" err="1" smtClean="0"/>
              <a:t>i</a:t>
            </a:r>
            <a:r>
              <a:rPr lang="en-US" dirty="0" smtClean="0"/>
              <a:t>]$,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59DFF1-FEA6-44AD-B0F6-CF8CBEBF7FA7}" type="slidenum">
              <a:rPr lang="ar-SA" smtClean="0"/>
              <a:pPr>
                <a:defRPr/>
              </a:pPr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When process $</a:t>
            </a:r>
            <a:r>
              <a:rPr lang="en-US" dirty="0" err="1" smtClean="0"/>
              <a:t>P_i</a:t>
            </a:r>
            <a:r>
              <a:rPr lang="en-US" dirty="0" smtClean="0"/>
              <a:t>$ is scheduled to run, it writes its state to $m[</a:t>
            </a:r>
            <a:r>
              <a:rPr lang="en-US" dirty="0" err="1" smtClean="0"/>
              <a:t>i</a:t>
            </a:r>
            <a:r>
              <a:rPr lang="en-US" dirty="0" smtClean="0"/>
              <a:t>]$, and then</a:t>
            </a:r>
          </a:p>
          <a:p>
            <a:pPr eaLnBrk="1" hangingPunct="1"/>
            <a:r>
              <a:rPr lang="en-US" dirty="0" smtClean="0"/>
              <a:t>atomically reads the entire array.  (We call such an atomic read a</a:t>
            </a:r>
          </a:p>
          <a:p>
            <a:pPr eaLnBrk="1" hangingPunct="1"/>
            <a:r>
              <a:rPr lang="en-US" dirty="0" smtClean="0"/>
              <a:t>\</a:t>
            </a:r>
            <a:r>
              <a:rPr lang="en-US" dirty="0" err="1" smtClean="0"/>
              <a:t>emph</a:t>
            </a:r>
            <a:r>
              <a:rPr lang="en-US" dirty="0" smtClean="0"/>
              <a:t>{snapshot}, and its result a \</a:t>
            </a:r>
            <a:r>
              <a:rPr lang="en-US" dirty="0" err="1" smtClean="0"/>
              <a:t>emph</a:t>
            </a:r>
            <a:r>
              <a:rPr lang="en-US" dirty="0" smtClean="0"/>
              <a:t>{view}.)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simplicity, we restrict how these steps can be interleaved.  Each execution</a:t>
            </a:r>
          </a:p>
          <a:p>
            <a:r>
              <a:rPr lang="en-US" dirty="0" smtClean="0"/>
              <a:t>is divided into a sequence of \</a:t>
            </a:r>
            <a:r>
              <a:rPr lang="en-US" dirty="0" err="1" smtClean="0"/>
              <a:t>emph</a:t>
            </a:r>
            <a:r>
              <a:rPr lang="en-US" dirty="0" smtClean="0"/>
              <a:t>{phases}.  In each phase, select a set of</a:t>
            </a:r>
          </a:p>
          <a:p>
            <a:r>
              <a:rPr lang="en-US" dirty="0" smtClean="0"/>
              <a:t>processes that have not yet taken a step.  All processes in that set</a:t>
            </a:r>
          </a:p>
          <a:p>
            <a:r>
              <a:rPr lang="en-US" dirty="0" smtClean="0"/>
              <a:t>simultaneously write, and then they simultaneously take a memory snapshot.</a:t>
            </a:r>
          </a:p>
          <a:p>
            <a:r>
              <a:rPr lang="en-US" dirty="0" smtClean="0"/>
              <a:t>Phases proceed until every process has been scheduled exactly once.  Because</a:t>
            </a:r>
          </a:p>
          <a:p>
            <a:r>
              <a:rPr lang="en-US" dirty="0" smtClean="0"/>
              <a:t>each snapshot is scheduled immediately after the preceding write, we call this</a:t>
            </a:r>
          </a:p>
          <a:p>
            <a:r>
              <a:rPr lang="en-US" dirty="0" smtClean="0"/>
              <a:t>the \</a:t>
            </a:r>
            <a:r>
              <a:rPr lang="en-US" dirty="0" err="1" smtClean="0"/>
              <a:t>emph</a:t>
            </a:r>
            <a:r>
              <a:rPr lang="en-US" dirty="0" smtClean="0"/>
              <a:t>{immediate snapshot} model.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17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 the full immediate snapshot complex for three</a:t>
            </a:r>
          </a:p>
          <a:p>
            <a:r>
              <a:rPr lang="en-US" dirty="0" smtClean="0"/>
              <a:t>processes. Informally, we can see that this complex is a manifold, although</a:t>
            </a:r>
          </a:p>
          <a:p>
            <a:r>
              <a:rPr lang="en-US" dirty="0" smtClean="0"/>
              <a:t>such a claim requires proof.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18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19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call this simplex</a:t>
            </a:r>
            <a:r>
              <a:rPr lang="en-US" baseline="0" dirty="0" smtClean="0"/>
              <a:t> the standard chromatic subdivision, even though we haven’t proved it’s a subdivision, or even defined what a subdivision is. We will discuss subdivisions later, so for now it’s just a complex given by the combinatorial definition that follows.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us examine this</a:t>
            </a:r>
            <a:r>
              <a:rPr lang="en-US" baseline="0" dirty="0" smtClean="0"/>
              <a:t> complex from a purely combinatorial perspective.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three </a:t>
            </a:r>
            <a:r>
              <a:rPr lang="en-US" dirty="0" err="1" smtClean="0"/>
              <a:t>casses</a:t>
            </a:r>
            <a:r>
              <a:rPr lang="en-US" dirty="0" smtClean="0"/>
              <a:t>: \sigma_{n-1} has dimension at least n-1, and possibly n. If the dimension</a:t>
            </a:r>
            <a:r>
              <a:rPr lang="en-US" baseline="0" dirty="0" smtClean="0"/>
              <a:t> is n-1, then it could be an internal simplex or a boundary simplex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\sigma_{n-1} is a boundary simplex of \</a:t>
            </a:r>
            <a:r>
              <a:rPr lang="en-US" dirty="0" err="1" smtClean="0"/>
              <a:t>cI</a:t>
            </a:r>
            <a:r>
              <a:rPr lang="en-US" dirty="0" smtClean="0"/>
              <a:t>. This picture shows the situation for three processes where the blue edge is \sigma_{n-1}, the largest simplex seen, and the red edge is \tau^{n-1}, the simplex we are analyzing. Note that \tau^{n_1} could be any</a:t>
            </a:r>
            <a:r>
              <a:rPr lang="en-US" baseline="0" dirty="0" smtClean="0"/>
              <a:t> of these three edges --- we picked this one for the sake of the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</a:t>
            </a:r>
            <a:r>
              <a:rPr lang="en-US" baseline="0" dirty="0" smtClean="0"/>
              <a:t> hypothesis, there is exactly one n-simplex of \</a:t>
            </a:r>
            <a:r>
              <a:rPr lang="en-US" baseline="0" dirty="0" err="1" smtClean="0"/>
              <a:t>cI</a:t>
            </a:r>
            <a:r>
              <a:rPr lang="en-US" baseline="0" dirty="0" smtClean="0"/>
              <a:t> that contains \sigma_{n-1}.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In this lecture, we a simple impossibility result, showing that one cannot construct a protocol for the \</a:t>
            </a:r>
            <a:r>
              <a:rPr lang="en-US" dirty="0" err="1" smtClean="0"/>
              <a:t>emph</a:t>
            </a:r>
            <a:r>
              <a:rPr lang="en-US" dirty="0" smtClean="0"/>
              <a:t>{set agreement} in the \</a:t>
            </a:r>
            <a:r>
              <a:rPr lang="en-US" dirty="0" err="1" smtClean="0"/>
              <a:t>emph</a:t>
            </a:r>
            <a:r>
              <a:rPr lang="en-US" dirty="0" smtClean="0"/>
              <a:t>{round-by-round immediate snapshot} model of computation. We also show that set agreement is strictly stronger than the \</a:t>
            </a:r>
            <a:r>
              <a:rPr lang="en-US" dirty="0" err="1" smtClean="0"/>
              <a:t>emph</a:t>
            </a:r>
            <a:r>
              <a:rPr lang="en-US" dirty="0" smtClean="0"/>
              <a:t>{weak symmetry-breaking} task: we can construct a protocol for weak symmetry-breaking from a ``black box'' that solves set agreement, but not vice-versa.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implies that there is exactly</a:t>
            </a:r>
            <a:r>
              <a:rPr lang="en-US" baseline="0" dirty="0" smtClean="0"/>
              <a:t> one way to extend \tau^{n-1} to an n-simplex: the remaining process </a:t>
            </a:r>
            <a:r>
              <a:rPr lang="en-US" baseline="0" dirty="0" err="1" smtClean="0"/>
              <a:t>P_n</a:t>
            </a:r>
            <a:r>
              <a:rPr lang="en-US" baseline="0" dirty="0" smtClean="0"/>
              <a:t> could only have seen \sigma. That’s the first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next case, assume \sigma_{n-1}, the last simplex seen, is an internal (n-1)-simplex,</a:t>
            </a:r>
            <a:r>
              <a:rPr lang="en-US" baseline="0" dirty="0" smtClean="0"/>
              <a:t> like the blue simplex shown here. Then the simplex we are analyzing is one of these --- we pick the middle one for this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two n-simplexes of \</a:t>
            </a:r>
            <a:r>
              <a:rPr lang="en-US" dirty="0" err="1" smtClean="0"/>
              <a:t>cI</a:t>
            </a:r>
            <a:r>
              <a:rPr lang="en-US" dirty="0" smtClean="0"/>
              <a:t> that contains \sigma_{n-1}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means there are two ways to “fill in” \tau^{n-1}</a:t>
            </a:r>
            <a:r>
              <a:rPr lang="en-US" baseline="0" dirty="0" smtClean="0"/>
              <a:t> to an n-simplex: </a:t>
            </a:r>
            <a:r>
              <a:rPr lang="en-US" baseline="0" dirty="0" err="1" smtClean="0"/>
              <a:t>eitehr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P_n</a:t>
            </a:r>
            <a:r>
              <a:rPr lang="en-US" baseline="0" dirty="0" smtClean="0"/>
              <a:t> say \sigma_0 or it saw \sigma_1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the final case, suppose \sigma_{n-1}</a:t>
            </a:r>
            <a:r>
              <a:rPr lang="en-US" baseline="0" dirty="0" smtClean="0"/>
              <a:t> is an n-simplex of \</a:t>
            </a:r>
            <a:r>
              <a:rPr lang="en-US" baseline="0" dirty="0" err="1" smtClean="0"/>
              <a:t>cI</a:t>
            </a:r>
            <a:r>
              <a:rPr lang="en-US" baseline="0" dirty="0" smtClean="0"/>
              <a:t>. We want to show that \tau^{n-1} is an internal simplex of the protocol complex.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Operationally, because </a:t>
            </a:r>
            <a:r>
              <a:rPr lang="en-US" dirty="0" err="1" smtClean="0"/>
              <a:t>P_k</a:t>
            </a:r>
            <a:r>
              <a:rPr lang="en-US" dirty="0" smtClean="0"/>
              <a:t> saw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P_n’s</a:t>
            </a:r>
            <a:r>
              <a:rPr lang="en-US" baseline="0" dirty="0" smtClean="0"/>
              <a:t> write, </a:t>
            </a:r>
            <a:r>
              <a:rPr lang="en-US" baseline="0" dirty="0" err="1" smtClean="0"/>
              <a:t>P_n</a:t>
            </a:r>
            <a:r>
              <a:rPr lang="en-US" baseline="0" dirty="0" smtClean="0"/>
              <a:t> must either be scheduled before </a:t>
            </a:r>
            <a:r>
              <a:rPr lang="en-US" baseline="0" dirty="0" err="1" smtClean="0"/>
              <a:t>P_k</a:t>
            </a:r>
            <a:r>
              <a:rPr lang="en-US" baseline="0" dirty="0" smtClean="0"/>
              <a:t> or with </a:t>
            </a:r>
            <a:r>
              <a:rPr lang="en-US" baseline="0" dirty="0" err="1" smtClean="0"/>
              <a:t>P_k</a:t>
            </a:r>
            <a:r>
              <a:rPr lang="en-US" baseline="0" dirty="0" smtClean="0"/>
              <a:t>. Because P_{k-1} did not see </a:t>
            </a:r>
            <a:r>
              <a:rPr lang="en-US" baseline="0" dirty="0" err="1" smtClean="0"/>
              <a:t>P_n’s</a:t>
            </a:r>
            <a:r>
              <a:rPr lang="en-US" baseline="0" dirty="0" smtClean="0"/>
              <a:t> write, </a:t>
            </a:r>
            <a:r>
              <a:rPr lang="en-US" baseline="0" dirty="0" err="1" smtClean="0"/>
              <a:t>P_n</a:t>
            </a:r>
            <a:r>
              <a:rPr lang="en-US" baseline="0" dirty="0" smtClean="0"/>
              <a:t> must be scheduled after P_{k-1}.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6FF76-5DD2-468A-9C5D-1E170F93724B}" type="slidenum">
              <a:rPr lang="ar-SA" smtClean="0"/>
              <a:pPr/>
              <a:t>39</a:t>
            </a:fld>
            <a:endParaRPr lang="en-US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65E99-1033-42D7-A5D6-1ED6F81EE712}" type="slidenum">
              <a:rPr lang="ar-SA" smtClean="0"/>
              <a:pPr/>
              <a:t>40</a:t>
            </a:fld>
            <a:endParaRPr lang="en-US" smtClean="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42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43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44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45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777F3E-744F-4DE9-A4E9-9C50C922DAE4}" type="slidenum">
              <a:rPr lang="en-US"/>
              <a:pPr/>
              <a:t>46</a:t>
            </a:fld>
            <a:endParaRPr lang="en-US"/>
          </a:p>
        </p:txBody>
      </p:sp>
      <p:sp>
        <p:nvSpPr>
          <p:cNvPr id="133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8FA871-0825-4687-B2C0-BB56E6DD859E}" type="slidenum">
              <a:rPr lang="en-US"/>
              <a:pPr/>
              <a:t>49</a:t>
            </a:fld>
            <a:endParaRPr lang="en-US"/>
          </a:p>
        </p:txBody>
      </p:sp>
      <p:sp>
        <p:nvSpPr>
          <p:cNvPr id="134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51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call this simplex</a:t>
            </a:r>
            <a:r>
              <a:rPr lang="en-US" baseline="0" dirty="0" smtClean="0"/>
              <a:t> the standard chromatic subdivision, even though we haven’t proved it’s a subdivision, or even defined what a subdivision is. We will discuss subdivisions later, so for now it’s just a complex given by the combinatorial definition that follows.</a:t>
            </a:r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52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call this simplex</a:t>
            </a:r>
            <a:r>
              <a:rPr lang="en-US" baseline="0" dirty="0" smtClean="0"/>
              <a:t> the standard chromatic subdivision, even though we haven’t proved it’s a subdivision, or even defined what a subdivision is. We will discuss subdivisions later, so for now it’s just a complex given by the combinatorial definition that follows.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8B0F6-0B71-4C04-84DF-B8BBCAD7A56B}" type="slidenum">
              <a:rPr lang="en-US"/>
              <a:pPr/>
              <a:t>5</a:t>
            </a:fld>
            <a:endParaRPr lang="en-US"/>
          </a:p>
        </p:txBody>
      </p:sp>
      <p:sp>
        <p:nvSpPr>
          <p:cNvPr id="132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</a:t>
            </a:r>
            <a:r>
              <a:rPr lang="en-US" i="1"/>
              <a:t>simplicial complex</a:t>
            </a:r>
            <a:r>
              <a:rPr lang="en-US"/>
              <a:t> (or complex) is a set of simplexes closed under inclusion: if </a:t>
            </a:r>
            <a:r>
              <a:rPr lang="en-US" i="1"/>
              <a:t>S</a:t>
            </a:r>
            <a:r>
              <a:rPr lang="en-US"/>
              <a:t>  and T are both in a complex then their intersection is either empty or a simplex in the complex.</a:t>
            </a:r>
          </a:p>
          <a:p>
            <a:endParaRPr lang="en-US"/>
          </a:p>
          <a:p>
            <a:r>
              <a:rPr lang="en-US"/>
              <a:t>Like simplexes, complexes can also be viewed both as combinatorial objects or as geometric objects.</a:t>
            </a:r>
          </a:p>
          <a:p>
            <a:endParaRPr lang="en-US"/>
          </a:p>
          <a:p>
            <a:r>
              <a:rPr lang="en-US"/>
              <a:t>The complex shown here is a kind of torus constructed by joining triangles together.  Most of the complexes we will consider will not have such a nice geometric structure (though some will).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53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call this simplex</a:t>
            </a:r>
            <a:r>
              <a:rPr lang="en-US" baseline="0" dirty="0" smtClean="0"/>
              <a:t> the standard chromatic subdivision, even though we haven’t proved it’s a subdivision, or even defined what a subdivision is. We will discuss subdivisions later, so for now it’s just a complex given by the combinatorial definition that follows.</a:t>
            </a:r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60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call this simplex</a:t>
            </a:r>
            <a:r>
              <a:rPr lang="en-US" baseline="0" dirty="0" smtClean="0"/>
              <a:t> the standard chromatic subdivision, even though we haven’t proved it’s a subdivision, or even defined what a subdivision is. We will discuss subdivisions later, so for now it’s just a complex given by the combinatorial definition that follows.</a:t>
            </a:r>
            <a:endParaRPr lang="en-US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F71AF7-56BD-4F0D-9E1F-46F9FD2646E5}" type="slidenum">
              <a:rPr lang="en-US"/>
              <a:pPr/>
              <a:t>61</a:t>
            </a:fld>
            <a:endParaRPr lang="en-US"/>
          </a:p>
        </p:txBody>
      </p:sp>
      <p:sp>
        <p:nvSpPr>
          <p:cNvPr id="133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will call this simplex</a:t>
            </a:r>
            <a:r>
              <a:rPr lang="en-US" baseline="0" dirty="0" smtClean="0"/>
              <a:t> the standard chromatic subdivision, even though we haven’t proved it’s a subdivision, or even defined what a subdivision is. We will discuss subdivisions later, so for now it’s just a complex given by the combinatorial definition that follows.</a:t>
            </a:r>
            <a:endParaRPr lang="en-US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C7CD4-0F6E-41A3-B9D3-DEDD51A1A4E2}" type="slidenum">
              <a:rPr lang="en-US"/>
              <a:pPr/>
              <a:t>68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C7CD4-0F6E-41A3-B9D3-DEDD51A1A4E2}" type="slidenum">
              <a:rPr lang="en-US"/>
              <a:pPr/>
              <a:t>69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C7CD4-0F6E-41A3-B9D3-DEDD51A1A4E2}" type="slidenum">
              <a:rPr lang="en-US"/>
              <a:pPr/>
              <a:t>70</a:t>
            </a:fld>
            <a:endParaRPr lang="en-US"/>
          </a:p>
        </p:txBody>
      </p:sp>
      <p:sp>
        <p:nvSpPr>
          <p:cNvPr id="135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symmetry-breaking requires breaking processes into two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 symmetry-breaking requires breaking processes into two groups.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9CD65-E6C7-4718-A415-A8A3B934712D}" type="slidenum">
              <a:rPr lang="en-US"/>
              <a:pPr/>
              <a:t>6</a:t>
            </a:fld>
            <a:endParaRPr lang="en-US"/>
          </a:p>
        </p:txBody>
      </p:sp>
      <p:sp>
        <p:nvSpPr>
          <p:cNvPr id="132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n</a:t>
            </a:r>
            <a:r>
              <a:rPr lang="en-US" dirty="0" smtClean="0"/>
              <a:t>-dimensional complex is a </a:t>
            </a:r>
            <a:r>
              <a:rPr lang="en-US" i="1" dirty="0" smtClean="0"/>
              <a:t>manifold</a:t>
            </a:r>
            <a:r>
              <a:rPr lang="en-US" baseline="0" dirty="0" smtClean="0"/>
              <a:t> (</a:t>
            </a:r>
            <a:r>
              <a:rPr lang="en-US" dirty="0" smtClean="0"/>
              <a:t>sometimes called a </a:t>
            </a:r>
            <a:r>
              <a:rPr lang="en-US" i="1" dirty="0" smtClean="0"/>
              <a:t>pseudo-manifold</a:t>
            </a:r>
            <a:r>
              <a:rPr lang="en-US" dirty="0" smtClean="0"/>
              <a:t> )if each </a:t>
            </a:r>
            <a:r>
              <a:rPr lang="en-US" i="1" dirty="0" smtClean="0"/>
              <a:t>(n-1)</a:t>
            </a:r>
            <a:r>
              <a:rPr lang="en-US" dirty="0" smtClean="0"/>
              <a:t>-simplex is contained in precisely two </a:t>
            </a:r>
            <a:r>
              <a:rPr lang="en-US" i="1" dirty="0" smtClean="0"/>
              <a:t>n-</a:t>
            </a:r>
            <a:r>
              <a:rPr lang="en-US" i="0" dirty="0" smtClean="0"/>
              <a:t>simplexes. This kind of manifold is also a manifold in the other sense, of looking</a:t>
            </a:r>
            <a:r>
              <a:rPr lang="en-US" i="0" baseline="0" dirty="0" smtClean="0"/>
              <a:t> locally like Euclidean space, but it is obviously not continuous.</a:t>
            </a:r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8CAE91-5697-4EBA-9366-868E275E1EC6}" type="slidenum">
              <a:rPr lang="en-US"/>
              <a:pPr/>
              <a:t>76</a:t>
            </a:fld>
            <a:endParaRPr lang="en-US"/>
          </a:p>
        </p:txBody>
      </p:sp>
      <p:sp>
        <p:nvSpPr>
          <p:cNvPr id="135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1C16D6-DCF9-4DA5-83B3-1C9454E2CBEA}" type="slidenum">
              <a:rPr lang="en-US"/>
              <a:pPr/>
              <a:t>77</a:t>
            </a:fld>
            <a:endParaRPr lang="en-US"/>
          </a:p>
        </p:txBody>
      </p:sp>
      <p:sp>
        <p:nvSpPr>
          <p:cNvPr id="136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3890-E3EB-4295-B041-F35DA574925A}" type="slidenum">
              <a:rPr lang="en-US"/>
              <a:pPr/>
              <a:t>78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47321-259C-45FF-B258-019FBF63126B}" type="slidenum">
              <a:rPr lang="en-US"/>
              <a:pPr/>
              <a:t>79</a:t>
            </a:fld>
            <a:endParaRPr lang="en-US"/>
          </a:p>
        </p:txBody>
      </p:sp>
      <p:sp>
        <p:nvSpPr>
          <p:cNvPr id="136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80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F2ADA-06C6-405E-8A76-3E4497BBB22B}" type="slidenum">
              <a:rPr lang="en-US"/>
              <a:pPr/>
              <a:t>81</a:t>
            </a:fld>
            <a:endParaRPr lang="en-US"/>
          </a:p>
        </p:txBody>
      </p:sp>
      <p:sp>
        <p:nvSpPr>
          <p:cNvPr id="136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57946A-6949-4028-84B7-8E0397456DC8}" type="slidenum">
              <a:rPr lang="en-US"/>
              <a:pPr/>
              <a:t>82</a:t>
            </a:fld>
            <a:endParaRPr lang="en-US"/>
          </a:p>
        </p:txBody>
      </p:sp>
      <p:sp>
        <p:nvSpPr>
          <p:cNvPr id="137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6043E7-4CBC-4E9F-97E2-C1872F33A381}" type="slidenum">
              <a:rPr lang="en-US"/>
              <a:pPr/>
              <a:t>83</a:t>
            </a:fld>
            <a:endParaRPr lang="en-US"/>
          </a:p>
        </p:txBody>
      </p:sp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F64BC9-8C33-4B03-AA3E-02304552D29F}" type="slidenum">
              <a:rPr lang="en-US"/>
              <a:pPr/>
              <a:t>7</a:t>
            </a:fld>
            <a:endParaRPr lang="en-US"/>
          </a:p>
        </p:txBody>
      </p:sp>
      <p:sp>
        <p:nvSpPr>
          <p:cNvPr id="133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complex is a </a:t>
            </a:r>
            <a:r>
              <a:rPr lang="en-US" i="1" dirty="0" smtClean="0"/>
              <a:t>manifold with boundary </a:t>
            </a:r>
            <a:r>
              <a:rPr lang="en-US" dirty="0" smtClean="0"/>
              <a:t>if each </a:t>
            </a:r>
            <a:r>
              <a:rPr lang="en-US" i="1" dirty="0" smtClean="0"/>
              <a:t>(n-1)</a:t>
            </a:r>
            <a:r>
              <a:rPr lang="en-US" dirty="0" smtClean="0"/>
              <a:t>-simplex is contained in precisely one or two </a:t>
            </a:r>
            <a:r>
              <a:rPr lang="en-US" i="1" dirty="0" smtClean="0"/>
              <a:t>n-</a:t>
            </a:r>
            <a:r>
              <a:rPr lang="en-US" i="0" dirty="0" smtClean="0"/>
              <a:t>simplexes. An</a:t>
            </a:r>
            <a:r>
              <a:rPr lang="en-US" i="0" baseline="0" dirty="0" smtClean="0"/>
              <a:t> (n-1)-simplex is internal if it a face of two n-simplexes, and </a:t>
            </a:r>
            <a:r>
              <a:rPr lang="en-US" i="0" baseline="0" dirty="0" err="1" smtClean="0"/>
              <a:t>exernal</a:t>
            </a:r>
            <a:r>
              <a:rPr lang="en-US" i="0" baseline="0" dirty="0" smtClean="0"/>
              <a:t> otherwise. The </a:t>
            </a:r>
            <a:r>
              <a:rPr lang="en-US" i="0" baseline="0" dirty="0" err="1" smtClean="0"/>
              <a:t>subcomplex</a:t>
            </a:r>
            <a:r>
              <a:rPr lang="en-US" i="0" baseline="0" dirty="0" smtClean="0"/>
              <a:t> generated by the external (n-1)-simplexes is called the boundary of the manifold. Sometimes we just say “Manifold” when we mean “manifold with boundary”.</a:t>
            </a:r>
            <a:endParaRPr lang="en-GB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23890-E3EB-4295-B041-F35DA574925A}" type="slidenum">
              <a:rPr lang="en-US"/>
              <a:pPr/>
              <a:t>84</a:t>
            </a:fld>
            <a:endParaRPr lang="en-US"/>
          </a:p>
        </p:txBody>
      </p:sp>
      <p:sp>
        <p:nvSpPr>
          <p:cNvPr id="136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85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86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87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88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B738A-7C40-428B-9D04-DB1DD7D279D7}" type="slidenum">
              <a:rPr lang="en-US"/>
              <a:pPr/>
              <a:t>89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CB738A-7C40-428B-9D04-DB1DD7D279D7}" type="slidenum">
              <a:rPr lang="en-US"/>
              <a:pPr/>
              <a:t>90</a:t>
            </a:fld>
            <a:endParaRPr lang="en-US"/>
          </a:p>
        </p:txBody>
      </p:sp>
      <p:sp>
        <p:nvSpPr>
          <p:cNvPr id="137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EA0683-276A-4FE8-840C-C4AC5740C549}" type="slidenum">
              <a:rPr lang="en-US"/>
              <a:pPr/>
              <a:t>91</a:t>
            </a:fld>
            <a:endParaRPr lang="en-US"/>
          </a:p>
        </p:txBody>
      </p:sp>
      <p:sp>
        <p:nvSpPr>
          <p:cNvPr id="138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98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99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 of the complexes that arise naturally in the study of distributed computing</a:t>
            </a:r>
          </a:p>
          <a:p>
            <a:r>
              <a:rPr lang="en-US" dirty="0" smtClean="0"/>
              <a:t>are manifolds.  We study them anyway because they provide an excellent way to</a:t>
            </a:r>
          </a:p>
          <a:p>
            <a:r>
              <a:rPr lang="en-US" dirty="0" smtClean="0"/>
              <a:t>approach more complicated models.  Manifolds have nice combinatorial properties</a:t>
            </a:r>
          </a:p>
          <a:p>
            <a:r>
              <a:rPr lang="en-US" dirty="0" smtClean="0"/>
              <a:t>not shared with more general classes of complexes.  Later, we will see how to</a:t>
            </a:r>
          </a:p>
          <a:p>
            <a:r>
              <a:rPr lang="en-US" dirty="0" smtClean="0"/>
              <a:t>generalize the techniques developed here to other, more natural models of</a:t>
            </a:r>
          </a:p>
          <a:p>
            <a:r>
              <a:rPr lang="en-US" dirty="0" smtClean="0"/>
              <a:t>computation.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100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101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102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73701-B5BF-4DAE-85C1-A914A70359D8}" type="slidenum">
              <a:rPr lang="en-US"/>
              <a:pPr/>
              <a:t>103</a:t>
            </a:fld>
            <a:endParaRPr lang="en-US"/>
          </a:p>
        </p:txBody>
      </p:sp>
      <p:sp>
        <p:nvSpPr>
          <p:cNvPr id="136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C7F68A-1D7E-4C40-955F-6540210DECEF}" type="slidenum">
              <a:rPr lang="en-US"/>
              <a:pPr/>
              <a:t>104</a:t>
            </a:fld>
            <a:endParaRPr lang="en-US"/>
          </a:p>
        </p:txBody>
      </p:sp>
      <p:sp>
        <p:nvSpPr>
          <p:cNvPr id="138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10" y="4343699"/>
            <a:ext cx="5031182" cy="41139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E2FC1-526B-4F06-AC09-F1CD7CB34691}" type="slidenum">
              <a:rPr lang="en-US"/>
              <a:pPr/>
              <a:t>105</a:t>
            </a:fld>
            <a:endParaRPr lang="en-US"/>
          </a:p>
        </p:txBody>
      </p:sp>
      <p:sp>
        <p:nvSpPr>
          <p:cNvPr id="139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410" y="4343699"/>
            <a:ext cx="5031182" cy="4113904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6059-EF62-4CFC-A08D-1979F5B4F6CE}" type="slidenum">
              <a:rPr lang="en-US"/>
              <a:pPr/>
              <a:t>106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6059-EF62-4CFC-A08D-1979F5B4F6CE}" type="slidenum">
              <a:rPr lang="en-US"/>
              <a:pPr/>
              <a:t>107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656059-EF62-4CFC-A08D-1979F5B4F6CE}" type="slidenum">
              <a:rPr lang="en-US"/>
              <a:pPr/>
              <a:t>108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6EED0-E808-497C-BD16-6D07048374B0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7F6488-3414-4831-AF89-B557648DF732}" type="slidenum">
              <a:rPr lang="ar-SA" smtClean="0"/>
              <a:pPr/>
              <a:t>111</a:t>
            </a:fld>
            <a:endParaRPr lang="en-US" smtClean="0"/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CE29A-C314-4F18-9AC5-E5AD85547602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75104-5CF5-4CD7-8991-827B1FF2A6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5E3B8-8B93-4FDF-8A70-264CCE258214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C4446-4055-4543-A96C-3DEB19C2BD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6C7DE-65C6-48D4-997A-4CE01A8EAADD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8BEC5-7C33-4F48-9E2F-3D6BC5815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4BFCA9-D6CA-417F-8E4C-CE8C90977066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7735A3-59FF-4095-A584-A9C81C0427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6CE29A-C314-4F18-9AC5-E5AD85547602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175104-5CF5-4CD7-8991-827B1FF2A6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AE97061-BA2E-4D6F-B15F-ACB42A044AC7}" type="datetime5">
              <a:rPr lang="en-US" smtClean="0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F295F75-C4A9-44C0-BFBB-F9713B27014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AF4E3-2D05-4934-A470-40AAE548839C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933B4-B9DD-4648-899F-BAD462624F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B1631-8C0E-4833-8E07-4F5FA821ECC6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FE885-4047-4697-AD73-2423658C3A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7A651-A933-4FA8-B239-8C4A625EA919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E9E5-46F2-4C50-9D07-D407555D96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3100" y="6223000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>
                <a:solidFill>
                  <a:srgbClr val="000000"/>
                </a:solidFill>
              </a:rPr>
              <a:pPr/>
              <a:t>27-Oct-10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9838C-E50F-4582-A855-56555098063F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794-4692-4779-9EBA-A0B3349CB0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F295F75-C4A9-44C0-BFBB-F9713B2701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E8141-E9F9-4B49-8059-D194C1BD3191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3C30-3FFA-427B-A68E-DCC7725913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24DB7-CF91-4E2C-A433-74831936ED0C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077A8-D496-467D-B5A3-F1432CC2A3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95E3B8-8B93-4FDF-8A70-264CCE258214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C4446-4055-4543-A96C-3DEB19C2BD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B6C7DE-65C6-48D4-997A-4CE01A8EAADD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8BEC5-7C33-4F48-9E2F-3D6BC58150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4BFCA9-D6CA-417F-8E4C-CE8C90977066}" type="datetime5">
              <a:rPr lang="en-US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7735A3-59FF-4095-A584-A9C81C0427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5AF4E3-2D05-4934-A470-40AAE548839C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933B4-B9DD-4648-899F-BAD462624F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CB1631-8C0E-4833-8E07-4F5FA821ECC6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FE885-4047-4697-AD73-2423658C3A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7A651-A933-4FA8-B239-8C4A625EA919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2E9E5-46F2-4C50-9D07-D407555D9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3100" y="6223000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39838C-E50F-4582-A855-56555098063F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8A794-4692-4779-9EBA-A0B3349CB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E8141-E9F9-4B49-8059-D194C1BD3191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D3C30-3FFA-427B-A68E-DCC7725913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C24DB7-CF91-4E2C-A433-74831936ED0C}" type="datetime5">
              <a:rPr lang="en-US"/>
              <a:pPr/>
              <a:t>27-Oct-10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077A8-D496-467D-B5A3-F1432CC2A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Combinatorial Distributed Computing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A13F16-CD78-4520-9B53-E3A23A002A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6F5114-7792-44A0-8895-839824EE2AB3}" type="datetime5">
              <a:rPr lang="en-US" smtClean="0">
                <a:solidFill>
                  <a:srgbClr val="000000"/>
                </a:solidFill>
              </a:rPr>
              <a:pPr/>
              <a:t>27-Oct-10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A13F16-CD78-4520-9B53-E3A23A002AF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sa/2.5/" TargetMode="External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creativecommons.org/licenses/by-nc/3.0/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0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63600" y="693738"/>
            <a:ext cx="7772400" cy="1143000"/>
          </a:xfrm>
        </p:spPr>
        <p:txBody>
          <a:bodyPr/>
          <a:lstStyle/>
          <a:p>
            <a:r>
              <a:rPr lang="en-US" dirty="0" smtClean="0"/>
              <a:t>Combinatorial Topology</a:t>
            </a:r>
            <a:br>
              <a:rPr lang="en-US" dirty="0" smtClean="0"/>
            </a:br>
            <a:r>
              <a:rPr lang="en-US" sz="3200" dirty="0" smtClean="0"/>
              <a:t>and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>Distributed Computing</a:t>
            </a:r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0" y="7112000"/>
            <a:ext cx="9144000" cy="138499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EX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  <p:grpSp>
        <p:nvGrpSpPr>
          <p:cNvPr id="2" name="Group 8"/>
          <p:cNvGrpSpPr/>
          <p:nvPr/>
        </p:nvGrpSpPr>
        <p:grpSpPr>
          <a:xfrm>
            <a:off x="1693479" y="3617119"/>
            <a:ext cx="5757042" cy="1714500"/>
            <a:chOff x="2189163" y="2351088"/>
            <a:chExt cx="5757042" cy="1714500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189163" y="2351088"/>
            <a:ext cx="1489075" cy="1714500"/>
          </p:xfrm>
          <a:graphic>
            <a:graphicData uri="http://schemas.openxmlformats.org/presentationml/2006/ole">
              <p:oleObj spid="_x0000_s240642" name="Bitmap Image" r:id="rId5" imgW="9523810" imgH="10971429" progId="PBrush">
                <p:embed/>
              </p:oleObj>
            </a:graphicData>
          </a:graphic>
        </p:graphicFrame>
        <p:pic>
          <p:nvPicPr>
            <p:cNvPr id="195587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55541" y="2456901"/>
              <a:ext cx="3790664" cy="1502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Snapshot Executions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04154"/>
            <a:ext cx="1905000" cy="457200"/>
          </a:xfrm>
        </p:spPr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938719" y="2141152"/>
            <a:ext cx="6333721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Restricted form of Read-Write memory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688860" y="3543478"/>
            <a:ext cx="558358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Protocol complexes are manifolds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938719" y="4945803"/>
            <a:ext cx="594265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(Equivalent to regular R-W memory)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3076040" y="5404232"/>
            <a:ext cx="443903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But we will not prove it yet.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100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Black-and-White Coloring (III)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8" name="AutoShape 82"/>
          <p:cNvSpPr>
            <a:spLocks noChangeArrowheads="1"/>
          </p:cNvSpPr>
          <p:nvPr/>
        </p:nvSpPr>
        <p:spPr bwMode="auto">
          <a:xfrm>
            <a:off x="2994536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9" name="AutoShape 83"/>
          <p:cNvSpPr>
            <a:spLocks noChangeArrowheads="1"/>
          </p:cNvSpPr>
          <p:nvPr/>
        </p:nvSpPr>
        <p:spPr bwMode="auto">
          <a:xfrm flipH="1" flipV="1">
            <a:off x="4228024" y="3992563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00" name="Line 84"/>
          <p:cNvSpPr>
            <a:spLocks noChangeShapeType="1"/>
          </p:cNvSpPr>
          <p:nvPr/>
        </p:nvSpPr>
        <p:spPr bwMode="auto">
          <a:xfrm flipV="1">
            <a:off x="4228024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1" name="Line 85"/>
          <p:cNvSpPr>
            <a:spLocks noChangeShapeType="1"/>
          </p:cNvSpPr>
          <p:nvPr/>
        </p:nvSpPr>
        <p:spPr bwMode="auto">
          <a:xfrm flipH="1">
            <a:off x="2980249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2" name="Line 86"/>
          <p:cNvSpPr>
            <a:spLocks noChangeShapeType="1"/>
          </p:cNvSpPr>
          <p:nvPr/>
        </p:nvSpPr>
        <p:spPr bwMode="auto">
          <a:xfrm flipV="1">
            <a:off x="3008824" y="4557713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3" name="Line 87"/>
          <p:cNvSpPr>
            <a:spLocks noChangeShapeType="1"/>
          </p:cNvSpPr>
          <p:nvPr/>
        </p:nvSpPr>
        <p:spPr bwMode="auto">
          <a:xfrm>
            <a:off x="4662999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4" name="Line 88"/>
          <p:cNvSpPr>
            <a:spLocks noChangeShapeType="1"/>
          </p:cNvSpPr>
          <p:nvPr/>
        </p:nvSpPr>
        <p:spPr bwMode="auto">
          <a:xfrm>
            <a:off x="5097974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5" name="Line 89"/>
          <p:cNvSpPr>
            <a:spLocks noChangeShapeType="1"/>
          </p:cNvSpPr>
          <p:nvPr/>
        </p:nvSpPr>
        <p:spPr bwMode="auto">
          <a:xfrm>
            <a:off x="4648711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6" name="Line 90"/>
          <p:cNvSpPr>
            <a:spLocks noChangeShapeType="1"/>
          </p:cNvSpPr>
          <p:nvPr/>
        </p:nvSpPr>
        <p:spPr bwMode="auto">
          <a:xfrm flipH="1">
            <a:off x="4228024" y="4525963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7" name="Line 91"/>
          <p:cNvSpPr>
            <a:spLocks noChangeShapeType="1"/>
          </p:cNvSpPr>
          <p:nvPr/>
        </p:nvSpPr>
        <p:spPr bwMode="auto">
          <a:xfrm>
            <a:off x="4656649" y="4524375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8" name="Line 92"/>
          <p:cNvSpPr>
            <a:spLocks noChangeShapeType="1"/>
          </p:cNvSpPr>
          <p:nvPr/>
        </p:nvSpPr>
        <p:spPr bwMode="auto">
          <a:xfrm>
            <a:off x="5055111" y="39766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9" name="Line 93"/>
          <p:cNvSpPr>
            <a:spLocks noChangeShapeType="1"/>
          </p:cNvSpPr>
          <p:nvPr/>
        </p:nvSpPr>
        <p:spPr bwMode="auto">
          <a:xfrm flipH="1">
            <a:off x="3624774" y="399891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0" name="Line 94"/>
          <p:cNvSpPr>
            <a:spLocks noChangeShapeType="1"/>
          </p:cNvSpPr>
          <p:nvPr/>
        </p:nvSpPr>
        <p:spPr bwMode="auto">
          <a:xfrm flipV="1">
            <a:off x="5099561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1" name="Line 95"/>
          <p:cNvSpPr>
            <a:spLocks noChangeShapeType="1"/>
          </p:cNvSpPr>
          <p:nvPr/>
        </p:nvSpPr>
        <p:spPr bwMode="auto">
          <a:xfrm flipH="1" flipV="1">
            <a:off x="4075624" y="3417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3" name="Oval 97"/>
          <p:cNvSpPr>
            <a:spLocks noChangeArrowheads="1"/>
          </p:cNvSpPr>
          <p:nvPr/>
        </p:nvSpPr>
        <p:spPr bwMode="auto">
          <a:xfrm>
            <a:off x="6128261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4" name="Oval 98"/>
          <p:cNvSpPr>
            <a:spLocks noChangeArrowheads="1"/>
          </p:cNvSpPr>
          <p:nvPr/>
        </p:nvSpPr>
        <p:spPr bwMode="auto">
          <a:xfrm>
            <a:off x="6321936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4066099" y="5145088"/>
            <a:ext cx="290513" cy="249238"/>
            <a:chOff x="2947" y="2456"/>
            <a:chExt cx="183" cy="157"/>
          </a:xfrm>
        </p:grpSpPr>
        <p:sp>
          <p:nvSpPr>
            <p:cNvPr id="1366116" name="Oval 100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17" name="Oval 10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4943986" y="5145088"/>
            <a:ext cx="290513" cy="249238"/>
            <a:chOff x="2947" y="2456"/>
            <a:chExt cx="183" cy="157"/>
          </a:xfrm>
        </p:grpSpPr>
        <p:sp>
          <p:nvSpPr>
            <p:cNvPr id="1366119" name="Oval 103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0" name="Oval 10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2" name="Oval 106"/>
          <p:cNvSpPr>
            <a:spLocks noChangeArrowheads="1"/>
          </p:cNvSpPr>
          <p:nvPr/>
        </p:nvSpPr>
        <p:spPr bwMode="auto">
          <a:xfrm>
            <a:off x="2918336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3" name="Oval 107"/>
          <p:cNvSpPr>
            <a:spLocks noChangeArrowheads="1"/>
          </p:cNvSpPr>
          <p:nvPr/>
        </p:nvSpPr>
        <p:spPr bwMode="auto">
          <a:xfrm>
            <a:off x="306756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4928111" y="3868738"/>
            <a:ext cx="290513" cy="249238"/>
            <a:chOff x="2919" y="2456"/>
            <a:chExt cx="183" cy="157"/>
          </a:xfrm>
        </p:grpSpPr>
        <p:sp>
          <p:nvSpPr>
            <p:cNvPr id="1366125" name="Oval 10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6" name="Oval 11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8" name="Oval 112"/>
          <p:cNvSpPr>
            <a:spLocks noChangeArrowheads="1"/>
          </p:cNvSpPr>
          <p:nvPr/>
        </p:nvSpPr>
        <p:spPr bwMode="auto">
          <a:xfrm>
            <a:off x="3889886" y="327183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9" name="Oval 113"/>
          <p:cNvSpPr>
            <a:spLocks noChangeArrowheads="1"/>
          </p:cNvSpPr>
          <p:nvPr/>
        </p:nvSpPr>
        <p:spPr bwMode="auto">
          <a:xfrm>
            <a:off x="4083561" y="33321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4061336" y="3867150"/>
            <a:ext cx="290513" cy="249238"/>
            <a:chOff x="2919" y="2456"/>
            <a:chExt cx="183" cy="157"/>
          </a:xfrm>
        </p:grpSpPr>
        <p:sp>
          <p:nvSpPr>
            <p:cNvPr id="1366131" name="Oval 11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2" name="Oval 11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34" name="Oval 118"/>
          <p:cNvSpPr>
            <a:spLocks noChangeArrowheads="1"/>
          </p:cNvSpPr>
          <p:nvPr/>
        </p:nvSpPr>
        <p:spPr bwMode="auto">
          <a:xfrm>
            <a:off x="5099561" y="3273425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35" name="Oval 119"/>
          <p:cNvSpPr>
            <a:spLocks noChangeArrowheads="1"/>
          </p:cNvSpPr>
          <p:nvPr/>
        </p:nvSpPr>
        <p:spPr bwMode="auto">
          <a:xfrm>
            <a:off x="5293236" y="3333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4529649" y="4429125"/>
            <a:ext cx="290513" cy="249238"/>
            <a:chOff x="2919" y="2456"/>
            <a:chExt cx="183" cy="157"/>
          </a:xfrm>
        </p:grpSpPr>
        <p:sp>
          <p:nvSpPr>
            <p:cNvPr id="1366137" name="Oval 12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8" name="Oval 12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40" name="Oval 124"/>
          <p:cNvSpPr>
            <a:spLocks noChangeArrowheads="1"/>
          </p:cNvSpPr>
          <p:nvPr/>
        </p:nvSpPr>
        <p:spPr bwMode="auto">
          <a:xfrm>
            <a:off x="5494849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1" name="Oval 125"/>
          <p:cNvSpPr>
            <a:spLocks noChangeArrowheads="1"/>
          </p:cNvSpPr>
          <p:nvPr/>
        </p:nvSpPr>
        <p:spPr bwMode="auto">
          <a:xfrm>
            <a:off x="5688524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3" name="Oval 127"/>
          <p:cNvSpPr>
            <a:spLocks noChangeArrowheads="1"/>
          </p:cNvSpPr>
          <p:nvPr/>
        </p:nvSpPr>
        <p:spPr bwMode="auto">
          <a:xfrm>
            <a:off x="3543811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4" name="Oval 128"/>
          <p:cNvSpPr>
            <a:spLocks noChangeArrowheads="1"/>
          </p:cNvSpPr>
          <p:nvPr/>
        </p:nvSpPr>
        <p:spPr bwMode="auto">
          <a:xfrm>
            <a:off x="3737486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6" name="Oval 130"/>
          <p:cNvSpPr>
            <a:spLocks noChangeArrowheads="1"/>
          </p:cNvSpPr>
          <p:nvPr/>
        </p:nvSpPr>
        <p:spPr bwMode="auto">
          <a:xfrm>
            <a:off x="4537586" y="226060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7" name="Oval 131"/>
          <p:cNvSpPr>
            <a:spLocks noChangeArrowheads="1"/>
          </p:cNvSpPr>
          <p:nvPr/>
        </p:nvSpPr>
        <p:spPr bwMode="auto">
          <a:xfrm>
            <a:off x="4731261" y="232092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3751321" y="1631849"/>
            <a:ext cx="1893468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All others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4052042" y="5535253"/>
            <a:ext cx="123303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White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366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66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66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366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66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66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36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6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6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36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6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6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1366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66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66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366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66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66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1366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66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66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0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101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Monochromatic</a:t>
            </a:r>
            <a:br>
              <a:rPr lang="en-US" dirty="0" smtClean="0"/>
            </a:br>
            <a:r>
              <a:rPr lang="en-US" i="1" dirty="0" smtClean="0"/>
              <a:t>n</a:t>
            </a:r>
            <a:r>
              <a:rPr lang="en-US" dirty="0" smtClean="0"/>
              <a:t>-simplexes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8" name="AutoShape 82"/>
          <p:cNvSpPr>
            <a:spLocks noChangeArrowheads="1"/>
          </p:cNvSpPr>
          <p:nvPr/>
        </p:nvSpPr>
        <p:spPr bwMode="auto">
          <a:xfrm>
            <a:off x="2994536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9" name="AutoShape 83"/>
          <p:cNvSpPr>
            <a:spLocks noChangeArrowheads="1"/>
          </p:cNvSpPr>
          <p:nvPr/>
        </p:nvSpPr>
        <p:spPr bwMode="auto">
          <a:xfrm flipH="1" flipV="1">
            <a:off x="4228024" y="3992563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00" name="Line 84"/>
          <p:cNvSpPr>
            <a:spLocks noChangeShapeType="1"/>
          </p:cNvSpPr>
          <p:nvPr/>
        </p:nvSpPr>
        <p:spPr bwMode="auto">
          <a:xfrm flipV="1">
            <a:off x="4228024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1" name="Line 85"/>
          <p:cNvSpPr>
            <a:spLocks noChangeShapeType="1"/>
          </p:cNvSpPr>
          <p:nvPr/>
        </p:nvSpPr>
        <p:spPr bwMode="auto">
          <a:xfrm flipH="1">
            <a:off x="2980249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2" name="Line 86"/>
          <p:cNvSpPr>
            <a:spLocks noChangeShapeType="1"/>
          </p:cNvSpPr>
          <p:nvPr/>
        </p:nvSpPr>
        <p:spPr bwMode="auto">
          <a:xfrm flipV="1">
            <a:off x="3008824" y="4557713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3" name="Line 87"/>
          <p:cNvSpPr>
            <a:spLocks noChangeShapeType="1"/>
          </p:cNvSpPr>
          <p:nvPr/>
        </p:nvSpPr>
        <p:spPr bwMode="auto">
          <a:xfrm>
            <a:off x="4662999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4" name="Line 88"/>
          <p:cNvSpPr>
            <a:spLocks noChangeShapeType="1"/>
          </p:cNvSpPr>
          <p:nvPr/>
        </p:nvSpPr>
        <p:spPr bwMode="auto">
          <a:xfrm>
            <a:off x="5097974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5" name="Line 89"/>
          <p:cNvSpPr>
            <a:spLocks noChangeShapeType="1"/>
          </p:cNvSpPr>
          <p:nvPr/>
        </p:nvSpPr>
        <p:spPr bwMode="auto">
          <a:xfrm>
            <a:off x="4648711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6" name="Line 90"/>
          <p:cNvSpPr>
            <a:spLocks noChangeShapeType="1"/>
          </p:cNvSpPr>
          <p:nvPr/>
        </p:nvSpPr>
        <p:spPr bwMode="auto">
          <a:xfrm flipH="1">
            <a:off x="4228024" y="4525963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7" name="Line 91"/>
          <p:cNvSpPr>
            <a:spLocks noChangeShapeType="1"/>
          </p:cNvSpPr>
          <p:nvPr/>
        </p:nvSpPr>
        <p:spPr bwMode="auto">
          <a:xfrm>
            <a:off x="4656649" y="4524375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8" name="Line 92"/>
          <p:cNvSpPr>
            <a:spLocks noChangeShapeType="1"/>
          </p:cNvSpPr>
          <p:nvPr/>
        </p:nvSpPr>
        <p:spPr bwMode="auto">
          <a:xfrm>
            <a:off x="5055111" y="39766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9" name="Line 93"/>
          <p:cNvSpPr>
            <a:spLocks noChangeShapeType="1"/>
          </p:cNvSpPr>
          <p:nvPr/>
        </p:nvSpPr>
        <p:spPr bwMode="auto">
          <a:xfrm flipH="1">
            <a:off x="3624774" y="399891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0" name="Line 94"/>
          <p:cNvSpPr>
            <a:spLocks noChangeShapeType="1"/>
          </p:cNvSpPr>
          <p:nvPr/>
        </p:nvSpPr>
        <p:spPr bwMode="auto">
          <a:xfrm flipV="1">
            <a:off x="5099561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1" name="Line 95"/>
          <p:cNvSpPr>
            <a:spLocks noChangeShapeType="1"/>
          </p:cNvSpPr>
          <p:nvPr/>
        </p:nvSpPr>
        <p:spPr bwMode="auto">
          <a:xfrm flipH="1" flipV="1">
            <a:off x="4075624" y="3417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3" name="Oval 97"/>
          <p:cNvSpPr>
            <a:spLocks noChangeArrowheads="1"/>
          </p:cNvSpPr>
          <p:nvPr/>
        </p:nvSpPr>
        <p:spPr bwMode="auto">
          <a:xfrm>
            <a:off x="6128261" y="514508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4" name="Oval 98"/>
          <p:cNvSpPr>
            <a:spLocks noChangeArrowheads="1"/>
          </p:cNvSpPr>
          <p:nvPr/>
        </p:nvSpPr>
        <p:spPr bwMode="auto">
          <a:xfrm>
            <a:off x="6321936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4066099" y="5145088"/>
            <a:ext cx="290513" cy="249238"/>
            <a:chOff x="2947" y="2456"/>
            <a:chExt cx="183" cy="157"/>
          </a:xfrm>
        </p:grpSpPr>
        <p:sp>
          <p:nvSpPr>
            <p:cNvPr id="1366116" name="Oval 100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17" name="Oval 10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4943986" y="5145088"/>
            <a:ext cx="290513" cy="249238"/>
            <a:chOff x="2947" y="2456"/>
            <a:chExt cx="183" cy="157"/>
          </a:xfrm>
        </p:grpSpPr>
        <p:sp>
          <p:nvSpPr>
            <p:cNvPr id="1366119" name="Oval 103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0" name="Oval 10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2" name="Oval 106"/>
          <p:cNvSpPr>
            <a:spLocks noChangeArrowheads="1"/>
          </p:cNvSpPr>
          <p:nvPr/>
        </p:nvSpPr>
        <p:spPr bwMode="auto">
          <a:xfrm>
            <a:off x="2918336" y="514508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3" name="Oval 107"/>
          <p:cNvSpPr>
            <a:spLocks noChangeArrowheads="1"/>
          </p:cNvSpPr>
          <p:nvPr/>
        </p:nvSpPr>
        <p:spPr bwMode="auto">
          <a:xfrm>
            <a:off x="306756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4928111" y="3868738"/>
            <a:ext cx="290513" cy="249238"/>
            <a:chOff x="2919" y="2456"/>
            <a:chExt cx="183" cy="157"/>
          </a:xfrm>
        </p:grpSpPr>
        <p:sp>
          <p:nvSpPr>
            <p:cNvPr id="1366125" name="Oval 10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6" name="Oval 11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8" name="Oval 112"/>
          <p:cNvSpPr>
            <a:spLocks noChangeArrowheads="1"/>
          </p:cNvSpPr>
          <p:nvPr/>
        </p:nvSpPr>
        <p:spPr bwMode="auto">
          <a:xfrm>
            <a:off x="3889886" y="327183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9" name="Oval 113"/>
          <p:cNvSpPr>
            <a:spLocks noChangeArrowheads="1"/>
          </p:cNvSpPr>
          <p:nvPr/>
        </p:nvSpPr>
        <p:spPr bwMode="auto">
          <a:xfrm>
            <a:off x="4083561" y="33321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4061336" y="3867150"/>
            <a:ext cx="290513" cy="249238"/>
            <a:chOff x="2919" y="2456"/>
            <a:chExt cx="183" cy="157"/>
          </a:xfrm>
        </p:grpSpPr>
        <p:sp>
          <p:nvSpPr>
            <p:cNvPr id="1366131" name="Oval 11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2" name="Oval 11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34" name="Oval 118"/>
          <p:cNvSpPr>
            <a:spLocks noChangeArrowheads="1"/>
          </p:cNvSpPr>
          <p:nvPr/>
        </p:nvSpPr>
        <p:spPr bwMode="auto">
          <a:xfrm>
            <a:off x="5099561" y="3273425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35" name="Oval 119"/>
          <p:cNvSpPr>
            <a:spLocks noChangeArrowheads="1"/>
          </p:cNvSpPr>
          <p:nvPr/>
        </p:nvSpPr>
        <p:spPr bwMode="auto">
          <a:xfrm>
            <a:off x="5293236" y="3333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4529649" y="4429125"/>
            <a:ext cx="290513" cy="249238"/>
            <a:chOff x="2919" y="2456"/>
            <a:chExt cx="183" cy="157"/>
          </a:xfrm>
        </p:grpSpPr>
        <p:sp>
          <p:nvSpPr>
            <p:cNvPr id="1366137" name="Oval 12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8" name="Oval 12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40" name="Oval 124"/>
          <p:cNvSpPr>
            <a:spLocks noChangeArrowheads="1"/>
          </p:cNvSpPr>
          <p:nvPr/>
        </p:nvSpPr>
        <p:spPr bwMode="auto">
          <a:xfrm>
            <a:off x="5494849" y="396875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1" name="Oval 125"/>
          <p:cNvSpPr>
            <a:spLocks noChangeArrowheads="1"/>
          </p:cNvSpPr>
          <p:nvPr/>
        </p:nvSpPr>
        <p:spPr bwMode="auto">
          <a:xfrm>
            <a:off x="5688524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3" name="Oval 127"/>
          <p:cNvSpPr>
            <a:spLocks noChangeArrowheads="1"/>
          </p:cNvSpPr>
          <p:nvPr/>
        </p:nvSpPr>
        <p:spPr bwMode="auto">
          <a:xfrm>
            <a:off x="3543811" y="396875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4" name="Oval 128"/>
          <p:cNvSpPr>
            <a:spLocks noChangeArrowheads="1"/>
          </p:cNvSpPr>
          <p:nvPr/>
        </p:nvSpPr>
        <p:spPr bwMode="auto">
          <a:xfrm>
            <a:off x="3737486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6" name="Oval 130"/>
          <p:cNvSpPr>
            <a:spLocks noChangeArrowheads="1"/>
          </p:cNvSpPr>
          <p:nvPr/>
        </p:nvSpPr>
        <p:spPr bwMode="auto">
          <a:xfrm>
            <a:off x="4537586" y="226060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7" name="Oval 131"/>
          <p:cNvSpPr>
            <a:spLocks noChangeArrowheads="1"/>
          </p:cNvSpPr>
          <p:nvPr/>
        </p:nvSpPr>
        <p:spPr bwMode="auto">
          <a:xfrm>
            <a:off x="4731261" y="232092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458463" y="2211272"/>
            <a:ext cx="3373039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Central n-simplex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reeform 127"/>
          <p:cNvSpPr/>
          <p:nvPr/>
        </p:nvSpPr>
        <p:spPr bwMode="auto">
          <a:xfrm>
            <a:off x="4218915" y="4010685"/>
            <a:ext cx="878186" cy="588475"/>
          </a:xfrm>
          <a:custGeom>
            <a:avLst/>
            <a:gdLst>
              <a:gd name="connsiteX0" fmla="*/ 0 w 878186"/>
              <a:gd name="connsiteY0" fmla="*/ 0 h 588475"/>
              <a:gd name="connsiteX1" fmla="*/ 488887 w 878186"/>
              <a:gd name="connsiteY1" fmla="*/ 588475 h 588475"/>
              <a:gd name="connsiteX2" fmla="*/ 878186 w 878186"/>
              <a:gd name="connsiteY2" fmla="*/ 36214 h 588475"/>
              <a:gd name="connsiteX3" fmla="*/ 81481 w 878186"/>
              <a:gd name="connsiteY3" fmla="*/ 9054 h 5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186" h="588475">
                <a:moveTo>
                  <a:pt x="0" y="0"/>
                </a:moveTo>
                <a:lnTo>
                  <a:pt x="488887" y="588475"/>
                </a:lnTo>
                <a:lnTo>
                  <a:pt x="878186" y="36214"/>
                </a:lnTo>
                <a:lnTo>
                  <a:pt x="81481" y="9054"/>
                </a:lnTo>
              </a:path>
            </a:pathLst>
          </a:cu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 Box 48"/>
          <p:cNvSpPr txBox="1">
            <a:spLocks noChangeArrowheads="1"/>
          </p:cNvSpPr>
          <p:nvPr/>
        </p:nvSpPr>
        <p:spPr bwMode="auto">
          <a:xfrm>
            <a:off x="1039416" y="2698651"/>
            <a:ext cx="298671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By construction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28" grpId="0" animBg="1"/>
      <p:bldP spid="129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102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Monochromatic</a:t>
            </a:r>
            <a:br>
              <a:rPr lang="en-US" dirty="0" smtClean="0"/>
            </a:br>
            <a:r>
              <a:rPr lang="en-US" i="1" dirty="0" smtClean="0"/>
              <a:t>n</a:t>
            </a:r>
            <a:r>
              <a:rPr lang="en-US" dirty="0" smtClean="0"/>
              <a:t>-simplexes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8" name="AutoShape 82"/>
          <p:cNvSpPr>
            <a:spLocks noChangeArrowheads="1"/>
          </p:cNvSpPr>
          <p:nvPr/>
        </p:nvSpPr>
        <p:spPr bwMode="auto">
          <a:xfrm>
            <a:off x="2994536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9" name="AutoShape 83"/>
          <p:cNvSpPr>
            <a:spLocks noChangeArrowheads="1"/>
          </p:cNvSpPr>
          <p:nvPr/>
        </p:nvSpPr>
        <p:spPr bwMode="auto">
          <a:xfrm flipH="1" flipV="1">
            <a:off x="4228024" y="3992563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00" name="Line 84"/>
          <p:cNvSpPr>
            <a:spLocks noChangeShapeType="1"/>
          </p:cNvSpPr>
          <p:nvPr/>
        </p:nvSpPr>
        <p:spPr bwMode="auto">
          <a:xfrm flipV="1">
            <a:off x="4228024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1" name="Line 85"/>
          <p:cNvSpPr>
            <a:spLocks noChangeShapeType="1"/>
          </p:cNvSpPr>
          <p:nvPr/>
        </p:nvSpPr>
        <p:spPr bwMode="auto">
          <a:xfrm flipH="1">
            <a:off x="2980249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2" name="Line 86"/>
          <p:cNvSpPr>
            <a:spLocks noChangeShapeType="1"/>
          </p:cNvSpPr>
          <p:nvPr/>
        </p:nvSpPr>
        <p:spPr bwMode="auto">
          <a:xfrm flipV="1">
            <a:off x="3008824" y="4557713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3" name="Line 87"/>
          <p:cNvSpPr>
            <a:spLocks noChangeShapeType="1"/>
          </p:cNvSpPr>
          <p:nvPr/>
        </p:nvSpPr>
        <p:spPr bwMode="auto">
          <a:xfrm>
            <a:off x="4662999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4" name="Line 88"/>
          <p:cNvSpPr>
            <a:spLocks noChangeShapeType="1"/>
          </p:cNvSpPr>
          <p:nvPr/>
        </p:nvSpPr>
        <p:spPr bwMode="auto">
          <a:xfrm>
            <a:off x="5097974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5" name="Line 89"/>
          <p:cNvSpPr>
            <a:spLocks noChangeShapeType="1"/>
          </p:cNvSpPr>
          <p:nvPr/>
        </p:nvSpPr>
        <p:spPr bwMode="auto">
          <a:xfrm>
            <a:off x="4648711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6" name="Line 90"/>
          <p:cNvSpPr>
            <a:spLocks noChangeShapeType="1"/>
          </p:cNvSpPr>
          <p:nvPr/>
        </p:nvSpPr>
        <p:spPr bwMode="auto">
          <a:xfrm flipH="1">
            <a:off x="4228024" y="4525963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7" name="Line 91"/>
          <p:cNvSpPr>
            <a:spLocks noChangeShapeType="1"/>
          </p:cNvSpPr>
          <p:nvPr/>
        </p:nvSpPr>
        <p:spPr bwMode="auto">
          <a:xfrm>
            <a:off x="4656649" y="4524375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8" name="Line 92"/>
          <p:cNvSpPr>
            <a:spLocks noChangeShapeType="1"/>
          </p:cNvSpPr>
          <p:nvPr/>
        </p:nvSpPr>
        <p:spPr bwMode="auto">
          <a:xfrm>
            <a:off x="5055111" y="39766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9" name="Line 93"/>
          <p:cNvSpPr>
            <a:spLocks noChangeShapeType="1"/>
          </p:cNvSpPr>
          <p:nvPr/>
        </p:nvSpPr>
        <p:spPr bwMode="auto">
          <a:xfrm flipH="1">
            <a:off x="3624774" y="399891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0" name="Line 94"/>
          <p:cNvSpPr>
            <a:spLocks noChangeShapeType="1"/>
          </p:cNvSpPr>
          <p:nvPr/>
        </p:nvSpPr>
        <p:spPr bwMode="auto">
          <a:xfrm flipV="1">
            <a:off x="5099561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1" name="Line 95"/>
          <p:cNvSpPr>
            <a:spLocks noChangeShapeType="1"/>
          </p:cNvSpPr>
          <p:nvPr/>
        </p:nvSpPr>
        <p:spPr bwMode="auto">
          <a:xfrm flipH="1" flipV="1">
            <a:off x="4075624" y="3417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3" name="Oval 97"/>
          <p:cNvSpPr>
            <a:spLocks noChangeArrowheads="1"/>
          </p:cNvSpPr>
          <p:nvPr/>
        </p:nvSpPr>
        <p:spPr bwMode="auto">
          <a:xfrm>
            <a:off x="6128261" y="514508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4" name="Oval 98"/>
          <p:cNvSpPr>
            <a:spLocks noChangeArrowheads="1"/>
          </p:cNvSpPr>
          <p:nvPr/>
        </p:nvSpPr>
        <p:spPr bwMode="auto">
          <a:xfrm>
            <a:off x="6321936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4066099" y="5145088"/>
            <a:ext cx="290513" cy="249238"/>
            <a:chOff x="2947" y="2456"/>
            <a:chExt cx="183" cy="157"/>
          </a:xfrm>
        </p:grpSpPr>
        <p:sp>
          <p:nvSpPr>
            <p:cNvPr id="1366116" name="Oval 100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17" name="Oval 10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4943986" y="5145088"/>
            <a:ext cx="290513" cy="249238"/>
            <a:chOff x="2947" y="2456"/>
            <a:chExt cx="183" cy="157"/>
          </a:xfrm>
        </p:grpSpPr>
        <p:sp>
          <p:nvSpPr>
            <p:cNvPr id="1366119" name="Oval 103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0" name="Oval 10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2" name="Oval 106"/>
          <p:cNvSpPr>
            <a:spLocks noChangeArrowheads="1"/>
          </p:cNvSpPr>
          <p:nvPr/>
        </p:nvSpPr>
        <p:spPr bwMode="auto">
          <a:xfrm>
            <a:off x="2918336" y="514508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3" name="Oval 107"/>
          <p:cNvSpPr>
            <a:spLocks noChangeArrowheads="1"/>
          </p:cNvSpPr>
          <p:nvPr/>
        </p:nvSpPr>
        <p:spPr bwMode="auto">
          <a:xfrm>
            <a:off x="306756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4928111" y="3868738"/>
            <a:ext cx="290513" cy="249238"/>
            <a:chOff x="2919" y="2456"/>
            <a:chExt cx="183" cy="157"/>
          </a:xfrm>
        </p:grpSpPr>
        <p:sp>
          <p:nvSpPr>
            <p:cNvPr id="1366125" name="Oval 10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6" name="Oval 11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8" name="Oval 112"/>
          <p:cNvSpPr>
            <a:spLocks noChangeArrowheads="1"/>
          </p:cNvSpPr>
          <p:nvPr/>
        </p:nvSpPr>
        <p:spPr bwMode="auto">
          <a:xfrm>
            <a:off x="3889886" y="327183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9" name="Oval 113"/>
          <p:cNvSpPr>
            <a:spLocks noChangeArrowheads="1"/>
          </p:cNvSpPr>
          <p:nvPr/>
        </p:nvSpPr>
        <p:spPr bwMode="auto">
          <a:xfrm>
            <a:off x="4083561" y="33321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4061336" y="3867150"/>
            <a:ext cx="290513" cy="249238"/>
            <a:chOff x="2919" y="2456"/>
            <a:chExt cx="183" cy="157"/>
          </a:xfrm>
        </p:grpSpPr>
        <p:sp>
          <p:nvSpPr>
            <p:cNvPr id="1366131" name="Oval 11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2" name="Oval 11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34" name="Oval 118"/>
          <p:cNvSpPr>
            <a:spLocks noChangeArrowheads="1"/>
          </p:cNvSpPr>
          <p:nvPr/>
        </p:nvSpPr>
        <p:spPr bwMode="auto">
          <a:xfrm>
            <a:off x="5099561" y="3273425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35" name="Oval 119"/>
          <p:cNvSpPr>
            <a:spLocks noChangeArrowheads="1"/>
          </p:cNvSpPr>
          <p:nvPr/>
        </p:nvSpPr>
        <p:spPr bwMode="auto">
          <a:xfrm>
            <a:off x="5293236" y="3333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4529649" y="4429125"/>
            <a:ext cx="290513" cy="249238"/>
            <a:chOff x="2919" y="2456"/>
            <a:chExt cx="183" cy="157"/>
          </a:xfrm>
        </p:grpSpPr>
        <p:sp>
          <p:nvSpPr>
            <p:cNvPr id="1366137" name="Oval 12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8" name="Oval 12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40" name="Oval 124"/>
          <p:cNvSpPr>
            <a:spLocks noChangeArrowheads="1"/>
          </p:cNvSpPr>
          <p:nvPr/>
        </p:nvSpPr>
        <p:spPr bwMode="auto">
          <a:xfrm>
            <a:off x="5494849" y="396875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1" name="Oval 125"/>
          <p:cNvSpPr>
            <a:spLocks noChangeArrowheads="1"/>
          </p:cNvSpPr>
          <p:nvPr/>
        </p:nvSpPr>
        <p:spPr bwMode="auto">
          <a:xfrm>
            <a:off x="5688524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3" name="Oval 127"/>
          <p:cNvSpPr>
            <a:spLocks noChangeArrowheads="1"/>
          </p:cNvSpPr>
          <p:nvPr/>
        </p:nvSpPr>
        <p:spPr bwMode="auto">
          <a:xfrm>
            <a:off x="3543811" y="396875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4" name="Oval 128"/>
          <p:cNvSpPr>
            <a:spLocks noChangeArrowheads="1"/>
          </p:cNvSpPr>
          <p:nvPr/>
        </p:nvSpPr>
        <p:spPr bwMode="auto">
          <a:xfrm>
            <a:off x="3737486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6" name="Oval 130"/>
          <p:cNvSpPr>
            <a:spLocks noChangeArrowheads="1"/>
          </p:cNvSpPr>
          <p:nvPr/>
        </p:nvSpPr>
        <p:spPr bwMode="auto">
          <a:xfrm>
            <a:off x="4537586" y="226060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7" name="Oval 131"/>
          <p:cNvSpPr>
            <a:spLocks noChangeArrowheads="1"/>
          </p:cNvSpPr>
          <p:nvPr/>
        </p:nvSpPr>
        <p:spPr bwMode="auto">
          <a:xfrm>
            <a:off x="4731261" y="232092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381298" y="2654891"/>
            <a:ext cx="430598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Intersects internal face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48"/>
          <p:cNvSpPr txBox="1">
            <a:spLocks noChangeArrowheads="1"/>
          </p:cNvSpPr>
          <p:nvPr/>
        </p:nvSpPr>
        <p:spPr bwMode="auto">
          <a:xfrm>
            <a:off x="5448011" y="2771078"/>
            <a:ext cx="325922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Black at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-center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48"/>
          <p:cNvSpPr txBox="1">
            <a:spLocks noChangeArrowheads="1"/>
          </p:cNvSpPr>
          <p:nvPr/>
        </p:nvSpPr>
        <p:spPr bwMode="auto">
          <a:xfrm>
            <a:off x="6081955" y="3846931"/>
            <a:ext cx="271260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White at edge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Arrow Connector 131"/>
          <p:cNvCxnSpPr>
            <a:stCxn id="128" idx="2"/>
          </p:cNvCxnSpPr>
          <p:nvPr/>
        </p:nvCxnSpPr>
        <p:spPr bwMode="auto">
          <a:xfrm rot="5400000">
            <a:off x="5891221" y="2661321"/>
            <a:ext cx="491873" cy="1880936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31" idx="2"/>
          </p:cNvCxnSpPr>
          <p:nvPr/>
        </p:nvCxnSpPr>
        <p:spPr bwMode="auto">
          <a:xfrm rot="5400000">
            <a:off x="6527983" y="4195881"/>
            <a:ext cx="674448" cy="114609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1" name="Freeform 140"/>
          <p:cNvSpPr/>
          <p:nvPr/>
        </p:nvSpPr>
        <p:spPr bwMode="auto">
          <a:xfrm>
            <a:off x="5060887" y="4001632"/>
            <a:ext cx="1240325" cy="1258431"/>
          </a:xfrm>
          <a:custGeom>
            <a:avLst/>
            <a:gdLst>
              <a:gd name="connsiteX0" fmla="*/ 0 w 1240325"/>
              <a:gd name="connsiteY0" fmla="*/ 0 h 1258431"/>
              <a:gd name="connsiteX1" fmla="*/ 597529 w 1240325"/>
              <a:gd name="connsiteY1" fmla="*/ 72427 h 1258431"/>
              <a:gd name="connsiteX2" fmla="*/ 1240325 w 1240325"/>
              <a:gd name="connsiteY2" fmla="*/ 1258431 h 1258431"/>
              <a:gd name="connsiteX3" fmla="*/ 72428 w 1240325"/>
              <a:gd name="connsiteY3" fmla="*/ 9053 h 1258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0325" h="1258431">
                <a:moveTo>
                  <a:pt x="0" y="0"/>
                </a:moveTo>
                <a:lnTo>
                  <a:pt x="597529" y="72427"/>
                </a:lnTo>
                <a:lnTo>
                  <a:pt x="1240325" y="1258431"/>
                </a:lnTo>
                <a:lnTo>
                  <a:pt x="72428" y="9053"/>
                </a:lnTo>
              </a:path>
            </a:pathLst>
          </a:cu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28" grpId="0" animBg="1"/>
      <p:bldP spid="131" grpId="0" animBg="1"/>
      <p:bldP spid="141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103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Monochromatic</a:t>
            </a:r>
            <a:br>
              <a:rPr lang="en-US" dirty="0" smtClean="0"/>
            </a:br>
            <a:r>
              <a:rPr lang="en-US" i="1" dirty="0" smtClean="0"/>
              <a:t>n</a:t>
            </a:r>
            <a:r>
              <a:rPr lang="en-US" dirty="0" smtClean="0"/>
              <a:t>-simplexes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8" name="AutoShape 82"/>
          <p:cNvSpPr>
            <a:spLocks noChangeArrowheads="1"/>
          </p:cNvSpPr>
          <p:nvPr/>
        </p:nvSpPr>
        <p:spPr bwMode="auto">
          <a:xfrm>
            <a:off x="2994536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9" name="AutoShape 83"/>
          <p:cNvSpPr>
            <a:spLocks noChangeArrowheads="1"/>
          </p:cNvSpPr>
          <p:nvPr/>
        </p:nvSpPr>
        <p:spPr bwMode="auto">
          <a:xfrm flipH="1" flipV="1">
            <a:off x="4228024" y="3992563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00" name="Line 84"/>
          <p:cNvSpPr>
            <a:spLocks noChangeShapeType="1"/>
          </p:cNvSpPr>
          <p:nvPr/>
        </p:nvSpPr>
        <p:spPr bwMode="auto">
          <a:xfrm flipV="1">
            <a:off x="4228024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1" name="Line 85"/>
          <p:cNvSpPr>
            <a:spLocks noChangeShapeType="1"/>
          </p:cNvSpPr>
          <p:nvPr/>
        </p:nvSpPr>
        <p:spPr bwMode="auto">
          <a:xfrm flipH="1">
            <a:off x="2980249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2" name="Line 86"/>
          <p:cNvSpPr>
            <a:spLocks noChangeShapeType="1"/>
          </p:cNvSpPr>
          <p:nvPr/>
        </p:nvSpPr>
        <p:spPr bwMode="auto">
          <a:xfrm flipV="1">
            <a:off x="3008824" y="4557713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3" name="Line 87"/>
          <p:cNvSpPr>
            <a:spLocks noChangeShapeType="1"/>
          </p:cNvSpPr>
          <p:nvPr/>
        </p:nvSpPr>
        <p:spPr bwMode="auto">
          <a:xfrm>
            <a:off x="4662999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4" name="Line 88"/>
          <p:cNvSpPr>
            <a:spLocks noChangeShapeType="1"/>
          </p:cNvSpPr>
          <p:nvPr/>
        </p:nvSpPr>
        <p:spPr bwMode="auto">
          <a:xfrm>
            <a:off x="5097974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5" name="Line 89"/>
          <p:cNvSpPr>
            <a:spLocks noChangeShapeType="1"/>
          </p:cNvSpPr>
          <p:nvPr/>
        </p:nvSpPr>
        <p:spPr bwMode="auto">
          <a:xfrm>
            <a:off x="4648711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6" name="Line 90"/>
          <p:cNvSpPr>
            <a:spLocks noChangeShapeType="1"/>
          </p:cNvSpPr>
          <p:nvPr/>
        </p:nvSpPr>
        <p:spPr bwMode="auto">
          <a:xfrm flipH="1">
            <a:off x="4228024" y="4525963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7" name="Line 91"/>
          <p:cNvSpPr>
            <a:spLocks noChangeShapeType="1"/>
          </p:cNvSpPr>
          <p:nvPr/>
        </p:nvSpPr>
        <p:spPr bwMode="auto">
          <a:xfrm>
            <a:off x="4656649" y="4524375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8" name="Line 92"/>
          <p:cNvSpPr>
            <a:spLocks noChangeShapeType="1"/>
          </p:cNvSpPr>
          <p:nvPr/>
        </p:nvSpPr>
        <p:spPr bwMode="auto">
          <a:xfrm>
            <a:off x="5055111" y="39766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9" name="Line 93"/>
          <p:cNvSpPr>
            <a:spLocks noChangeShapeType="1"/>
          </p:cNvSpPr>
          <p:nvPr/>
        </p:nvSpPr>
        <p:spPr bwMode="auto">
          <a:xfrm flipH="1">
            <a:off x="3624774" y="399891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0" name="Line 94"/>
          <p:cNvSpPr>
            <a:spLocks noChangeShapeType="1"/>
          </p:cNvSpPr>
          <p:nvPr/>
        </p:nvSpPr>
        <p:spPr bwMode="auto">
          <a:xfrm flipV="1">
            <a:off x="5099561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1" name="Line 95"/>
          <p:cNvSpPr>
            <a:spLocks noChangeShapeType="1"/>
          </p:cNvSpPr>
          <p:nvPr/>
        </p:nvSpPr>
        <p:spPr bwMode="auto">
          <a:xfrm flipH="1" flipV="1">
            <a:off x="4075624" y="3417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3" name="Oval 97"/>
          <p:cNvSpPr>
            <a:spLocks noChangeArrowheads="1"/>
          </p:cNvSpPr>
          <p:nvPr/>
        </p:nvSpPr>
        <p:spPr bwMode="auto">
          <a:xfrm>
            <a:off x="6128261" y="514508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4" name="Oval 98"/>
          <p:cNvSpPr>
            <a:spLocks noChangeArrowheads="1"/>
          </p:cNvSpPr>
          <p:nvPr/>
        </p:nvSpPr>
        <p:spPr bwMode="auto">
          <a:xfrm>
            <a:off x="6321936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4066099" y="5145088"/>
            <a:ext cx="290513" cy="249238"/>
            <a:chOff x="2947" y="2456"/>
            <a:chExt cx="183" cy="157"/>
          </a:xfrm>
        </p:grpSpPr>
        <p:sp>
          <p:nvSpPr>
            <p:cNvPr id="1366116" name="Oval 100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17" name="Oval 10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4943986" y="5145088"/>
            <a:ext cx="290513" cy="249238"/>
            <a:chOff x="2947" y="2456"/>
            <a:chExt cx="183" cy="157"/>
          </a:xfrm>
        </p:grpSpPr>
        <p:sp>
          <p:nvSpPr>
            <p:cNvPr id="1366119" name="Oval 103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0" name="Oval 10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2" name="Oval 106"/>
          <p:cNvSpPr>
            <a:spLocks noChangeArrowheads="1"/>
          </p:cNvSpPr>
          <p:nvPr/>
        </p:nvSpPr>
        <p:spPr bwMode="auto">
          <a:xfrm>
            <a:off x="2918336" y="514508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3" name="Oval 107"/>
          <p:cNvSpPr>
            <a:spLocks noChangeArrowheads="1"/>
          </p:cNvSpPr>
          <p:nvPr/>
        </p:nvSpPr>
        <p:spPr bwMode="auto">
          <a:xfrm>
            <a:off x="306756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4928111" y="3868738"/>
            <a:ext cx="290513" cy="249238"/>
            <a:chOff x="2919" y="2456"/>
            <a:chExt cx="183" cy="157"/>
          </a:xfrm>
        </p:grpSpPr>
        <p:sp>
          <p:nvSpPr>
            <p:cNvPr id="1366125" name="Oval 10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6" name="Oval 11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8" name="Oval 112"/>
          <p:cNvSpPr>
            <a:spLocks noChangeArrowheads="1"/>
          </p:cNvSpPr>
          <p:nvPr/>
        </p:nvSpPr>
        <p:spPr bwMode="auto">
          <a:xfrm>
            <a:off x="3889886" y="3271838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9" name="Oval 113"/>
          <p:cNvSpPr>
            <a:spLocks noChangeArrowheads="1"/>
          </p:cNvSpPr>
          <p:nvPr/>
        </p:nvSpPr>
        <p:spPr bwMode="auto">
          <a:xfrm>
            <a:off x="4083561" y="33321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4061336" y="3867150"/>
            <a:ext cx="290513" cy="249238"/>
            <a:chOff x="2919" y="2456"/>
            <a:chExt cx="183" cy="157"/>
          </a:xfrm>
        </p:grpSpPr>
        <p:sp>
          <p:nvSpPr>
            <p:cNvPr id="1366131" name="Oval 11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2" name="Oval 11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34" name="Oval 118"/>
          <p:cNvSpPr>
            <a:spLocks noChangeArrowheads="1"/>
          </p:cNvSpPr>
          <p:nvPr/>
        </p:nvSpPr>
        <p:spPr bwMode="auto">
          <a:xfrm>
            <a:off x="5099561" y="3273425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35" name="Oval 119"/>
          <p:cNvSpPr>
            <a:spLocks noChangeArrowheads="1"/>
          </p:cNvSpPr>
          <p:nvPr/>
        </p:nvSpPr>
        <p:spPr bwMode="auto">
          <a:xfrm>
            <a:off x="5293236" y="3333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4529649" y="4429125"/>
            <a:ext cx="290513" cy="249238"/>
            <a:chOff x="2919" y="2456"/>
            <a:chExt cx="183" cy="157"/>
          </a:xfrm>
        </p:grpSpPr>
        <p:sp>
          <p:nvSpPr>
            <p:cNvPr id="1366137" name="Oval 12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8" name="Oval 12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40" name="Oval 124"/>
          <p:cNvSpPr>
            <a:spLocks noChangeArrowheads="1"/>
          </p:cNvSpPr>
          <p:nvPr/>
        </p:nvSpPr>
        <p:spPr bwMode="auto">
          <a:xfrm>
            <a:off x="5494849" y="396875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1" name="Oval 125"/>
          <p:cNvSpPr>
            <a:spLocks noChangeArrowheads="1"/>
          </p:cNvSpPr>
          <p:nvPr/>
        </p:nvSpPr>
        <p:spPr bwMode="auto">
          <a:xfrm>
            <a:off x="5688524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3" name="Oval 127"/>
          <p:cNvSpPr>
            <a:spLocks noChangeArrowheads="1"/>
          </p:cNvSpPr>
          <p:nvPr/>
        </p:nvSpPr>
        <p:spPr bwMode="auto">
          <a:xfrm>
            <a:off x="3543811" y="396875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4" name="Oval 128"/>
          <p:cNvSpPr>
            <a:spLocks noChangeArrowheads="1"/>
          </p:cNvSpPr>
          <p:nvPr/>
        </p:nvSpPr>
        <p:spPr bwMode="auto">
          <a:xfrm>
            <a:off x="3737486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6" name="Oval 130"/>
          <p:cNvSpPr>
            <a:spLocks noChangeArrowheads="1"/>
          </p:cNvSpPr>
          <p:nvPr/>
        </p:nvSpPr>
        <p:spPr bwMode="auto">
          <a:xfrm>
            <a:off x="4537586" y="2260600"/>
            <a:ext cx="290513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7" name="Oval 131"/>
          <p:cNvSpPr>
            <a:spLocks noChangeArrowheads="1"/>
          </p:cNvSpPr>
          <p:nvPr/>
        </p:nvSpPr>
        <p:spPr bwMode="auto">
          <a:xfrm>
            <a:off x="4731261" y="232092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324392" y="2654891"/>
            <a:ext cx="441980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Intersects external face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Text Box 48"/>
          <p:cNvSpPr txBox="1">
            <a:spLocks noChangeArrowheads="1"/>
          </p:cNvSpPr>
          <p:nvPr/>
        </p:nvSpPr>
        <p:spPr bwMode="auto">
          <a:xfrm>
            <a:off x="5425571" y="2771078"/>
            <a:ext cx="330411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White at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-center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Text Box 48"/>
          <p:cNvSpPr txBox="1">
            <a:spLocks noChangeArrowheads="1"/>
          </p:cNvSpPr>
          <p:nvPr/>
        </p:nvSpPr>
        <p:spPr bwMode="auto">
          <a:xfrm>
            <a:off x="2573778" y="5752687"/>
            <a:ext cx="531087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Black at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-center,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&lt; m &lt; 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2" name="Straight Arrow Connector 131"/>
          <p:cNvCxnSpPr>
            <a:stCxn id="128" idx="2"/>
            <a:endCxn id="1366138" idx="3"/>
          </p:cNvCxnSpPr>
          <p:nvPr/>
        </p:nvCxnSpPr>
        <p:spPr bwMode="auto">
          <a:xfrm rot="5400000">
            <a:off x="5300230" y="2785225"/>
            <a:ext cx="1206768" cy="2348025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7" name="Straight Arrow Connector 136"/>
          <p:cNvCxnSpPr>
            <a:stCxn id="131" idx="0"/>
          </p:cNvCxnSpPr>
          <p:nvPr/>
        </p:nvCxnSpPr>
        <p:spPr bwMode="auto">
          <a:xfrm rot="16200000" flipV="1">
            <a:off x="4980243" y="5503712"/>
            <a:ext cx="347766" cy="150183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Freeform 129"/>
          <p:cNvSpPr/>
          <p:nvPr/>
        </p:nvSpPr>
        <p:spPr bwMode="auto">
          <a:xfrm>
            <a:off x="4662535" y="4590107"/>
            <a:ext cx="1548142" cy="742384"/>
          </a:xfrm>
          <a:custGeom>
            <a:avLst/>
            <a:gdLst>
              <a:gd name="connsiteX0" fmla="*/ 0 w 1548142"/>
              <a:gd name="connsiteY0" fmla="*/ 0 h 742384"/>
              <a:gd name="connsiteX1" fmla="*/ 452673 w 1548142"/>
              <a:gd name="connsiteY1" fmla="*/ 669956 h 742384"/>
              <a:gd name="connsiteX2" fmla="*/ 1548142 w 1548142"/>
              <a:gd name="connsiteY2" fmla="*/ 742384 h 742384"/>
              <a:gd name="connsiteX3" fmla="*/ 45267 w 1548142"/>
              <a:gd name="connsiteY3" fmla="*/ 36214 h 74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8142" h="742384">
                <a:moveTo>
                  <a:pt x="0" y="0"/>
                </a:moveTo>
                <a:lnTo>
                  <a:pt x="452673" y="669956"/>
                </a:lnTo>
                <a:lnTo>
                  <a:pt x="1548142" y="742384"/>
                </a:lnTo>
                <a:lnTo>
                  <a:pt x="45267" y="36214"/>
                </a:lnTo>
              </a:path>
            </a:pathLst>
          </a:cu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28" grpId="0" animBg="1"/>
      <p:bldP spid="131" grpId="0" animBg="1"/>
      <p:bldP spid="13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166144-0346-46A9-A889-4344253362DC}" type="slidenum">
              <a:rPr lang="en-US"/>
              <a:pPr/>
              <a:t>104</a:t>
            </a:fld>
            <a:endParaRPr lang="en-US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60AD699-48EF-4DAB-9955-F99BAC208D1C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8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Progress</a:t>
            </a:r>
          </a:p>
        </p:txBody>
      </p:sp>
      <p:sp>
        <p:nvSpPr>
          <p:cNvPr id="1388547" name="Rectangle 3"/>
          <p:cNvSpPr>
            <a:spLocks noChangeArrowheads="1"/>
          </p:cNvSpPr>
          <p:nvPr/>
        </p:nvSpPr>
        <p:spPr bwMode="auto">
          <a:xfrm>
            <a:off x="1584325" y="2582863"/>
            <a:ext cx="5321300" cy="4397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Weak Symmetry-Breaking</a:t>
            </a:r>
            <a:endParaRPr lang="en-US" sz="24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8548" name="Rectangle 4"/>
          <p:cNvSpPr>
            <a:spLocks noChangeArrowheads="1"/>
          </p:cNvSpPr>
          <p:nvPr/>
        </p:nvSpPr>
        <p:spPr bwMode="auto">
          <a:xfrm>
            <a:off x="1590675" y="3213100"/>
            <a:ext cx="5276850" cy="439738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Moebius Task</a:t>
            </a:r>
          </a:p>
        </p:txBody>
      </p:sp>
      <p:sp>
        <p:nvSpPr>
          <p:cNvPr id="1388549" name="AutoShape 5"/>
          <p:cNvSpPr>
            <a:spLocks noChangeArrowheads="1"/>
          </p:cNvSpPr>
          <p:nvPr/>
        </p:nvSpPr>
        <p:spPr bwMode="auto">
          <a:xfrm>
            <a:off x="1000125" y="3327400"/>
            <a:ext cx="479425" cy="900113"/>
          </a:xfrm>
          <a:prstGeom prst="curvedRightArrow">
            <a:avLst>
              <a:gd name="adj1" fmla="val 37550"/>
              <a:gd name="adj2" fmla="val 75099"/>
              <a:gd name="adj3" fmla="val 33333"/>
            </a:avLst>
          </a:prstGeom>
          <a:solidFill>
            <a:srgbClr val="FF7C8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88550" name="Text Box 6"/>
          <p:cNvSpPr txBox="1">
            <a:spLocks noChangeArrowheads="1"/>
          </p:cNvSpPr>
          <p:nvPr/>
        </p:nvSpPr>
        <p:spPr bwMode="auto">
          <a:xfrm>
            <a:off x="192524" y="3413125"/>
            <a:ext cx="697628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7C80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1388551" name="AutoShape 7"/>
          <p:cNvSpPr>
            <a:spLocks noChangeArrowheads="1"/>
          </p:cNvSpPr>
          <p:nvPr/>
        </p:nvSpPr>
        <p:spPr bwMode="auto">
          <a:xfrm flipH="1" flipV="1">
            <a:off x="7161213" y="2660650"/>
            <a:ext cx="479425" cy="900113"/>
          </a:xfrm>
          <a:prstGeom prst="curvedRightArrow">
            <a:avLst>
              <a:gd name="adj1" fmla="val 37550"/>
              <a:gd name="adj2" fmla="val 75099"/>
              <a:gd name="adj3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88552" name="Text Box 8"/>
          <p:cNvSpPr txBox="1">
            <a:spLocks noChangeArrowheads="1"/>
          </p:cNvSpPr>
          <p:nvPr/>
        </p:nvSpPr>
        <p:spPr bwMode="auto">
          <a:xfrm>
            <a:off x="7866063" y="2789238"/>
            <a:ext cx="8953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388553" name="Rectangle 9"/>
          <p:cNvSpPr>
            <a:spLocks noChangeArrowheads="1"/>
          </p:cNvSpPr>
          <p:nvPr/>
        </p:nvSpPr>
        <p:spPr bwMode="auto">
          <a:xfrm>
            <a:off x="1584325" y="3887788"/>
            <a:ext cx="5276850" cy="4397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Set Agreement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AFAD37-92EE-48BF-BC2D-635EB163F0C9}" type="slidenum">
              <a:rPr lang="en-US"/>
              <a:pPr/>
              <a:t>105</a:t>
            </a:fld>
            <a:endParaRPr lang="en-US"/>
          </a:p>
        </p:txBody>
      </p:sp>
      <p:sp>
        <p:nvSpPr>
          <p:cNvPr id="12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4E2B192-E509-4C0E-99B9-4407C84634BD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9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</a:t>
            </a:r>
          </a:p>
        </p:txBody>
      </p:sp>
      <p:sp>
        <p:nvSpPr>
          <p:cNvPr id="1390595" name="Rectangle 3"/>
          <p:cNvSpPr>
            <a:spLocks noChangeArrowheads="1"/>
          </p:cNvSpPr>
          <p:nvPr/>
        </p:nvSpPr>
        <p:spPr bwMode="auto">
          <a:xfrm>
            <a:off x="1584325" y="2582863"/>
            <a:ext cx="5321300" cy="4397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Weak Symmetry-Breaking</a:t>
            </a:r>
          </a:p>
        </p:txBody>
      </p:sp>
      <p:sp>
        <p:nvSpPr>
          <p:cNvPr id="1390596" name="Rectangle 4"/>
          <p:cNvSpPr>
            <a:spLocks noChangeArrowheads="1"/>
          </p:cNvSpPr>
          <p:nvPr/>
        </p:nvSpPr>
        <p:spPr bwMode="auto">
          <a:xfrm>
            <a:off x="1590675" y="3213100"/>
            <a:ext cx="5276850" cy="439738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Moebius Task</a:t>
            </a:r>
          </a:p>
        </p:txBody>
      </p:sp>
      <p:sp>
        <p:nvSpPr>
          <p:cNvPr id="1390597" name="AutoShape 5"/>
          <p:cNvSpPr>
            <a:spLocks noChangeArrowheads="1"/>
          </p:cNvSpPr>
          <p:nvPr/>
        </p:nvSpPr>
        <p:spPr bwMode="auto">
          <a:xfrm>
            <a:off x="1000125" y="3327400"/>
            <a:ext cx="479425" cy="900113"/>
          </a:xfrm>
          <a:prstGeom prst="curvedRightArrow">
            <a:avLst>
              <a:gd name="adj1" fmla="val 37550"/>
              <a:gd name="adj2" fmla="val 75099"/>
              <a:gd name="adj3" fmla="val 33333"/>
            </a:avLst>
          </a:prstGeom>
          <a:solidFill>
            <a:schemeClr val="fol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0598" name="Text Box 6"/>
          <p:cNvSpPr txBox="1">
            <a:spLocks noChangeArrowheads="1"/>
          </p:cNvSpPr>
          <p:nvPr/>
        </p:nvSpPr>
        <p:spPr bwMode="auto">
          <a:xfrm>
            <a:off x="192524" y="3413125"/>
            <a:ext cx="697628" cy="646331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1390599" name="AutoShape 7"/>
          <p:cNvSpPr>
            <a:spLocks noChangeArrowheads="1"/>
          </p:cNvSpPr>
          <p:nvPr/>
        </p:nvSpPr>
        <p:spPr bwMode="auto">
          <a:xfrm flipH="1" flipV="1">
            <a:off x="7161213" y="2660650"/>
            <a:ext cx="479425" cy="1466850"/>
          </a:xfrm>
          <a:prstGeom prst="curvedRightArrow">
            <a:avLst>
              <a:gd name="adj1" fmla="val 61192"/>
              <a:gd name="adj2" fmla="val 122384"/>
              <a:gd name="adj3" fmla="val 33333"/>
            </a:avLst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390600" name="Text Box 8"/>
          <p:cNvSpPr txBox="1">
            <a:spLocks noChangeArrowheads="1"/>
          </p:cNvSpPr>
          <p:nvPr/>
        </p:nvSpPr>
        <p:spPr bwMode="auto">
          <a:xfrm>
            <a:off x="7866063" y="2789238"/>
            <a:ext cx="895350" cy="6413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390601" name="Rectangle 9"/>
          <p:cNvSpPr>
            <a:spLocks noChangeArrowheads="1"/>
          </p:cNvSpPr>
          <p:nvPr/>
        </p:nvSpPr>
        <p:spPr bwMode="auto">
          <a:xfrm>
            <a:off x="1584325" y="3887788"/>
            <a:ext cx="5276850" cy="439737"/>
          </a:xfrm>
          <a:prstGeom prst="rect">
            <a:avLst/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Anonymous Set </a:t>
            </a:r>
            <a:r>
              <a:rPr lang="en-US" sz="2400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Agreement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F6FB-A282-4492-A209-1A4F36E88FE1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5B42-88C9-48F8-B0FE-621F678C2B51}" type="slidenum">
              <a:rPr lang="en-US"/>
              <a:pPr/>
              <a:t>106</a:t>
            </a:fld>
            <a:endParaRPr lang="en-US" dirty="0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>
            <a:off x="2298220" y="584258"/>
            <a:ext cx="0" cy="450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43826" name="AutoShape 18"/>
          <p:cNvSpPr>
            <a:spLocks noChangeArrowheads="1"/>
          </p:cNvSpPr>
          <p:nvPr/>
        </p:nvSpPr>
        <p:spPr bwMode="auto">
          <a:xfrm>
            <a:off x="4857583" y="5089826"/>
            <a:ext cx="1561646" cy="523220"/>
          </a:xfrm>
          <a:prstGeom prst="flowChartProcess">
            <a:avLst/>
          </a:prstGeom>
          <a:solidFill>
            <a:srgbClr val="FF00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Group 1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32" name="AutoShape 24"/>
          <p:cNvSpPr>
            <a:spLocks noChangeArrowheads="1"/>
          </p:cNvSpPr>
          <p:nvPr/>
        </p:nvSpPr>
        <p:spPr bwMode="auto">
          <a:xfrm>
            <a:off x="348903" y="1082155"/>
            <a:ext cx="4075611" cy="1384995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Choose ID with anonymous</a:t>
            </a:r>
          </a:p>
          <a:p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agreement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33" name="AutoShape 25"/>
          <p:cNvSpPr>
            <a:spLocks noChangeArrowheads="1"/>
          </p:cNvSpPr>
          <p:nvPr/>
        </p:nvSpPr>
        <p:spPr bwMode="auto">
          <a:xfrm>
            <a:off x="4383472" y="3145884"/>
            <a:ext cx="2509868" cy="1650742"/>
          </a:xfrm>
          <a:prstGeom prst="flowChartDecision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My ID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written?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35" name="AutoShape 27"/>
          <p:cNvSpPr>
            <a:spLocks noChangeArrowheads="1"/>
          </p:cNvSpPr>
          <p:nvPr/>
        </p:nvSpPr>
        <p:spPr bwMode="auto">
          <a:xfrm>
            <a:off x="7316638" y="3722191"/>
            <a:ext cx="1561646" cy="523220"/>
          </a:xfrm>
          <a:prstGeom prst="flowChartProcess">
            <a:avLst/>
          </a:prstGeom>
          <a:solidFill>
            <a:schemeClr val="tx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 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41" name="Text Box 33"/>
          <p:cNvSpPr txBox="1">
            <a:spLocks noChangeArrowheads="1"/>
          </p:cNvSpPr>
          <p:nvPr/>
        </p:nvSpPr>
        <p:spPr bwMode="auto">
          <a:xfrm>
            <a:off x="5817640" y="4572270"/>
            <a:ext cx="585418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8934" y="486697"/>
            <a:ext cx="117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00896" y="1513042"/>
            <a:ext cx="1475020" cy="52322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Write ID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4796669" y="2329463"/>
            <a:ext cx="1683474" cy="523220"/>
          </a:xfrm>
          <a:prstGeom prst="flowChartProcess">
            <a:avLst/>
          </a:prstGeom>
          <a:solidFill>
            <a:schemeClr val="accent5">
              <a:lumMod val="60000"/>
              <a:lumOff val="40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Read IDs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1143832" idx="3"/>
            <a:endCxn id="17" idx="1"/>
          </p:cNvCxnSpPr>
          <p:nvPr/>
        </p:nvCxnSpPr>
        <p:spPr bwMode="auto">
          <a:xfrm flipV="1">
            <a:off x="4424514" y="1774652"/>
            <a:ext cx="476382" cy="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17" idx="2"/>
            <a:endCxn id="21" idx="0"/>
          </p:cNvCxnSpPr>
          <p:nvPr/>
        </p:nvCxnSpPr>
        <p:spPr bwMode="auto">
          <a:xfrm rot="5400000">
            <a:off x="5491806" y="2182862"/>
            <a:ext cx="293201" cy="158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stCxn id="21" idx="2"/>
            <a:endCxn id="1143833" idx="0"/>
          </p:cNvCxnSpPr>
          <p:nvPr/>
        </p:nvCxnSpPr>
        <p:spPr bwMode="auto">
          <a:xfrm rot="5400000">
            <a:off x="5491806" y="2999283"/>
            <a:ext cx="293201" cy="158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143833" idx="2"/>
          </p:cNvCxnSpPr>
          <p:nvPr/>
        </p:nvCxnSpPr>
        <p:spPr bwMode="auto">
          <a:xfrm rot="16200000" flipH="1">
            <a:off x="5438741" y="4996291"/>
            <a:ext cx="409557" cy="10226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143833" idx="3"/>
            <a:endCxn id="1143835" idx="1"/>
          </p:cNvCxnSpPr>
          <p:nvPr/>
        </p:nvCxnSpPr>
        <p:spPr bwMode="auto">
          <a:xfrm>
            <a:off x="6893340" y="3971255"/>
            <a:ext cx="423298" cy="12546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6657609" y="3249832"/>
            <a:ext cx="744114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49" name="Text Box 122"/>
          <p:cNvSpPr txBox="1">
            <a:spLocks noChangeArrowheads="1"/>
          </p:cNvSpPr>
          <p:nvPr/>
        </p:nvSpPr>
        <p:spPr bwMode="auto">
          <a:xfrm>
            <a:off x="5207564" y="193930"/>
            <a:ext cx="3713828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Agreement 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WSB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4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4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4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14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26" grpId="0" animBg="1"/>
      <p:bldP spid="1143832" grpId="0" animBg="1"/>
      <p:bldP spid="1143833" grpId="0" animBg="1"/>
      <p:bldP spid="1143835" grpId="0" animBg="1"/>
      <p:bldP spid="1143841" grpId="0"/>
      <p:bldP spid="17" grpId="0" animBg="1"/>
      <p:bldP spid="21" grpId="0" animBg="1"/>
      <p:bldP spid="4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32" name="AutoShape 24"/>
          <p:cNvSpPr>
            <a:spLocks noChangeArrowheads="1"/>
          </p:cNvSpPr>
          <p:nvPr/>
        </p:nvSpPr>
        <p:spPr bwMode="auto">
          <a:xfrm>
            <a:off x="348903" y="1082155"/>
            <a:ext cx="4075611" cy="1384995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Choose ID with anonymous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-Set agreement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55937" y="2428260"/>
            <a:ext cx="116410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Proof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F6FB-A282-4492-A209-1A4F36E88FE1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5B42-88C9-48F8-B0FE-621F678C2B51}" type="slidenum">
              <a:rPr lang="en-US"/>
              <a:pPr/>
              <a:t>107</a:t>
            </a:fld>
            <a:endParaRPr lang="en-US" dirty="0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>
            <a:off x="2298220" y="584258"/>
            <a:ext cx="0" cy="450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43826" name="AutoShape 18"/>
          <p:cNvSpPr>
            <a:spLocks noChangeArrowheads="1"/>
          </p:cNvSpPr>
          <p:nvPr/>
        </p:nvSpPr>
        <p:spPr bwMode="auto">
          <a:xfrm>
            <a:off x="4857583" y="5089826"/>
            <a:ext cx="1561646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33" name="AutoShape 25"/>
          <p:cNvSpPr>
            <a:spLocks noChangeArrowheads="1"/>
          </p:cNvSpPr>
          <p:nvPr/>
        </p:nvSpPr>
        <p:spPr bwMode="auto">
          <a:xfrm>
            <a:off x="4383472" y="3145884"/>
            <a:ext cx="2509868" cy="1650742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ID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written?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35" name="AutoShape 27"/>
          <p:cNvSpPr>
            <a:spLocks noChangeArrowheads="1"/>
          </p:cNvSpPr>
          <p:nvPr/>
        </p:nvSpPr>
        <p:spPr bwMode="auto">
          <a:xfrm>
            <a:off x="7316638" y="3722191"/>
            <a:ext cx="1561646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 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41" name="Text Box 33"/>
          <p:cNvSpPr txBox="1">
            <a:spLocks noChangeArrowheads="1"/>
          </p:cNvSpPr>
          <p:nvPr/>
        </p:nvSpPr>
        <p:spPr bwMode="auto">
          <a:xfrm>
            <a:off x="5817640" y="4572270"/>
            <a:ext cx="585418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8934" y="486697"/>
            <a:ext cx="117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00896" y="1513042"/>
            <a:ext cx="1475020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 ID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4796669" y="2329463"/>
            <a:ext cx="1683474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IDs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1143832" idx="3"/>
            <a:endCxn id="17" idx="1"/>
          </p:cNvCxnSpPr>
          <p:nvPr/>
        </p:nvCxnSpPr>
        <p:spPr bwMode="auto">
          <a:xfrm flipV="1">
            <a:off x="4424514" y="1774652"/>
            <a:ext cx="476382" cy="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17" idx="2"/>
            <a:endCxn id="21" idx="0"/>
          </p:cNvCxnSpPr>
          <p:nvPr/>
        </p:nvCxnSpPr>
        <p:spPr bwMode="auto">
          <a:xfrm rot="5400000">
            <a:off x="5491806" y="2182862"/>
            <a:ext cx="293201" cy="158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stCxn id="21" idx="2"/>
            <a:endCxn id="1143833" idx="0"/>
          </p:cNvCxnSpPr>
          <p:nvPr/>
        </p:nvCxnSpPr>
        <p:spPr bwMode="auto">
          <a:xfrm rot="5400000">
            <a:off x="5491806" y="2999283"/>
            <a:ext cx="293201" cy="158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143833" idx="2"/>
          </p:cNvCxnSpPr>
          <p:nvPr/>
        </p:nvCxnSpPr>
        <p:spPr bwMode="auto">
          <a:xfrm rot="16200000" flipH="1">
            <a:off x="5438741" y="4996291"/>
            <a:ext cx="409557" cy="10226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143833" idx="3"/>
            <a:endCxn id="1143835" idx="1"/>
          </p:cNvCxnSpPr>
          <p:nvPr/>
        </p:nvCxnSpPr>
        <p:spPr bwMode="auto">
          <a:xfrm>
            <a:off x="6893340" y="3971255"/>
            <a:ext cx="423298" cy="12546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6657609" y="3249832"/>
            <a:ext cx="744114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49" name="Text Box 122"/>
          <p:cNvSpPr txBox="1">
            <a:spLocks noChangeArrowheads="1"/>
          </p:cNvSpPr>
          <p:nvPr/>
        </p:nvSpPr>
        <p:spPr bwMode="auto">
          <a:xfrm>
            <a:off x="5207564" y="193930"/>
            <a:ext cx="3713828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Agreement 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WSB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48"/>
          <p:cNvSpPr txBox="1">
            <a:spLocks noChangeArrowheads="1"/>
          </p:cNvSpPr>
          <p:nvPr/>
        </p:nvSpPr>
        <p:spPr bwMode="auto">
          <a:xfrm>
            <a:off x="451160" y="2939538"/>
            <a:ext cx="427392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If all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participate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1276248" y="3460654"/>
            <a:ext cx="3531717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First ID written joins Group 0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48"/>
          <p:cNvSpPr txBox="1">
            <a:spLocks noChangeArrowheads="1"/>
          </p:cNvSpPr>
          <p:nvPr/>
        </p:nvSpPr>
        <p:spPr bwMode="auto">
          <a:xfrm>
            <a:off x="528997" y="4468461"/>
            <a:ext cx="3984002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Some ID not chosen, it joins Group 1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" grpId="0" animBg="1"/>
      <p:bldP spid="22" grpId="0" animBg="1"/>
      <p:bldP spid="2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32" name="AutoShape 24"/>
          <p:cNvSpPr>
            <a:spLocks noChangeArrowheads="1"/>
          </p:cNvSpPr>
          <p:nvPr/>
        </p:nvSpPr>
        <p:spPr bwMode="auto">
          <a:xfrm>
            <a:off x="348903" y="1082155"/>
            <a:ext cx="4075611" cy="1384995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Choose ID with anonymous</a:t>
            </a:r>
          </a:p>
          <a:p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-Set agreement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255937" y="2428260"/>
            <a:ext cx="116410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Proof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1F6FB-A282-4492-A209-1A4F36E88FE1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15B42-88C9-48F8-B0FE-621F678C2B51}" type="slidenum">
              <a:rPr lang="en-US"/>
              <a:pPr/>
              <a:t>108</a:t>
            </a:fld>
            <a:endParaRPr lang="en-US" dirty="0"/>
          </a:p>
        </p:txBody>
      </p:sp>
      <p:sp>
        <p:nvSpPr>
          <p:cNvPr id="1143818" name="Line 10"/>
          <p:cNvSpPr>
            <a:spLocks noChangeShapeType="1"/>
          </p:cNvSpPr>
          <p:nvPr/>
        </p:nvSpPr>
        <p:spPr bwMode="auto">
          <a:xfrm>
            <a:off x="2298220" y="584258"/>
            <a:ext cx="0" cy="4508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43826" name="AutoShape 18"/>
          <p:cNvSpPr>
            <a:spLocks noChangeArrowheads="1"/>
          </p:cNvSpPr>
          <p:nvPr/>
        </p:nvSpPr>
        <p:spPr bwMode="auto">
          <a:xfrm>
            <a:off x="4857583" y="5089826"/>
            <a:ext cx="1561646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33" name="AutoShape 25"/>
          <p:cNvSpPr>
            <a:spLocks noChangeArrowheads="1"/>
          </p:cNvSpPr>
          <p:nvPr/>
        </p:nvSpPr>
        <p:spPr bwMode="auto">
          <a:xfrm>
            <a:off x="4383472" y="3145884"/>
            <a:ext cx="2509868" cy="1650742"/>
          </a:xfrm>
          <a:prstGeom prst="flowChartDecision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My ID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written?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35" name="AutoShape 27"/>
          <p:cNvSpPr>
            <a:spLocks noChangeArrowheads="1"/>
          </p:cNvSpPr>
          <p:nvPr/>
        </p:nvSpPr>
        <p:spPr bwMode="auto">
          <a:xfrm>
            <a:off x="7316638" y="3722191"/>
            <a:ext cx="1561646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 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3841" name="Text Box 33"/>
          <p:cNvSpPr txBox="1">
            <a:spLocks noChangeArrowheads="1"/>
          </p:cNvSpPr>
          <p:nvPr/>
        </p:nvSpPr>
        <p:spPr bwMode="auto">
          <a:xfrm>
            <a:off x="5817640" y="4572270"/>
            <a:ext cx="585418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28934" y="486697"/>
            <a:ext cx="1173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900896" y="1513042"/>
            <a:ext cx="1475020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Write ID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4"/>
          <p:cNvSpPr>
            <a:spLocks noChangeArrowheads="1"/>
          </p:cNvSpPr>
          <p:nvPr/>
        </p:nvSpPr>
        <p:spPr bwMode="auto">
          <a:xfrm>
            <a:off x="4796669" y="2329463"/>
            <a:ext cx="1683474" cy="523220"/>
          </a:xfrm>
          <a:prstGeom prst="flowChartProcess">
            <a:avLst/>
          </a:prstGeom>
          <a:solidFill>
            <a:schemeClr val="bg1">
              <a:lumMod val="65000"/>
            </a:scheme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Read IDs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>
            <a:stCxn id="1143832" idx="3"/>
            <a:endCxn id="17" idx="1"/>
          </p:cNvCxnSpPr>
          <p:nvPr/>
        </p:nvCxnSpPr>
        <p:spPr bwMode="auto">
          <a:xfrm flipV="1">
            <a:off x="4424514" y="1774652"/>
            <a:ext cx="476382" cy="1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5" name="Straight Arrow Connector 34"/>
          <p:cNvCxnSpPr>
            <a:stCxn id="17" idx="2"/>
            <a:endCxn id="21" idx="0"/>
          </p:cNvCxnSpPr>
          <p:nvPr/>
        </p:nvCxnSpPr>
        <p:spPr bwMode="auto">
          <a:xfrm rot="5400000">
            <a:off x="5491806" y="2182862"/>
            <a:ext cx="293201" cy="158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7" name="Straight Arrow Connector 36"/>
          <p:cNvCxnSpPr>
            <a:stCxn id="21" idx="2"/>
            <a:endCxn id="1143833" idx="0"/>
          </p:cNvCxnSpPr>
          <p:nvPr/>
        </p:nvCxnSpPr>
        <p:spPr bwMode="auto">
          <a:xfrm rot="5400000">
            <a:off x="5491806" y="2999283"/>
            <a:ext cx="293201" cy="158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Straight Arrow Connector 39"/>
          <p:cNvCxnSpPr>
            <a:stCxn id="1143833" idx="2"/>
          </p:cNvCxnSpPr>
          <p:nvPr/>
        </p:nvCxnSpPr>
        <p:spPr bwMode="auto">
          <a:xfrm rot="16200000" flipH="1">
            <a:off x="5438741" y="4996291"/>
            <a:ext cx="409557" cy="10226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3" name="Straight Arrow Connector 42"/>
          <p:cNvCxnSpPr>
            <a:stCxn id="1143833" idx="3"/>
            <a:endCxn id="1143835" idx="1"/>
          </p:cNvCxnSpPr>
          <p:nvPr/>
        </p:nvCxnSpPr>
        <p:spPr bwMode="auto">
          <a:xfrm>
            <a:off x="6893340" y="3971255"/>
            <a:ext cx="423298" cy="12546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6" name="Text Box 33"/>
          <p:cNvSpPr txBox="1">
            <a:spLocks noChangeArrowheads="1"/>
          </p:cNvSpPr>
          <p:nvPr/>
        </p:nvSpPr>
        <p:spPr bwMode="auto">
          <a:xfrm>
            <a:off x="6657609" y="3249832"/>
            <a:ext cx="744114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49" name="Text Box 122"/>
          <p:cNvSpPr txBox="1">
            <a:spLocks noChangeArrowheads="1"/>
          </p:cNvSpPr>
          <p:nvPr/>
        </p:nvSpPr>
        <p:spPr bwMode="auto">
          <a:xfrm>
            <a:off x="5207564" y="193930"/>
            <a:ext cx="3713828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Agreement 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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WSB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339204" y="3013280"/>
            <a:ext cx="4854214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Protocol is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anonymous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37419" y="3534396"/>
            <a:ext cx="5781368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Because we use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anonymous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set agreement “black box”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339203" y="4497672"/>
            <a:ext cx="6769520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set agreement protocol can be made anonymous)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838C-E50F-4582-A855-56555098063F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8A794-4692-4779-9EBA-A0B3349CB0A1}" type="slidenum">
              <a:rPr lang="en-US" smtClean="0"/>
              <a:pPr/>
              <a:t>109</a:t>
            </a:fld>
            <a:endParaRPr lang="en-US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999886" y="1877654"/>
            <a:ext cx="642355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Some tasks harder than others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415845" y="2793958"/>
            <a:ext cx="5191432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-set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agreement solves weak-symmetry breaking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2699681" y="4202704"/>
            <a:ext cx="346441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But not vice-versa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2743200" y="4343418"/>
            <a:ext cx="1316182" cy="1316182"/>
          </a:xfrm>
          <a:prstGeom prst="rect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0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066309" y="4343418"/>
            <a:ext cx="1316182" cy="1316182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0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389418" y="4343418"/>
            <a:ext cx="1316182" cy="1316182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0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pic>
        <p:nvPicPr>
          <p:cNvPr id="3076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0" y="3094200"/>
            <a:ext cx="127000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2405225"/>
            <a:ext cx="1379538" cy="1174750"/>
            <a:chOff x="1043" y="2525"/>
            <a:chExt cx="869" cy="740"/>
          </a:xfrm>
        </p:grpSpPr>
        <p:sp>
          <p:nvSpPr>
            <p:cNvPr id="3120" name="Freeform 6"/>
            <p:cNvSpPr>
              <a:spLocks/>
            </p:cNvSpPr>
            <p:nvPr/>
          </p:nvSpPr>
          <p:spPr bwMode="auto">
            <a:xfrm>
              <a:off x="1769" y="2983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Freeform 7"/>
            <p:cNvSpPr>
              <a:spLocks/>
            </p:cNvSpPr>
            <p:nvPr/>
          </p:nvSpPr>
          <p:spPr bwMode="auto">
            <a:xfrm>
              <a:off x="1737" y="279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1 w 143"/>
                <a:gd name="T3" fmla="*/ 5 h 278"/>
                <a:gd name="T4" fmla="*/ 1 w 143"/>
                <a:gd name="T5" fmla="*/ 24 h 278"/>
                <a:gd name="T6" fmla="*/ 1 w 143"/>
                <a:gd name="T7" fmla="*/ 29 h 278"/>
                <a:gd name="T8" fmla="*/ 1 w 143"/>
                <a:gd name="T9" fmla="*/ 10 h 278"/>
                <a:gd name="T10" fmla="*/ 1 w 143"/>
                <a:gd name="T11" fmla="*/ 5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Freeform 8"/>
            <p:cNvSpPr>
              <a:spLocks/>
            </p:cNvSpPr>
            <p:nvPr/>
          </p:nvSpPr>
          <p:spPr bwMode="auto">
            <a:xfrm>
              <a:off x="1705" y="2639"/>
              <a:ext cx="51" cy="178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3 h 278"/>
                <a:gd name="T6" fmla="*/ 0 w 143"/>
                <a:gd name="T7" fmla="*/ 3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Freeform 9"/>
            <p:cNvSpPr>
              <a:spLocks/>
            </p:cNvSpPr>
            <p:nvPr/>
          </p:nvSpPr>
          <p:spPr bwMode="auto">
            <a:xfrm>
              <a:off x="1673" y="2551"/>
              <a:ext cx="47" cy="156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1 h 278"/>
                <a:gd name="T6" fmla="*/ 0 w 143"/>
                <a:gd name="T7" fmla="*/ 1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Freeform 10"/>
            <p:cNvSpPr>
              <a:spLocks/>
            </p:cNvSpPr>
            <p:nvPr/>
          </p:nvSpPr>
          <p:spPr bwMode="auto">
            <a:xfrm flipH="1">
              <a:off x="1043" y="2987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Freeform 11"/>
            <p:cNvSpPr>
              <a:spLocks/>
            </p:cNvSpPr>
            <p:nvPr/>
          </p:nvSpPr>
          <p:spPr bwMode="auto">
            <a:xfrm flipH="1">
              <a:off x="1133" y="2812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1 w 143"/>
                <a:gd name="T3" fmla="*/ 5 h 278"/>
                <a:gd name="T4" fmla="*/ 1 w 143"/>
                <a:gd name="T5" fmla="*/ 24 h 278"/>
                <a:gd name="T6" fmla="*/ 1 w 143"/>
                <a:gd name="T7" fmla="*/ 29 h 278"/>
                <a:gd name="T8" fmla="*/ 1 w 143"/>
                <a:gd name="T9" fmla="*/ 10 h 278"/>
                <a:gd name="T10" fmla="*/ 1 w 143"/>
                <a:gd name="T11" fmla="*/ 5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Freeform 12"/>
            <p:cNvSpPr>
              <a:spLocks/>
            </p:cNvSpPr>
            <p:nvPr/>
          </p:nvSpPr>
          <p:spPr bwMode="auto">
            <a:xfrm flipH="1">
              <a:off x="1244" y="2586"/>
              <a:ext cx="51" cy="178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3 h 278"/>
                <a:gd name="T6" fmla="*/ 0 w 143"/>
                <a:gd name="T7" fmla="*/ 3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Freeform 13"/>
            <p:cNvSpPr>
              <a:spLocks/>
            </p:cNvSpPr>
            <p:nvPr/>
          </p:nvSpPr>
          <p:spPr bwMode="auto">
            <a:xfrm flipH="1">
              <a:off x="1204" y="2691"/>
              <a:ext cx="47" cy="156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1 h 278"/>
                <a:gd name="T6" fmla="*/ 0 w 143"/>
                <a:gd name="T7" fmla="*/ 1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AutoShape 14"/>
            <p:cNvSpPr>
              <a:spLocks noChangeArrowheads="1"/>
            </p:cNvSpPr>
            <p:nvPr/>
          </p:nvSpPr>
          <p:spPr bwMode="auto">
            <a:xfrm flipV="1">
              <a:off x="1163" y="2525"/>
              <a:ext cx="657" cy="5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Rectangle 15"/>
            <p:cNvSpPr>
              <a:spLocks noChangeArrowheads="1"/>
            </p:cNvSpPr>
            <p:nvPr/>
          </p:nvSpPr>
          <p:spPr bwMode="auto">
            <a:xfrm>
              <a:off x="1163" y="3089"/>
              <a:ext cx="657" cy="1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1" name="Freeform 27"/>
          <p:cNvSpPr>
            <a:spLocks/>
          </p:cNvSpPr>
          <p:nvPr/>
        </p:nvSpPr>
        <p:spPr bwMode="auto">
          <a:xfrm>
            <a:off x="3255818" y="3422814"/>
            <a:ext cx="414482" cy="969095"/>
          </a:xfrm>
          <a:custGeom>
            <a:avLst/>
            <a:gdLst>
              <a:gd name="T0" fmla="*/ 2147483647 w 288"/>
              <a:gd name="T1" fmla="*/ 0 h 1200"/>
              <a:gd name="T2" fmla="*/ 0 w 288"/>
              <a:gd name="T3" fmla="*/ 2147483647 h 1200"/>
              <a:gd name="T4" fmla="*/ 2147483647 w 288"/>
              <a:gd name="T5" fmla="*/ 2147483647 h 1200"/>
              <a:gd name="T6" fmla="*/ 0 60000 65536"/>
              <a:gd name="T7" fmla="*/ 0 60000 65536"/>
              <a:gd name="T8" fmla="*/ 0 60000 65536"/>
              <a:gd name="T9" fmla="*/ 0 w 288"/>
              <a:gd name="T10" fmla="*/ 0 h 1200"/>
              <a:gd name="T11" fmla="*/ 288 w 288"/>
              <a:gd name="T12" fmla="*/ 1200 h 1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200">
                <a:moveTo>
                  <a:pt x="288" y="0"/>
                </a:moveTo>
                <a:lnTo>
                  <a:pt x="0" y="1200"/>
                </a:lnTo>
                <a:lnTo>
                  <a:pt x="240" y="48"/>
                </a:lnTo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8" name="Freeform 34"/>
          <p:cNvSpPr>
            <a:spLocks/>
          </p:cNvSpPr>
          <p:nvPr/>
        </p:nvSpPr>
        <p:spPr bwMode="auto">
          <a:xfrm>
            <a:off x="5343525" y="313230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Freeform 35"/>
          <p:cNvSpPr>
            <a:spLocks/>
          </p:cNvSpPr>
          <p:nvPr/>
        </p:nvSpPr>
        <p:spPr bwMode="auto">
          <a:xfrm>
            <a:off x="5292725" y="2830675"/>
            <a:ext cx="136525" cy="350838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Freeform 36"/>
          <p:cNvSpPr>
            <a:spLocks/>
          </p:cNvSpPr>
          <p:nvPr/>
        </p:nvSpPr>
        <p:spPr bwMode="auto">
          <a:xfrm>
            <a:off x="5241925" y="2586200"/>
            <a:ext cx="80963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Freeform 37"/>
          <p:cNvSpPr>
            <a:spLocks/>
          </p:cNvSpPr>
          <p:nvPr/>
        </p:nvSpPr>
        <p:spPr bwMode="auto">
          <a:xfrm>
            <a:off x="5191125" y="2446500"/>
            <a:ext cx="74613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Freeform 38"/>
          <p:cNvSpPr>
            <a:spLocks/>
          </p:cNvSpPr>
          <p:nvPr/>
        </p:nvSpPr>
        <p:spPr bwMode="auto">
          <a:xfrm flipH="1">
            <a:off x="4191000" y="313865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Freeform 39"/>
          <p:cNvSpPr>
            <a:spLocks/>
          </p:cNvSpPr>
          <p:nvPr/>
        </p:nvSpPr>
        <p:spPr bwMode="auto">
          <a:xfrm flipH="1">
            <a:off x="4333875" y="2860838"/>
            <a:ext cx="136525" cy="350837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Freeform 40"/>
          <p:cNvSpPr>
            <a:spLocks/>
          </p:cNvSpPr>
          <p:nvPr/>
        </p:nvSpPr>
        <p:spPr bwMode="auto">
          <a:xfrm flipH="1">
            <a:off x="4510088" y="2502063"/>
            <a:ext cx="80962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Freeform 41"/>
          <p:cNvSpPr>
            <a:spLocks/>
          </p:cNvSpPr>
          <p:nvPr/>
        </p:nvSpPr>
        <p:spPr bwMode="auto">
          <a:xfrm flipH="1">
            <a:off x="4446588" y="2668750"/>
            <a:ext cx="74612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AutoShape 42"/>
          <p:cNvSpPr>
            <a:spLocks noChangeArrowheads="1"/>
          </p:cNvSpPr>
          <p:nvPr/>
        </p:nvSpPr>
        <p:spPr bwMode="auto">
          <a:xfrm flipV="1">
            <a:off x="4381500" y="2405225"/>
            <a:ext cx="1042988" cy="884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Rectangle 43"/>
          <p:cNvSpPr>
            <a:spLocks noChangeArrowheads="1"/>
          </p:cNvSpPr>
          <p:nvPr/>
        </p:nvSpPr>
        <p:spPr bwMode="auto">
          <a:xfrm>
            <a:off x="4381500" y="3300575"/>
            <a:ext cx="1042988" cy="2492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Freeform 44"/>
          <p:cNvSpPr>
            <a:spLocks/>
          </p:cNvSpPr>
          <p:nvPr/>
        </p:nvSpPr>
        <p:spPr bwMode="auto">
          <a:xfrm>
            <a:off x="7248525" y="313230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Freeform 45"/>
          <p:cNvSpPr>
            <a:spLocks/>
          </p:cNvSpPr>
          <p:nvPr/>
        </p:nvSpPr>
        <p:spPr bwMode="auto">
          <a:xfrm>
            <a:off x="7197725" y="2830675"/>
            <a:ext cx="136525" cy="350838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46"/>
          <p:cNvSpPr>
            <a:spLocks/>
          </p:cNvSpPr>
          <p:nvPr/>
        </p:nvSpPr>
        <p:spPr bwMode="auto">
          <a:xfrm>
            <a:off x="7146925" y="2586200"/>
            <a:ext cx="80963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Freeform 47"/>
          <p:cNvSpPr>
            <a:spLocks/>
          </p:cNvSpPr>
          <p:nvPr/>
        </p:nvSpPr>
        <p:spPr bwMode="auto">
          <a:xfrm>
            <a:off x="7096125" y="2446500"/>
            <a:ext cx="74613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Freeform 48"/>
          <p:cNvSpPr>
            <a:spLocks/>
          </p:cNvSpPr>
          <p:nvPr/>
        </p:nvSpPr>
        <p:spPr bwMode="auto">
          <a:xfrm flipH="1">
            <a:off x="6096000" y="313865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Freeform 49"/>
          <p:cNvSpPr>
            <a:spLocks/>
          </p:cNvSpPr>
          <p:nvPr/>
        </p:nvSpPr>
        <p:spPr bwMode="auto">
          <a:xfrm flipH="1">
            <a:off x="6238875" y="2860838"/>
            <a:ext cx="136525" cy="350837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Freeform 50"/>
          <p:cNvSpPr>
            <a:spLocks/>
          </p:cNvSpPr>
          <p:nvPr/>
        </p:nvSpPr>
        <p:spPr bwMode="auto">
          <a:xfrm flipH="1">
            <a:off x="6415088" y="2502063"/>
            <a:ext cx="80962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Freeform 51"/>
          <p:cNvSpPr>
            <a:spLocks/>
          </p:cNvSpPr>
          <p:nvPr/>
        </p:nvSpPr>
        <p:spPr bwMode="auto">
          <a:xfrm flipH="1">
            <a:off x="6351588" y="2668750"/>
            <a:ext cx="74612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AutoShape 52"/>
          <p:cNvSpPr>
            <a:spLocks noChangeArrowheads="1"/>
          </p:cNvSpPr>
          <p:nvPr/>
        </p:nvSpPr>
        <p:spPr bwMode="auto">
          <a:xfrm flipV="1">
            <a:off x="6286500" y="2405225"/>
            <a:ext cx="1042988" cy="884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Rectangle 53"/>
          <p:cNvSpPr>
            <a:spLocks noChangeArrowheads="1"/>
          </p:cNvSpPr>
          <p:nvPr/>
        </p:nvSpPr>
        <p:spPr bwMode="auto">
          <a:xfrm>
            <a:off x="6286500" y="3300575"/>
            <a:ext cx="1042988" cy="2492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2960192" y="4185717"/>
            <a:ext cx="383438" cy="523220"/>
          </a:xfrm>
          <a:prstGeom prst="rect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1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cxnSp>
        <p:nvCxnSpPr>
          <p:cNvPr id="42" name="Straight Connector 41"/>
          <p:cNvCxnSpPr/>
          <p:nvPr/>
        </p:nvCxnSpPr>
        <p:spPr bwMode="auto">
          <a:xfrm rot="10800000">
            <a:off x="3103419" y="3976274"/>
            <a:ext cx="166255" cy="1246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rot="10800000">
            <a:off x="2757055" y="4003983"/>
            <a:ext cx="166255" cy="1246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0800000">
            <a:off x="2701637" y="4391911"/>
            <a:ext cx="166255" cy="12469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itl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</a:t>
            </a:r>
            <a:endParaRPr lang="en-US" dirty="0"/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1764092" y="5847377"/>
            <a:ext cx="582666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Single-writer, multi-reader variables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838C-E50F-4582-A855-56555098063F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8A794-4692-4779-9EBA-A0B3349CB0A1}" type="slidenum">
              <a:rPr lang="en-US" smtClean="0"/>
              <a:pPr/>
              <a:t>110</a:t>
            </a:fld>
            <a:endParaRPr lang="en-US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321945" y="2364351"/>
            <a:ext cx="6199734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Combinatorial and algorithmic arguments complement one another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710812" y="3873608"/>
            <a:ext cx="666627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Combinatorial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what we can’t do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345925" y="4379686"/>
            <a:ext cx="5287025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Algorithmic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what we can do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3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9662913-7592-44AC-A320-BDEE55E73DA9}" type="slidenum">
              <a:rPr lang="ar-SA" smtClean="0">
                <a:cs typeface="Arial" pitchFamily="34" charset="0"/>
              </a:rPr>
              <a:pPr/>
              <a:t>111</a:t>
            </a:fld>
            <a:endParaRPr lang="en-US" smtClean="0">
              <a:cs typeface="Arial" pitchFamily="34" charset="0"/>
            </a:endParaRPr>
          </a:p>
        </p:txBody>
      </p:sp>
      <p:sp>
        <p:nvSpPr>
          <p:cNvPr id="194564" name="Rectangle 2"/>
          <p:cNvSpPr>
            <a:spLocks noChangeArrowheads="1"/>
          </p:cNvSpPr>
          <p:nvPr/>
        </p:nvSpPr>
        <p:spPr bwMode="auto">
          <a:xfrm>
            <a:off x="0" y="178226"/>
            <a:ext cx="91440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hlinkClick r:id="rId3"/>
              </a:rPr>
              <a:t>  </a:t>
            </a:r>
            <a:r>
              <a:rPr lang="en-US" sz="1800" dirty="0">
                <a:solidFill>
                  <a:schemeClr val="tx1"/>
                </a:solidFill>
              </a:rPr>
              <a:t> </a:t>
            </a:r>
            <a:r>
              <a:rPr lang="en-US" sz="2400" dirty="0">
                <a:solidFill>
                  <a:schemeClr val="tx1"/>
                </a:solidFill>
              </a:rPr>
              <a:t>        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Picture 6" descr="license.im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700" y="12700"/>
            <a:ext cx="804672" cy="2834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17606"/>
            <a:ext cx="9144000" cy="280076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This work is licensed under a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Creative Commons Attribution-Noncommercial 3.0 </a:t>
            </a:r>
            <a:r>
              <a:rPr lang="en-US" dirty="0" err="1" smtClean="0">
                <a:latin typeface="Arial" pitchFamily="34" charset="0"/>
                <a:cs typeface="Arial" pitchFamily="34" charset="0"/>
                <a:hlinkClick r:id="rId5"/>
              </a:rPr>
              <a:t>Unported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5"/>
              </a:rPr>
              <a:t> License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 bwMode="auto">
          <a:xfrm>
            <a:off x="2743200" y="4343418"/>
            <a:ext cx="1316182" cy="1316182"/>
          </a:xfrm>
          <a:prstGeom prst="rect">
            <a:avLst/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1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4066309" y="4343418"/>
            <a:ext cx="1316182" cy="1316182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0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5389418" y="4343418"/>
            <a:ext cx="1316182" cy="1316182"/>
          </a:xfrm>
          <a:prstGeom prst="rect">
            <a:avLst/>
          </a:prstGeom>
          <a:solidFill>
            <a:srgbClr val="99CC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0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pic>
        <p:nvPicPr>
          <p:cNvPr id="3076" name="Picture 2" descr="mag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0" y="3094200"/>
            <a:ext cx="127000" cy="12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86000" y="2405225"/>
            <a:ext cx="1379538" cy="1174750"/>
            <a:chOff x="1043" y="2525"/>
            <a:chExt cx="869" cy="740"/>
          </a:xfrm>
        </p:grpSpPr>
        <p:sp>
          <p:nvSpPr>
            <p:cNvPr id="3120" name="Freeform 6"/>
            <p:cNvSpPr>
              <a:spLocks/>
            </p:cNvSpPr>
            <p:nvPr/>
          </p:nvSpPr>
          <p:spPr bwMode="auto">
            <a:xfrm>
              <a:off x="1769" y="2983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1" name="Freeform 7"/>
            <p:cNvSpPr>
              <a:spLocks/>
            </p:cNvSpPr>
            <p:nvPr/>
          </p:nvSpPr>
          <p:spPr bwMode="auto">
            <a:xfrm>
              <a:off x="1737" y="279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1 w 143"/>
                <a:gd name="T3" fmla="*/ 5 h 278"/>
                <a:gd name="T4" fmla="*/ 1 w 143"/>
                <a:gd name="T5" fmla="*/ 24 h 278"/>
                <a:gd name="T6" fmla="*/ 1 w 143"/>
                <a:gd name="T7" fmla="*/ 29 h 278"/>
                <a:gd name="T8" fmla="*/ 1 w 143"/>
                <a:gd name="T9" fmla="*/ 10 h 278"/>
                <a:gd name="T10" fmla="*/ 1 w 143"/>
                <a:gd name="T11" fmla="*/ 5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2" name="Freeform 8"/>
            <p:cNvSpPr>
              <a:spLocks/>
            </p:cNvSpPr>
            <p:nvPr/>
          </p:nvSpPr>
          <p:spPr bwMode="auto">
            <a:xfrm>
              <a:off x="1705" y="2639"/>
              <a:ext cx="51" cy="178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3 h 278"/>
                <a:gd name="T6" fmla="*/ 0 w 143"/>
                <a:gd name="T7" fmla="*/ 3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3" name="Freeform 9"/>
            <p:cNvSpPr>
              <a:spLocks/>
            </p:cNvSpPr>
            <p:nvPr/>
          </p:nvSpPr>
          <p:spPr bwMode="auto">
            <a:xfrm>
              <a:off x="1673" y="2551"/>
              <a:ext cx="47" cy="156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1 h 278"/>
                <a:gd name="T6" fmla="*/ 0 w 143"/>
                <a:gd name="T7" fmla="*/ 1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4" name="Freeform 10"/>
            <p:cNvSpPr>
              <a:spLocks/>
            </p:cNvSpPr>
            <p:nvPr/>
          </p:nvSpPr>
          <p:spPr bwMode="auto">
            <a:xfrm flipH="1">
              <a:off x="1043" y="2987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5" name="Freeform 11"/>
            <p:cNvSpPr>
              <a:spLocks/>
            </p:cNvSpPr>
            <p:nvPr/>
          </p:nvSpPr>
          <p:spPr bwMode="auto">
            <a:xfrm flipH="1">
              <a:off x="1133" y="2812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1 w 143"/>
                <a:gd name="T3" fmla="*/ 5 h 278"/>
                <a:gd name="T4" fmla="*/ 1 w 143"/>
                <a:gd name="T5" fmla="*/ 24 h 278"/>
                <a:gd name="T6" fmla="*/ 1 w 143"/>
                <a:gd name="T7" fmla="*/ 29 h 278"/>
                <a:gd name="T8" fmla="*/ 1 w 143"/>
                <a:gd name="T9" fmla="*/ 10 h 278"/>
                <a:gd name="T10" fmla="*/ 1 w 143"/>
                <a:gd name="T11" fmla="*/ 5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6" name="Freeform 12"/>
            <p:cNvSpPr>
              <a:spLocks/>
            </p:cNvSpPr>
            <p:nvPr/>
          </p:nvSpPr>
          <p:spPr bwMode="auto">
            <a:xfrm flipH="1">
              <a:off x="1244" y="2586"/>
              <a:ext cx="51" cy="178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3 h 278"/>
                <a:gd name="T6" fmla="*/ 0 w 143"/>
                <a:gd name="T7" fmla="*/ 3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7" name="Freeform 13"/>
            <p:cNvSpPr>
              <a:spLocks/>
            </p:cNvSpPr>
            <p:nvPr/>
          </p:nvSpPr>
          <p:spPr bwMode="auto">
            <a:xfrm flipH="1">
              <a:off x="1204" y="2691"/>
              <a:ext cx="47" cy="156"/>
            </a:xfrm>
            <a:custGeom>
              <a:avLst/>
              <a:gdLst>
                <a:gd name="T0" fmla="*/ 0 w 143"/>
                <a:gd name="T1" fmla="*/ 0 h 278"/>
                <a:gd name="T2" fmla="*/ 0 w 143"/>
                <a:gd name="T3" fmla="*/ 1 h 278"/>
                <a:gd name="T4" fmla="*/ 0 w 143"/>
                <a:gd name="T5" fmla="*/ 1 h 278"/>
                <a:gd name="T6" fmla="*/ 0 w 143"/>
                <a:gd name="T7" fmla="*/ 1 h 278"/>
                <a:gd name="T8" fmla="*/ 0 w 143"/>
                <a:gd name="T9" fmla="*/ 1 h 278"/>
                <a:gd name="T10" fmla="*/ 0 w 143"/>
                <a:gd name="T11" fmla="*/ 1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8" name="AutoShape 14"/>
            <p:cNvSpPr>
              <a:spLocks noChangeArrowheads="1"/>
            </p:cNvSpPr>
            <p:nvPr/>
          </p:nvSpPr>
          <p:spPr bwMode="auto">
            <a:xfrm flipV="1">
              <a:off x="1163" y="2525"/>
              <a:ext cx="657" cy="55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9" name="Rectangle 15"/>
            <p:cNvSpPr>
              <a:spLocks noChangeArrowheads="1"/>
            </p:cNvSpPr>
            <p:nvPr/>
          </p:nvSpPr>
          <p:spPr bwMode="auto">
            <a:xfrm>
              <a:off x="1163" y="3089"/>
              <a:ext cx="657" cy="1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98" name="Freeform 34"/>
          <p:cNvSpPr>
            <a:spLocks/>
          </p:cNvSpPr>
          <p:nvPr/>
        </p:nvSpPr>
        <p:spPr bwMode="auto">
          <a:xfrm>
            <a:off x="5343525" y="313230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9" name="Freeform 35"/>
          <p:cNvSpPr>
            <a:spLocks/>
          </p:cNvSpPr>
          <p:nvPr/>
        </p:nvSpPr>
        <p:spPr bwMode="auto">
          <a:xfrm>
            <a:off x="5292725" y="2830675"/>
            <a:ext cx="136525" cy="350838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0" name="Freeform 36"/>
          <p:cNvSpPr>
            <a:spLocks/>
          </p:cNvSpPr>
          <p:nvPr/>
        </p:nvSpPr>
        <p:spPr bwMode="auto">
          <a:xfrm>
            <a:off x="5241925" y="2586200"/>
            <a:ext cx="80963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1" name="Freeform 37"/>
          <p:cNvSpPr>
            <a:spLocks/>
          </p:cNvSpPr>
          <p:nvPr/>
        </p:nvSpPr>
        <p:spPr bwMode="auto">
          <a:xfrm>
            <a:off x="5191125" y="2446500"/>
            <a:ext cx="74613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2" name="Freeform 38"/>
          <p:cNvSpPr>
            <a:spLocks/>
          </p:cNvSpPr>
          <p:nvPr/>
        </p:nvSpPr>
        <p:spPr bwMode="auto">
          <a:xfrm flipH="1">
            <a:off x="4191000" y="313865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3" name="Freeform 39"/>
          <p:cNvSpPr>
            <a:spLocks/>
          </p:cNvSpPr>
          <p:nvPr/>
        </p:nvSpPr>
        <p:spPr bwMode="auto">
          <a:xfrm flipH="1">
            <a:off x="4333875" y="2860838"/>
            <a:ext cx="136525" cy="350837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Freeform 40"/>
          <p:cNvSpPr>
            <a:spLocks/>
          </p:cNvSpPr>
          <p:nvPr/>
        </p:nvSpPr>
        <p:spPr bwMode="auto">
          <a:xfrm flipH="1">
            <a:off x="4510088" y="2502063"/>
            <a:ext cx="80962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5" name="Freeform 41"/>
          <p:cNvSpPr>
            <a:spLocks/>
          </p:cNvSpPr>
          <p:nvPr/>
        </p:nvSpPr>
        <p:spPr bwMode="auto">
          <a:xfrm flipH="1">
            <a:off x="4446588" y="2668750"/>
            <a:ext cx="74612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6" name="AutoShape 42"/>
          <p:cNvSpPr>
            <a:spLocks noChangeArrowheads="1"/>
          </p:cNvSpPr>
          <p:nvPr/>
        </p:nvSpPr>
        <p:spPr bwMode="auto">
          <a:xfrm flipV="1">
            <a:off x="4381500" y="2405225"/>
            <a:ext cx="1042988" cy="884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7" name="Rectangle 43"/>
          <p:cNvSpPr>
            <a:spLocks noChangeArrowheads="1"/>
          </p:cNvSpPr>
          <p:nvPr/>
        </p:nvSpPr>
        <p:spPr bwMode="auto">
          <a:xfrm>
            <a:off x="4381500" y="3300575"/>
            <a:ext cx="1042988" cy="249238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8" name="Freeform 44"/>
          <p:cNvSpPr>
            <a:spLocks/>
          </p:cNvSpPr>
          <p:nvPr/>
        </p:nvSpPr>
        <p:spPr bwMode="auto">
          <a:xfrm>
            <a:off x="7248525" y="313230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09" name="Freeform 45"/>
          <p:cNvSpPr>
            <a:spLocks/>
          </p:cNvSpPr>
          <p:nvPr/>
        </p:nvSpPr>
        <p:spPr bwMode="auto">
          <a:xfrm>
            <a:off x="7197725" y="2830675"/>
            <a:ext cx="136525" cy="350838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0" name="Freeform 46"/>
          <p:cNvSpPr>
            <a:spLocks/>
          </p:cNvSpPr>
          <p:nvPr/>
        </p:nvSpPr>
        <p:spPr bwMode="auto">
          <a:xfrm>
            <a:off x="7146925" y="2586200"/>
            <a:ext cx="80963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1" name="Freeform 47"/>
          <p:cNvSpPr>
            <a:spLocks/>
          </p:cNvSpPr>
          <p:nvPr/>
        </p:nvSpPr>
        <p:spPr bwMode="auto">
          <a:xfrm>
            <a:off x="7096125" y="2446500"/>
            <a:ext cx="74613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2" name="Freeform 48"/>
          <p:cNvSpPr>
            <a:spLocks/>
          </p:cNvSpPr>
          <p:nvPr/>
        </p:nvSpPr>
        <p:spPr bwMode="auto">
          <a:xfrm flipH="1">
            <a:off x="6096000" y="3138650"/>
            <a:ext cx="227013" cy="44132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3" name="Freeform 49"/>
          <p:cNvSpPr>
            <a:spLocks/>
          </p:cNvSpPr>
          <p:nvPr/>
        </p:nvSpPr>
        <p:spPr bwMode="auto">
          <a:xfrm flipH="1">
            <a:off x="6238875" y="2860838"/>
            <a:ext cx="136525" cy="350837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4" name="Freeform 50"/>
          <p:cNvSpPr>
            <a:spLocks/>
          </p:cNvSpPr>
          <p:nvPr/>
        </p:nvSpPr>
        <p:spPr bwMode="auto">
          <a:xfrm flipH="1">
            <a:off x="6415088" y="2502063"/>
            <a:ext cx="80962" cy="282575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5" name="Freeform 51"/>
          <p:cNvSpPr>
            <a:spLocks/>
          </p:cNvSpPr>
          <p:nvPr/>
        </p:nvSpPr>
        <p:spPr bwMode="auto">
          <a:xfrm flipH="1">
            <a:off x="6351588" y="2668750"/>
            <a:ext cx="74612" cy="247650"/>
          </a:xfrm>
          <a:custGeom>
            <a:avLst/>
            <a:gdLst>
              <a:gd name="T0" fmla="*/ 0 w 143"/>
              <a:gd name="T1" fmla="*/ 0 h 278"/>
              <a:gd name="T2" fmla="*/ 2147483647 w 143"/>
              <a:gd name="T3" fmla="*/ 2147483647 h 278"/>
              <a:gd name="T4" fmla="*/ 2147483647 w 143"/>
              <a:gd name="T5" fmla="*/ 2147483647 h 278"/>
              <a:gd name="T6" fmla="*/ 2147483647 w 143"/>
              <a:gd name="T7" fmla="*/ 2147483647 h 278"/>
              <a:gd name="T8" fmla="*/ 2147483647 w 143"/>
              <a:gd name="T9" fmla="*/ 2147483647 h 278"/>
              <a:gd name="T10" fmla="*/ 2147483647 w 143"/>
              <a:gd name="T11" fmla="*/ 2147483647 h 278"/>
              <a:gd name="T12" fmla="*/ 0 w 143"/>
              <a:gd name="T13" fmla="*/ 0 h 2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3"/>
              <a:gd name="T22" fmla="*/ 0 h 278"/>
              <a:gd name="T23" fmla="*/ 143 w 143"/>
              <a:gd name="T24" fmla="*/ 278 h 27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3" h="278">
                <a:moveTo>
                  <a:pt x="0" y="0"/>
                </a:moveTo>
                <a:lnTo>
                  <a:pt x="143" y="42"/>
                </a:lnTo>
                <a:lnTo>
                  <a:pt x="143" y="242"/>
                </a:lnTo>
                <a:lnTo>
                  <a:pt x="100" y="278"/>
                </a:lnTo>
                <a:lnTo>
                  <a:pt x="93" y="100"/>
                </a:lnTo>
                <a:lnTo>
                  <a:pt x="7" y="5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6" name="AutoShape 52"/>
          <p:cNvSpPr>
            <a:spLocks noChangeArrowheads="1"/>
          </p:cNvSpPr>
          <p:nvPr/>
        </p:nvSpPr>
        <p:spPr bwMode="auto">
          <a:xfrm flipV="1">
            <a:off x="6286500" y="2405225"/>
            <a:ext cx="1042988" cy="88423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17" name="Rectangle 53"/>
          <p:cNvSpPr>
            <a:spLocks noChangeArrowheads="1"/>
          </p:cNvSpPr>
          <p:nvPr/>
        </p:nvSpPr>
        <p:spPr bwMode="auto">
          <a:xfrm>
            <a:off x="6286500" y="3300575"/>
            <a:ext cx="1042988" cy="249238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Cloud Callout 37"/>
          <p:cNvSpPr/>
          <p:nvPr/>
        </p:nvSpPr>
        <p:spPr bwMode="auto">
          <a:xfrm>
            <a:off x="3291776" y="1312820"/>
            <a:ext cx="1188848" cy="796469"/>
          </a:xfrm>
          <a:prstGeom prst="cloudCallout">
            <a:avLst>
              <a:gd name="adj1" fmla="val -32487"/>
              <a:gd name="adj2" fmla="val 86853"/>
            </a:avLst>
          </a:prstGeom>
          <a:solidFill>
            <a:srgbClr val="FFCCCC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Gill Sans MT" pitchFamily="-107" charset="-18"/>
              </a:rPr>
              <a:t>100</a:t>
            </a:r>
            <a:endParaRPr lang="en-US" sz="2800" b="1" dirty="0">
              <a:solidFill>
                <a:srgbClr val="000000"/>
              </a:solidFill>
              <a:latin typeface="Gill Sans MT" pitchFamily="-107" charset="-18"/>
            </a:endParaRPr>
          </a:p>
        </p:txBody>
      </p:sp>
      <p:sp>
        <p:nvSpPr>
          <p:cNvPr id="42" name="Left Brace 41"/>
          <p:cNvSpPr/>
          <p:nvPr/>
        </p:nvSpPr>
        <p:spPr bwMode="auto">
          <a:xfrm rot="5400000">
            <a:off x="4156465" y="1482450"/>
            <a:ext cx="983673" cy="5015345"/>
          </a:xfrm>
          <a:prstGeom prst="leftBrace">
            <a:avLst>
              <a:gd name="adj1" fmla="val 8333"/>
              <a:gd name="adj2" fmla="val 81216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 b="1">
              <a:solidFill>
                <a:srgbClr val="000000"/>
              </a:solidFill>
              <a:latin typeface="Gill Sans MT" pitchFamily="-107" charset="-18"/>
            </a:endParaRP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</a:t>
            </a:r>
            <a:endParaRPr lang="en-US" dirty="0"/>
          </a:p>
        </p:txBody>
      </p:sp>
      <p:sp>
        <p:nvSpPr>
          <p:cNvPr id="41" name="Text Box 122"/>
          <p:cNvSpPr txBox="1">
            <a:spLocks noChangeArrowheads="1"/>
          </p:cNvSpPr>
          <p:nvPr/>
        </p:nvSpPr>
        <p:spPr bwMode="auto">
          <a:xfrm>
            <a:off x="1764092" y="5847377"/>
            <a:ext cx="582666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Single-writer, multi-reader variables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Snapshot Executions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591949" y="3040803"/>
            <a:ext cx="387958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Pick a set of processes</a:t>
            </a:r>
          </a:p>
        </p:txBody>
      </p:sp>
      <p:sp>
        <p:nvSpPr>
          <p:cNvPr id="14" name="Text Box 122"/>
          <p:cNvSpPr txBox="1">
            <a:spLocks noChangeArrowheads="1"/>
          </p:cNvSpPr>
          <p:nvPr/>
        </p:nvSpPr>
        <p:spPr bwMode="auto">
          <a:xfrm>
            <a:off x="2089987" y="3727831"/>
            <a:ext cx="243682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write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together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22"/>
          <p:cNvSpPr txBox="1">
            <a:spLocks noChangeArrowheads="1"/>
          </p:cNvSpPr>
          <p:nvPr/>
        </p:nvSpPr>
        <p:spPr bwMode="auto">
          <a:xfrm>
            <a:off x="1406274" y="4411173"/>
            <a:ext cx="306526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snapshot together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rved Left Arrow 16"/>
          <p:cNvSpPr/>
          <p:nvPr/>
        </p:nvSpPr>
        <p:spPr>
          <a:xfrm flipV="1">
            <a:off x="4807975" y="3156155"/>
            <a:ext cx="973393" cy="1666568"/>
          </a:xfrm>
          <a:prstGeom prst="curvedLeftArrow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5999748" y="3555765"/>
            <a:ext cx="2274097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Repeat with another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7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Executions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18535" y="2054942"/>
          <a:ext cx="371994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82"/>
                <a:gridCol w="1239982"/>
                <a:gridCol w="1239982"/>
              </a:tblGrid>
              <a:tr h="350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P??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PQ?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745909" y="2457615"/>
            <a:ext cx="969818" cy="817418"/>
          </a:xfrm>
          <a:prstGeom prst="wedgeRoundRectCallout">
            <a:avLst>
              <a:gd name="adj1" fmla="val 408568"/>
              <a:gd name="adj2" fmla="val -102563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14778" y="1551709"/>
            <a:ext cx="3710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process writes, then takes snapshot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1904327" y="3107883"/>
            <a:ext cx="969818" cy="817418"/>
          </a:xfrm>
          <a:prstGeom prst="wedgeRoundRectCallout">
            <a:avLst>
              <a:gd name="adj1" fmla="val 292070"/>
              <a:gd name="adj2" fmla="val -144279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3154814" y="3784973"/>
            <a:ext cx="969818" cy="817418"/>
          </a:xfrm>
          <a:prstGeom prst="wedgeRoundRectCallout">
            <a:avLst>
              <a:gd name="adj1" fmla="val 210043"/>
              <a:gd name="adj2" fmla="val -211038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865" y="6054884"/>
            <a:ext cx="41845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Each process has a view</a:t>
            </a: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740996" y="4615798"/>
            <a:ext cx="969818" cy="442900"/>
          </a:xfrm>
          <a:prstGeom prst="wedgeRoundRectCallout">
            <a:avLst>
              <a:gd name="adj1" fmla="val 248062"/>
              <a:gd name="adj2" fmla="val 282632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2043769" y="4605967"/>
            <a:ext cx="969818" cy="442900"/>
          </a:xfrm>
          <a:prstGeom prst="wedgeRoundRectCallout">
            <a:avLst>
              <a:gd name="adj1" fmla="val 150734"/>
              <a:gd name="adj2" fmla="val 272642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3140068" y="4581387"/>
            <a:ext cx="969818" cy="442900"/>
          </a:xfrm>
          <a:prstGeom prst="wedgeRoundRectCallout">
            <a:avLst>
              <a:gd name="adj1" fmla="val 67093"/>
              <a:gd name="adj2" fmla="val 275972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>
            <a:off x="3435791" y="3571592"/>
            <a:ext cx="2761307" cy="1588"/>
          </a:xfrm>
          <a:prstGeom prst="straightConnector1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 rot="5400000">
            <a:off x="4748245" y="3232088"/>
            <a:ext cx="864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Executions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31731" y="2076576"/>
          <a:ext cx="371994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82"/>
                <a:gridCol w="1239982"/>
                <a:gridCol w="1239982"/>
              </a:tblGrid>
              <a:tr h="350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P??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 bwMode="auto">
          <a:xfrm flipV="1">
            <a:off x="4734232" y="3480619"/>
            <a:ext cx="427703" cy="796413"/>
          </a:xfrm>
          <a:prstGeom prst="curvedLef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80168" y="3495368"/>
            <a:ext cx="3363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Moving last process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one round earlier,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7021" y="5727291"/>
            <a:ext cx="609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Changes this view from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PQ?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PQR</a:t>
            </a:r>
          </a:p>
        </p:txBody>
      </p:sp>
      <p:graphicFrame>
        <p:nvGraphicFramePr>
          <p:cNvPr id="20" name="Content Placeholder 5"/>
          <p:cNvGraphicFramePr>
            <a:graphicFrameLocks/>
          </p:cNvGraphicFramePr>
          <p:nvPr/>
        </p:nvGraphicFramePr>
        <p:xfrm>
          <a:off x="631731" y="2076576"/>
          <a:ext cx="371994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82"/>
                <a:gridCol w="1239982"/>
                <a:gridCol w="1239982"/>
              </a:tblGrid>
              <a:tr h="350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P??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PQ?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ounded Rectangular Callout 18"/>
          <p:cNvSpPr/>
          <p:nvPr/>
        </p:nvSpPr>
        <p:spPr bwMode="auto">
          <a:xfrm>
            <a:off x="1723111" y="4586527"/>
            <a:ext cx="969818" cy="442900"/>
          </a:xfrm>
          <a:prstGeom prst="wedgeRoundRectCallout">
            <a:avLst>
              <a:gd name="adj1" fmla="val 103591"/>
              <a:gd name="adj2" fmla="val 219363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5"/>
          <p:cNvGraphicFramePr>
            <a:graphicFrameLocks noGrp="1"/>
          </p:cNvGraphicFramePr>
          <p:nvPr>
            <p:ph idx="1"/>
          </p:nvPr>
        </p:nvGraphicFramePr>
        <p:xfrm>
          <a:off x="631731" y="2076576"/>
          <a:ext cx="371994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82"/>
                <a:gridCol w="1239982"/>
                <a:gridCol w="1239982"/>
              </a:tblGrid>
              <a:tr h="350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Content Placeholder 5"/>
          <p:cNvGraphicFramePr>
            <a:graphicFrameLocks/>
          </p:cNvGraphicFramePr>
          <p:nvPr/>
        </p:nvGraphicFramePr>
        <p:xfrm>
          <a:off x="631731" y="2076576"/>
          <a:ext cx="371994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82"/>
                <a:gridCol w="1239982"/>
                <a:gridCol w="1239982"/>
              </a:tblGrid>
              <a:tr h="350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46479" y="2088371"/>
          <a:ext cx="3719946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982"/>
                <a:gridCol w="1239982"/>
                <a:gridCol w="1239982"/>
              </a:tblGrid>
              <a:tr h="3503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solidFill>
                          <a:schemeClr val="bg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032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P??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PQR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Executions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>
                <a:solidFill>
                  <a:srgbClr val="000000"/>
                </a:solidFill>
              </a:rPr>
              <a:pPr/>
              <a:t>27-Oct-10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Curved Left Arrow 15"/>
          <p:cNvSpPr/>
          <p:nvPr/>
        </p:nvSpPr>
        <p:spPr bwMode="auto">
          <a:xfrm flipV="1">
            <a:off x="4734232" y="2743219"/>
            <a:ext cx="427703" cy="796413"/>
          </a:xfrm>
          <a:prstGeom prst="curvedLeftArrow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0929" y="2757968"/>
            <a:ext cx="3743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Moving last processes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one round earlier,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65137" y="5815781"/>
            <a:ext cx="609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Changes this view from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P??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PQR</a:t>
            </a:r>
          </a:p>
        </p:txBody>
      </p:sp>
      <p:sp>
        <p:nvSpPr>
          <p:cNvPr id="19" name="Rounded Rectangular Callout 18"/>
          <p:cNvSpPr/>
          <p:nvPr/>
        </p:nvSpPr>
        <p:spPr bwMode="auto">
          <a:xfrm>
            <a:off x="616982" y="4586527"/>
            <a:ext cx="969818" cy="442900"/>
          </a:xfrm>
          <a:prstGeom prst="wedgeRoundRectCallout">
            <a:avLst>
              <a:gd name="adj1" fmla="val 103591"/>
              <a:gd name="adj2" fmla="val 219363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Complex</a:t>
            </a:r>
            <a:endParaRPr lang="en-US" dirty="0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rgbClr val="FF0000"/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rgbClr val="FFFF00"/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accent1"/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ounded Rectangular Callout 52"/>
          <p:cNvSpPr/>
          <p:nvPr/>
        </p:nvSpPr>
        <p:spPr bwMode="auto">
          <a:xfrm>
            <a:off x="3975805" y="1690699"/>
            <a:ext cx="1377859" cy="624798"/>
          </a:xfrm>
          <a:prstGeom prst="wedgeRoundRectCallout">
            <a:avLst>
              <a:gd name="adj1" fmla="val 137730"/>
              <a:gd name="adj2" fmla="val 20183"/>
              <a:gd name="adj3" fmla="val 16667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87845" y="1492716"/>
            <a:ext cx="27284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Process (color) &amp; view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4630994" y="1823883"/>
            <a:ext cx="191729" cy="191729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827639" y="1823883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5024284" y="1823883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373329" y="2934928"/>
            <a:ext cx="191729" cy="191729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569974" y="2934928"/>
            <a:ext cx="191729" cy="19172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5766619" y="2934928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5820697" y="3706760"/>
            <a:ext cx="191729" cy="191729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017342" y="3706760"/>
            <a:ext cx="191729" cy="19172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6213987" y="3706760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6504038" y="5009534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6700683" y="5009534"/>
            <a:ext cx="191729" cy="19172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6897328" y="5009534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4812890" y="5338915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5009535" y="5338915"/>
            <a:ext cx="191729" cy="19172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5206180" y="5338915"/>
            <a:ext cx="191729" cy="191729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564194" y="5358580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760839" y="5358580"/>
            <a:ext cx="191729" cy="19172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Rectangle 71"/>
          <p:cNvSpPr/>
          <p:nvPr/>
        </p:nvSpPr>
        <p:spPr bwMode="auto">
          <a:xfrm>
            <a:off x="3957484" y="5358580"/>
            <a:ext cx="191729" cy="191729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563330" y="5171768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759975" y="5171768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1956620" y="5171768"/>
            <a:ext cx="191729" cy="191729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2113937" y="3731343"/>
            <a:ext cx="191729" cy="191729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2310582" y="3731343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2507227" y="3731343"/>
            <a:ext cx="191729" cy="191729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694041" y="2910350"/>
            <a:ext cx="191729" cy="191729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890686" y="2910350"/>
            <a:ext cx="191729" cy="191729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3087331" y="2910350"/>
            <a:ext cx="191729" cy="191729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3967319" y="3741176"/>
            <a:ext cx="191729" cy="191729"/>
          </a:xfrm>
          <a:prstGeom prst="rect">
            <a:avLst/>
          </a:prstGeom>
          <a:solidFill>
            <a:srgbClr val="FF00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4163964" y="3741176"/>
            <a:ext cx="191729" cy="19172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360609" y="3741176"/>
            <a:ext cx="191729" cy="191729"/>
          </a:xfrm>
          <a:prstGeom prst="rect">
            <a:avLst/>
          </a:prstGeom>
          <a:solidFill>
            <a:srgbClr val="FFFF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Complex</a:t>
            </a:r>
            <a:endParaRPr lang="en-US" dirty="0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rgbClr val="FF0000"/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rgbClr val="FFFF00"/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accent1"/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ounded Rectangular Callout 58"/>
          <p:cNvSpPr/>
          <p:nvPr/>
        </p:nvSpPr>
        <p:spPr bwMode="auto">
          <a:xfrm>
            <a:off x="6169743" y="535859"/>
            <a:ext cx="2654710" cy="2856271"/>
          </a:xfrm>
          <a:prstGeom prst="wedgeRoundRectCallout">
            <a:avLst>
              <a:gd name="adj1" fmla="val -108611"/>
              <a:gd name="adj2" fmla="val 25868"/>
              <a:gd name="adj3" fmla="val 16667"/>
            </a:avLst>
          </a:prstGeom>
          <a:solidFill>
            <a:schemeClr val="bg1">
              <a:alpha val="9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58" name="Content Placeholder 5"/>
          <p:cNvGraphicFramePr>
            <a:graphicFrameLocks noGrp="1"/>
          </p:cNvGraphicFramePr>
          <p:nvPr>
            <p:ph idx="1"/>
          </p:nvPr>
        </p:nvGraphicFramePr>
        <p:xfrm>
          <a:off x="6405716" y="683343"/>
          <a:ext cx="219841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804"/>
                <a:gridCol w="732804"/>
                <a:gridCol w="732804"/>
              </a:tblGrid>
              <a:tr h="292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" name="Rounded Rectangular Callout 60"/>
          <p:cNvSpPr/>
          <p:nvPr/>
        </p:nvSpPr>
        <p:spPr bwMode="auto">
          <a:xfrm>
            <a:off x="235974" y="1479756"/>
            <a:ext cx="2418736" cy="1410928"/>
          </a:xfrm>
          <a:prstGeom prst="wedgeRoundRectCallout">
            <a:avLst>
              <a:gd name="adj1" fmla="val 113544"/>
              <a:gd name="adj2" fmla="val 113392"/>
              <a:gd name="adj3" fmla="val 16667"/>
            </a:avLst>
          </a:prstGeom>
          <a:solidFill>
            <a:schemeClr val="bg1">
              <a:alpha val="9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60" name="Content Placeholder 5"/>
          <p:cNvGraphicFramePr>
            <a:graphicFrameLocks noGrp="1"/>
          </p:cNvGraphicFramePr>
          <p:nvPr>
            <p:ph idx="1"/>
          </p:nvPr>
        </p:nvGraphicFramePr>
        <p:xfrm>
          <a:off x="329381" y="1612491"/>
          <a:ext cx="219841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804"/>
                <a:gridCol w="732804"/>
                <a:gridCol w="732804"/>
              </a:tblGrid>
              <a:tr h="292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7" name="Rounded Rectangular Callout 56"/>
          <p:cNvSpPr/>
          <p:nvPr/>
        </p:nvSpPr>
        <p:spPr bwMode="auto">
          <a:xfrm>
            <a:off x="5545393" y="4291781"/>
            <a:ext cx="2654710" cy="2227007"/>
          </a:xfrm>
          <a:prstGeom prst="wedgeRoundRectCallout">
            <a:avLst>
              <a:gd name="adj1" fmla="val -98611"/>
              <a:gd name="adj2" fmla="val -99089"/>
              <a:gd name="adj3" fmla="val 16667"/>
            </a:avLst>
          </a:prstGeom>
          <a:solidFill>
            <a:schemeClr val="bg1">
              <a:alpha val="90000"/>
            </a:scheme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56" name="Content Placeholder 5"/>
          <p:cNvGraphicFramePr>
            <a:graphicFrameLocks noGrp="1"/>
          </p:cNvGraphicFramePr>
          <p:nvPr>
            <p:ph idx="1"/>
          </p:nvPr>
        </p:nvGraphicFramePr>
        <p:xfrm>
          <a:off x="5781368" y="4483511"/>
          <a:ext cx="21984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804"/>
                <a:gridCol w="732804"/>
                <a:gridCol w="732804"/>
              </a:tblGrid>
              <a:tr h="29201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write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92018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snap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1" grpId="0" animBg="1"/>
      <p:bldP spid="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Chromatic Subdivision</a:t>
            </a:r>
            <a:endParaRPr lang="en-US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rgbClr val="FF0000"/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rgbClr val="FFFF00"/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accent1"/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Three</a:t>
            </a:r>
            <a:br>
              <a:rPr lang="en-US" dirty="0" smtClean="0"/>
            </a:br>
            <a:r>
              <a:rPr lang="en-US" dirty="0" smtClean="0"/>
              <a:t>Manifolds, Impossibility, and Separation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6571" y="2394468"/>
            <a:ext cx="2802845" cy="2166645"/>
          </a:xfrm>
          <a:prstGeom prst="rect">
            <a:avLst/>
          </a:prstGeom>
          <a:noFill/>
        </p:spPr>
      </p:pic>
      <p:pic>
        <p:nvPicPr>
          <p:cNvPr id="2447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50" y="4310743"/>
            <a:ext cx="2492110" cy="179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22"/>
          <p:cNvSpPr txBox="1">
            <a:spLocks noChangeArrowheads="1"/>
          </p:cNvSpPr>
          <p:nvPr/>
        </p:nvSpPr>
        <p:spPr bwMode="auto">
          <a:xfrm>
            <a:off x="3819920" y="4068274"/>
            <a:ext cx="251165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Vertex </a:t>
            </a:r>
            <a:r>
              <a:rPr lang="en-US" sz="3200" dirty="0" err="1" smtClean="0">
                <a:solidFill>
                  <a:schemeClr val="tx1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Definition (I)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31-8C0E-4833-8E07-4F5FA821ECC6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E885-4047-4697-AD73-2423658C3AB8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4940732" y="4085303"/>
            <a:ext cx="648929" cy="707922"/>
          </a:xfrm>
          <a:prstGeom prst="wedgeRoundRectCallout">
            <a:avLst>
              <a:gd name="adj1" fmla="val -84469"/>
              <a:gd name="adj2" fmla="val 135417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31380" y="5427407"/>
            <a:ext cx="1941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Process ID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3524" y="5491316"/>
            <a:ext cx="21130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view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2304475" y="1875680"/>
            <a:ext cx="263726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Input 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</a:p>
        </p:txBody>
      </p:sp>
      <p:sp>
        <p:nvSpPr>
          <p:cNvPr id="17" name="Text Box 122"/>
          <p:cNvSpPr txBox="1">
            <a:spLocks noChangeArrowheads="1"/>
          </p:cNvSpPr>
          <p:nvPr/>
        </p:nvSpPr>
        <p:spPr bwMode="auto">
          <a:xfrm>
            <a:off x="2310918" y="2971977"/>
            <a:ext cx="4020652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Protocol complex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 smtClean="0">
              <a:solidFill>
                <a:schemeClr val="tx1"/>
              </a:solidFill>
              <a:latin typeface="cmmi1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 bwMode="auto">
          <a:xfrm>
            <a:off x="5638822" y="4104967"/>
            <a:ext cx="648929" cy="707922"/>
          </a:xfrm>
          <a:prstGeom prst="wedgeRoundRectCallout">
            <a:avLst>
              <a:gd name="adj1" fmla="val 160986"/>
              <a:gd name="adj2" fmla="val 127084"/>
              <a:gd name="adj3" fmla="val 16667"/>
            </a:avLst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4" grpId="0"/>
      <p:bldP spid="15" grpId="0"/>
      <p:bldP spid="16" grpId="0" animBg="1"/>
      <p:bldP spid="17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Combinatorial Definition (II)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1631-8C0E-4833-8E07-4F5FA821ECC6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FE885-4047-4697-AD73-2423658C3AB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6" name="Text Box 122"/>
          <p:cNvSpPr txBox="1">
            <a:spLocks noChangeArrowheads="1"/>
          </p:cNvSpPr>
          <p:nvPr/>
        </p:nvSpPr>
        <p:spPr bwMode="auto">
          <a:xfrm>
            <a:off x="583201" y="1978918"/>
            <a:ext cx="777913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Each process's write appears in its own view</a:t>
            </a:r>
          </a:p>
        </p:txBody>
      </p:sp>
      <p:sp>
        <p:nvSpPr>
          <p:cNvPr id="21" name="Text Box 122"/>
          <p:cNvSpPr txBox="1">
            <a:spLocks noChangeArrowheads="1"/>
          </p:cNvSpPr>
          <p:nvPr/>
        </p:nvSpPr>
        <p:spPr bwMode="auto">
          <a:xfrm>
            <a:off x="1204006" y="2441035"/>
            <a:ext cx="226055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lvl="1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ids(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122"/>
          <p:cNvSpPr txBox="1">
            <a:spLocks noChangeArrowheads="1"/>
          </p:cNvSpPr>
          <p:nvPr/>
        </p:nvSpPr>
        <p:spPr bwMode="auto">
          <a:xfrm>
            <a:off x="583201" y="3274317"/>
            <a:ext cx="384592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Snapshots are ordered</a:t>
            </a:r>
          </a:p>
        </p:txBody>
      </p:sp>
      <p:sp>
        <p:nvSpPr>
          <p:cNvPr id="23" name="Text Box 122"/>
          <p:cNvSpPr txBox="1">
            <a:spLocks noChangeArrowheads="1"/>
          </p:cNvSpPr>
          <p:nvPr/>
        </p:nvSpPr>
        <p:spPr bwMode="auto">
          <a:xfrm>
            <a:off x="1204006" y="3721691"/>
            <a:ext cx="378020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lvl="1"/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 vice-versa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122"/>
          <p:cNvSpPr txBox="1">
            <a:spLocks noChangeArrowheads="1"/>
          </p:cNvSpPr>
          <p:nvPr/>
        </p:nvSpPr>
        <p:spPr bwMode="auto">
          <a:xfrm>
            <a:off x="583201" y="4569717"/>
            <a:ext cx="7825984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latin typeface="Arial" pitchFamily="34" charset="0"/>
                <a:cs typeface="Arial" pitchFamily="34" charset="0"/>
              </a:rPr>
              <a:t>Each snapshot ordered immediately after write</a:t>
            </a:r>
          </a:p>
        </p:txBody>
      </p:sp>
      <p:sp>
        <p:nvSpPr>
          <p:cNvPr id="25" name="Text Box 122"/>
          <p:cNvSpPr txBox="1">
            <a:spLocks noChangeArrowheads="1"/>
          </p:cNvSpPr>
          <p:nvPr/>
        </p:nvSpPr>
        <p:spPr bwMode="auto">
          <a:xfrm>
            <a:off x="1204006" y="5002346"/>
            <a:ext cx="493436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3200" dirty="0" smtClean="0">
                <a:latin typeface="Arial" pitchFamily="34" charset="0"/>
                <a:cs typeface="Arial" pitchFamily="34" charset="0"/>
              </a:rPr>
              <a:t>if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ids(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then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297151" y="5498778"/>
            <a:ext cx="322235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l"/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saw 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write …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4677518" y="5569697"/>
            <a:ext cx="3938581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then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‘s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snapshot not later than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i="1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j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‘s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utoShape 2"/>
          <p:cNvSpPr>
            <a:spLocks noChangeArrowheads="1"/>
          </p:cNvSpPr>
          <p:nvPr/>
        </p:nvSpPr>
        <p:spPr bwMode="auto">
          <a:xfrm flipV="1">
            <a:off x="4281692" y="1894657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 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9"/>
          <p:cNvSpPr>
            <a:spLocks noChangeArrowheads="1"/>
          </p:cNvSpPr>
          <p:nvPr/>
        </p:nvSpPr>
        <p:spPr bwMode="auto">
          <a:xfrm>
            <a:off x="8131277" y="1738160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8337652" y="180166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1194619" y="5257855"/>
            <a:ext cx="61500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the input complex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manifold …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 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 flipV="1">
              <a:off x="8806426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 flipV="1">
              <a:off x="7531663" y="188236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 flipV="1">
              <a:off x="6426763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 flipV="1">
              <a:off x="8088876" y="31110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25"/>
            <p:cNvGrpSpPr>
              <a:grpSpLocks/>
            </p:cNvGrpSpPr>
            <p:nvPr/>
          </p:nvGrpSpPr>
          <p:grpSpPr bwMode="auto">
            <a:xfrm flipV="1">
              <a:off x="6657617" y="2511938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8" name="Group 29"/>
            <p:cNvGrpSpPr>
              <a:grpSpLocks/>
            </p:cNvGrpSpPr>
            <p:nvPr/>
          </p:nvGrpSpPr>
          <p:grpSpPr bwMode="auto">
            <a:xfrm flipV="1">
              <a:off x="7142726" y="3260316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88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9" name="Group 32"/>
            <p:cNvGrpSpPr>
              <a:grpSpLocks/>
            </p:cNvGrpSpPr>
            <p:nvPr/>
          </p:nvGrpSpPr>
          <p:grpSpPr bwMode="auto">
            <a:xfrm flipV="1">
              <a:off x="6231501" y="3261904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3" name="Oval 38"/>
            <p:cNvSpPr>
              <a:spLocks noChangeArrowheads="1"/>
            </p:cNvSpPr>
            <p:nvPr/>
          </p:nvSpPr>
          <p:spPr bwMode="auto">
            <a:xfrm flipV="1">
              <a:off x="7644376" y="389531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540119" y="37831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>
              <a:off x="4108860" y="4210871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29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4593969" y="3462493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32"/>
            <p:cNvGrpSpPr>
              <a:grpSpLocks/>
            </p:cNvGrpSpPr>
            <p:nvPr/>
          </p:nvGrpSpPr>
          <p:grpSpPr bwMode="auto">
            <a:xfrm>
              <a:off x="3682744" y="3460905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35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95619" y="299894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595431" y="2997355"/>
              <a:ext cx="44450" cy="904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Rectangle 92"/>
          <p:cNvSpPr/>
          <p:nvPr/>
        </p:nvSpPr>
        <p:spPr>
          <a:xfrm>
            <a:off x="1887794" y="5259831"/>
            <a:ext cx="5412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 so is the immediate snapshot protocol complex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Manifold 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3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 flipV="1">
              <a:off x="8806426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 flipV="1">
              <a:off x="7531663" y="188236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 flipV="1">
              <a:off x="6426763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 flipV="1">
              <a:off x="8088876" y="31110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8" name="Group 25"/>
            <p:cNvGrpSpPr>
              <a:grpSpLocks/>
            </p:cNvGrpSpPr>
            <p:nvPr/>
          </p:nvGrpSpPr>
          <p:grpSpPr bwMode="auto">
            <a:xfrm flipV="1">
              <a:off x="6657617" y="2511938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 flipV="1">
              <a:off x="7142726" y="3260316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88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" name="Group 32"/>
            <p:cNvGrpSpPr>
              <a:grpSpLocks/>
            </p:cNvGrpSpPr>
            <p:nvPr/>
          </p:nvGrpSpPr>
          <p:grpSpPr bwMode="auto">
            <a:xfrm flipV="1">
              <a:off x="6231501" y="3261904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3" name="Oval 38"/>
            <p:cNvSpPr>
              <a:spLocks noChangeArrowheads="1"/>
            </p:cNvSpPr>
            <p:nvPr/>
          </p:nvSpPr>
          <p:spPr bwMode="auto">
            <a:xfrm flipV="1">
              <a:off x="7644376" y="389531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540119" y="37831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4" name="Group 25"/>
            <p:cNvGrpSpPr>
              <a:grpSpLocks/>
            </p:cNvGrpSpPr>
            <p:nvPr/>
          </p:nvGrpSpPr>
          <p:grpSpPr bwMode="auto">
            <a:xfrm>
              <a:off x="4108860" y="4210871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29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29"/>
            <p:cNvGrpSpPr>
              <a:grpSpLocks/>
            </p:cNvGrpSpPr>
            <p:nvPr/>
          </p:nvGrpSpPr>
          <p:grpSpPr bwMode="auto">
            <a:xfrm>
              <a:off x="4593969" y="3462493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" name="Group 32"/>
            <p:cNvGrpSpPr>
              <a:grpSpLocks/>
            </p:cNvGrpSpPr>
            <p:nvPr/>
          </p:nvGrpSpPr>
          <p:grpSpPr bwMode="auto">
            <a:xfrm>
              <a:off x="3682744" y="3460905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35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grp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95619" y="299894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595431" y="2997355"/>
              <a:ext cx="44450" cy="904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" name="Rectangle 74"/>
          <p:cNvSpPr/>
          <p:nvPr/>
        </p:nvSpPr>
        <p:spPr>
          <a:xfrm>
            <a:off x="339213" y="1865067"/>
            <a:ext cx="37755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Let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an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)-simplex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77" name="Straight Connector 76"/>
          <p:cNvCxnSpPr>
            <a:stCxn id="35" idx="5"/>
          </p:cNvCxnSpPr>
          <p:nvPr/>
        </p:nvCxnSpPr>
        <p:spPr bwMode="auto">
          <a:xfrm rot="16200000" flipH="1">
            <a:off x="3815048" y="3815051"/>
            <a:ext cx="504062" cy="242925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370972" y="4660490"/>
            <a:ext cx="6770138" cy="1077218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Must prove that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 face of exactly one or two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-simplexes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98" name="Curved Connector 97"/>
          <p:cNvCxnSpPr>
            <a:stCxn id="75" idx="2"/>
          </p:cNvCxnSpPr>
          <p:nvPr/>
        </p:nvCxnSpPr>
        <p:spPr bwMode="auto">
          <a:xfrm rot="16200000" flipH="1">
            <a:off x="2614143" y="2555149"/>
            <a:ext cx="995534" cy="1769806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Without Loss of Generality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5" name="Picture 14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98003" y="2776791"/>
            <a:ext cx="5854103" cy="526212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1101348" y="1784555"/>
            <a:ext cx="55627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Simplex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seen by last process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412658" y="2787445"/>
            <a:ext cx="811161" cy="516194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65174" y="2580968"/>
            <a:ext cx="693174" cy="973393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456902" y="2807720"/>
            <a:ext cx="929149" cy="578882"/>
          </a:xfrm>
          <a:prstGeom prst="wedgeRoundRectCallout">
            <a:avLst>
              <a:gd name="adj1" fmla="val -111309"/>
              <a:gd name="adj2" fmla="val -138770"/>
              <a:gd name="adj3" fmla="val 16667"/>
            </a:avLst>
          </a:prstGeom>
          <a:ln w="3810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8222" y="3377385"/>
            <a:ext cx="4929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µ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i</a:t>
            </a:r>
            <a:r>
              <a:rPr lang="en-US" sz="3200" baseline="-25000" dirty="0" smtClean="0">
                <a:solidFill>
                  <a:schemeClr val="tx1"/>
                </a:solidFill>
                <a:latin typeface="Arie"/>
                <a:cs typeface="Arial" pitchFamily="34" charset="0"/>
              </a:rPr>
              <a:t>+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2800" i="1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·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&lt; n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032387" y="3373075"/>
            <a:ext cx="5220929" cy="578882"/>
          </a:xfrm>
          <a:prstGeom prst="wedgeRoundRectCallout">
            <a:avLst>
              <a:gd name="adj1" fmla="val -10857"/>
              <a:gd name="adj2" fmla="val 289250"/>
              <a:gd name="adj3" fmla="val 16667"/>
            </a:avLst>
          </a:prstGeom>
          <a:ln w="3810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595" y="5299587"/>
            <a:ext cx="6309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Re-index processes in execution order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(ignoring 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7" grpId="0"/>
      <p:bldP spid="12" grpId="0" animBg="1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243153" y="1799302"/>
            <a:ext cx="6770138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Count the ways we can extend…</a:t>
            </a:r>
            <a:endParaRPr lang="en-US" sz="3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0250" y="5107856"/>
            <a:ext cx="7015944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2"/>
                </a:solidFill>
                <a:latin typeface="Ariel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an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40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54867" y="2623229"/>
            <a:ext cx="5546711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2"/>
                </a:solidFill>
                <a:latin typeface="Ariel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{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…, 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n-1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solidFill>
                  <a:schemeClr val="tx2"/>
                </a:solidFill>
                <a:latin typeface="Arie"/>
                <a:cs typeface="Arial" pitchFamily="34" charset="0"/>
              </a:rPr>
              <a:t>-</a:t>
            </a:r>
            <a:r>
              <a:rPr lang="en-US" sz="3200" baseline="-25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862" y="4222373"/>
            <a:ext cx="755672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= {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baseline="-250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…, 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smtClean="0">
                <a:solidFill>
                  <a:schemeClr val="tx2"/>
                </a:solidFill>
                <a:latin typeface="Arial"/>
                <a:cs typeface="Arial" pitchFamily="34" charset="0"/>
              </a:rPr>
              <a:t>n-1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solidFill>
                  <a:schemeClr val="tx2"/>
                </a:solidFill>
                <a:latin typeface="Arie"/>
                <a:cs typeface="Arial" pitchFamily="34" charset="0"/>
              </a:rPr>
              <a:t>-</a:t>
            </a:r>
            <a:r>
              <a:rPr lang="en-US" sz="3200" baseline="-250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2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i="1" baseline="-250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}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3957171" y="3508711"/>
            <a:ext cx="1342103" cy="412955"/>
          </a:xfrm>
          <a:prstGeom prst="down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9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6" name="Picture 15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98375" y="2776792"/>
            <a:ext cx="5853360" cy="526145"/>
          </a:xfrm>
          <a:prstGeom prst="rect">
            <a:avLst/>
          </a:prstGeom>
          <a:noFill/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3257253" y="4011561"/>
            <a:ext cx="2784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dim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 dim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412658" y="2787445"/>
            <a:ext cx="811161" cy="516194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265174" y="2580968"/>
            <a:ext cx="693174" cy="973393"/>
          </a:xfrm>
          <a:prstGeom prst="wedgeRoundRectCallout">
            <a:avLst/>
          </a:prstGeom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456902" y="2807720"/>
            <a:ext cx="929149" cy="578882"/>
          </a:xfrm>
          <a:prstGeom prst="wedgeRoundRectCallout">
            <a:avLst>
              <a:gd name="adj1" fmla="val -92262"/>
              <a:gd name="adj2" fmla="val 154219"/>
              <a:gd name="adj3" fmla="val 16667"/>
            </a:avLst>
          </a:prstGeom>
          <a:ln w="3810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205315" y="4007255"/>
            <a:ext cx="1396182" cy="578882"/>
          </a:xfrm>
          <a:prstGeom prst="wedgeRoundRectCallout">
            <a:avLst>
              <a:gd name="adj1" fmla="val -64797"/>
              <a:gd name="adj2" fmla="val 200078"/>
              <a:gd name="adj3" fmla="val 16667"/>
            </a:avLst>
          </a:prstGeom>
          <a:ln w="38100">
            <a:solidFill>
              <a:srgbClr val="0000FF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1984" y="5520812"/>
            <a:ext cx="3425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Boundary or internal</a:t>
            </a:r>
          </a:p>
        </p:txBody>
      </p:sp>
      <p:sp>
        <p:nvSpPr>
          <p:cNvPr id="14" name="Right Brace 13"/>
          <p:cNvSpPr/>
          <p:nvPr/>
        </p:nvSpPr>
        <p:spPr bwMode="auto">
          <a:xfrm>
            <a:off x="6017342" y="4070555"/>
            <a:ext cx="471948" cy="2064774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636679" y="4866968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3 cases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/>
      <p:bldP spid="14" grpId="0" animBg="1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3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flipV="1">
              <a:off x="6657617" y="2511938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 flipV="1">
              <a:off x="7142726" y="3260316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 flipV="1">
              <a:off x="6231501" y="3261904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43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108860" y="4210871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593969" y="3462493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682744" y="3460905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846439" y="5560138"/>
            <a:ext cx="867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dirty="0" smtClean="0">
                <a:solidFill>
                  <a:srgbClr val="FF0000"/>
                </a:solidFill>
                <a:latin typeface="Arie"/>
                <a:cs typeface="Arial" pitchFamily="34" charset="0"/>
              </a:rPr>
              <a:t> 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endParaRPr lang="en-US" sz="3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0723" y="4350777"/>
            <a:ext cx="88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1</a:t>
            </a:r>
            <a:endParaRPr lang="en-US" sz="3200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69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3831" y="653025"/>
            <a:ext cx="5853360" cy="526145"/>
          </a:xfrm>
          <a:prstGeom prst="rect">
            <a:avLst/>
          </a:prstGeom>
          <a:noFill/>
          <a:ln/>
          <a:effectLst/>
        </p:spPr>
      </p:pic>
      <p:cxnSp>
        <p:nvCxnSpPr>
          <p:cNvPr id="98" name="Straight Connector 97"/>
          <p:cNvCxnSpPr>
            <a:stCxn id="22" idx="6"/>
            <a:endCxn id="16" idx="2"/>
          </p:cNvCxnSpPr>
          <p:nvPr/>
        </p:nvCxnSpPr>
        <p:spPr bwMode="auto">
          <a:xfrm>
            <a:off x="2534981" y="5079361"/>
            <a:ext cx="3516313" cy="0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3979606" y="5079361"/>
            <a:ext cx="79692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Rounded Rectangular Callout 98"/>
          <p:cNvSpPr/>
          <p:nvPr/>
        </p:nvSpPr>
        <p:spPr>
          <a:xfrm>
            <a:off x="5707612" y="693174"/>
            <a:ext cx="1150374" cy="575187"/>
          </a:xfrm>
          <a:prstGeom prst="wedgeRoundRectCallout">
            <a:avLst>
              <a:gd name="adj1" fmla="val 80449"/>
              <a:gd name="adj2" fmla="val -24680"/>
              <a:gd name="adj3" fmla="val 16667"/>
            </a:avLst>
          </a:prstGeom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5369" y="604684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Boundary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)-simplex</a:t>
            </a:r>
          </a:p>
        </p:txBody>
      </p:sp>
      <p:cxnSp>
        <p:nvCxnSpPr>
          <p:cNvPr id="105" name="Curved Connector 104"/>
          <p:cNvCxnSpPr>
            <a:stCxn id="94" idx="3"/>
          </p:cNvCxnSpPr>
          <p:nvPr/>
        </p:nvCxnSpPr>
        <p:spPr bwMode="auto">
          <a:xfrm>
            <a:off x="1135626" y="4643165"/>
            <a:ext cx="958645" cy="459777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Curved Connector 111"/>
          <p:cNvCxnSpPr>
            <a:stCxn id="81" idx="3"/>
            <a:endCxn id="6" idx="3"/>
          </p:cNvCxnSpPr>
          <p:nvPr/>
        </p:nvCxnSpPr>
        <p:spPr bwMode="auto">
          <a:xfrm flipV="1">
            <a:off x="3713812" y="5076980"/>
            <a:ext cx="578532" cy="775546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TextBox 65"/>
          <p:cNvSpPr txBox="1"/>
          <p:nvPr/>
        </p:nvSpPr>
        <p:spPr>
          <a:xfrm rot="20425973">
            <a:off x="-157370" y="286932"/>
            <a:ext cx="1803699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4" grpId="0"/>
      <p:bldP spid="99" grpId="0" animBg="1"/>
      <p:bldP spid="10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 flipV="1">
              <a:off x="8806426" y="1882367"/>
              <a:ext cx="44450" cy="90488"/>
            </a:xfrm>
            <a:prstGeom prst="ellipse">
              <a:avLst/>
            </a:prstGeom>
            <a:grpFill/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 flipV="1">
              <a:off x="7531663" y="1882367"/>
              <a:ext cx="44450" cy="90488"/>
            </a:xfrm>
            <a:prstGeom prst="ellipse">
              <a:avLst/>
            </a:prstGeom>
            <a:grpFill/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flipV="1">
              <a:off x="6657617" y="2511938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 flipV="1">
              <a:off x="7142726" y="3260316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 flipV="1">
              <a:off x="6231501" y="3261904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108860" y="4210871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593961" y="3462486"/>
              <a:ext cx="307974" cy="2619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682744" y="3460905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98" name="Straight Connector 97"/>
          <p:cNvCxnSpPr>
            <a:stCxn id="22" idx="6"/>
            <a:endCxn id="16" idx="2"/>
          </p:cNvCxnSpPr>
          <p:nvPr/>
        </p:nvCxnSpPr>
        <p:spPr bwMode="auto">
          <a:xfrm>
            <a:off x="2534981" y="5079361"/>
            <a:ext cx="3516313" cy="0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3979606" y="5079361"/>
            <a:ext cx="79692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1165108" y="619433"/>
            <a:ext cx="715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Exactly one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contains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endParaRPr lang="en-US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549902" y="2831690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</a:p>
        </p:txBody>
      </p:sp>
      <p:cxnSp>
        <p:nvCxnSpPr>
          <p:cNvPr id="103" name="Curved Connector 102"/>
          <p:cNvCxnSpPr>
            <a:stCxn id="97" idx="3"/>
          </p:cNvCxnSpPr>
          <p:nvPr/>
        </p:nvCxnSpPr>
        <p:spPr bwMode="auto">
          <a:xfrm>
            <a:off x="1997460" y="3154856"/>
            <a:ext cx="2323817" cy="694473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50723" y="4350777"/>
            <a:ext cx="884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1</a:t>
            </a:r>
            <a:endParaRPr lang="en-US" sz="3200" baseline="-250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Curved Connector 106"/>
          <p:cNvCxnSpPr>
            <a:stCxn id="106" idx="3"/>
          </p:cNvCxnSpPr>
          <p:nvPr/>
        </p:nvCxnSpPr>
        <p:spPr bwMode="auto">
          <a:xfrm>
            <a:off x="1135626" y="4643165"/>
            <a:ext cx="958645" cy="459777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TextBox 107"/>
          <p:cNvSpPr txBox="1"/>
          <p:nvPr/>
        </p:nvSpPr>
        <p:spPr>
          <a:xfrm>
            <a:off x="2802195" y="5560138"/>
            <a:ext cx="911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endParaRPr lang="en-US" sz="3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9" name="Curved Connector 111"/>
          <p:cNvCxnSpPr>
            <a:stCxn id="108" idx="3"/>
          </p:cNvCxnSpPr>
          <p:nvPr/>
        </p:nvCxnSpPr>
        <p:spPr bwMode="auto">
          <a:xfrm flipV="1">
            <a:off x="3713813" y="5076983"/>
            <a:ext cx="578531" cy="775543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7" name="TextBox 66"/>
          <p:cNvSpPr txBox="1"/>
          <p:nvPr/>
        </p:nvSpPr>
        <p:spPr>
          <a:xfrm rot="20425973">
            <a:off x="-157370" y="286932"/>
            <a:ext cx="1803699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401723" y="2202828"/>
            <a:ext cx="2143536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Impossibility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538437" y="4045482"/>
            <a:ext cx="192552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Separation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854114" y="2618465"/>
            <a:ext cx="5048754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Task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cannot be solved</a:t>
            </a:r>
          </a:p>
          <a:p>
            <a:pPr lvl="1"/>
            <a:r>
              <a:rPr lang="en-US" sz="3200" dirty="0" smtClean="0">
                <a:latin typeface="Arial" pitchFamily="34" charset="0"/>
                <a:cs typeface="Arial" pitchFamily="34" charset="0"/>
              </a:rPr>
              <a:t>in model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1807040" y="4416874"/>
            <a:ext cx="6953502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Task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can be solved by a protocol for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T’,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but not vice-versa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grpFill/>
            <a:ln w="19050" cap="flat" cmpd="sng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grpFill/>
            <a:ln w="1905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 flipV="1">
              <a:off x="8806426" y="1882367"/>
              <a:ext cx="44450" cy="90488"/>
            </a:xfrm>
            <a:prstGeom prst="ellipse">
              <a:avLst/>
            </a:prstGeom>
            <a:grpFill/>
            <a:ln w="3175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flipV="1">
              <a:off x="6657617" y="2511938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 flipV="1">
              <a:off x="7142726" y="3260316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 flipV="1">
              <a:off x="6231501" y="3261904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grpFill/>
            <a:ln w="38100">
              <a:solidFill>
                <a:schemeClr val="bg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108860" y="4210871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593961" y="3462486"/>
              <a:ext cx="307974" cy="2619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682744" y="3460905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cxnSp>
        <p:nvCxnSpPr>
          <p:cNvPr id="98" name="Straight Connector 97"/>
          <p:cNvCxnSpPr>
            <a:stCxn id="22" idx="6"/>
            <a:endCxn id="16" idx="2"/>
          </p:cNvCxnSpPr>
          <p:nvPr/>
        </p:nvCxnSpPr>
        <p:spPr bwMode="auto">
          <a:xfrm>
            <a:off x="2534981" y="5079361"/>
            <a:ext cx="3516313" cy="0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3979606" y="5079361"/>
            <a:ext cx="796925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943882" y="1091381"/>
            <a:ext cx="77871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Exactly one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cmmi10"/>
                <a:cs typeface="Arial" pitchFamily="34" charset="0"/>
              </a:rPr>
              <a:t>¿</a:t>
            </a:r>
            <a:r>
              <a:rPr lang="en-US" sz="2800" baseline="30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n-1</a:t>
            </a:r>
          </a:p>
        </p:txBody>
      </p:sp>
      <p:sp>
        <p:nvSpPr>
          <p:cNvPr id="75" name="Freeform 74"/>
          <p:cNvSpPr/>
          <p:nvPr/>
        </p:nvSpPr>
        <p:spPr>
          <a:xfrm>
            <a:off x="3834581" y="4336026"/>
            <a:ext cx="1032387" cy="766916"/>
          </a:xfrm>
          <a:custGeom>
            <a:avLst/>
            <a:gdLst>
              <a:gd name="connsiteX0" fmla="*/ 0 w 1032387"/>
              <a:gd name="connsiteY0" fmla="*/ 737419 h 766916"/>
              <a:gd name="connsiteX1" fmla="*/ 383458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2387" h="766916">
                <a:moveTo>
                  <a:pt x="0" y="737419"/>
                </a:moveTo>
                <a:lnTo>
                  <a:pt x="383458" y="0"/>
                </a:lnTo>
                <a:lnTo>
                  <a:pt x="1032387" y="766916"/>
                </a:lnTo>
                <a:lnTo>
                  <a:pt x="0" y="737419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73163" y="5633884"/>
            <a:ext cx="3381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i="1" baseline="30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n-1</a:t>
            </a:r>
            <a:r>
              <a:rPr lang="en-US" sz="3200" dirty="0" smtClean="0">
                <a:solidFill>
                  <a:srgbClr val="FF0000"/>
                </a:solidFill>
                <a:latin typeface="Arie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itchFamily="34" charset="0"/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itchFamily="34" charset="0"/>
              </a:rPr>
              <a:t>i</a:t>
            </a:r>
          </a:p>
        </p:txBody>
      </p:sp>
      <p:cxnSp>
        <p:nvCxnSpPr>
          <p:cNvPr id="78" name="Curved Connector 77"/>
          <p:cNvCxnSpPr>
            <a:stCxn id="76" idx="1"/>
          </p:cNvCxnSpPr>
          <p:nvPr/>
        </p:nvCxnSpPr>
        <p:spPr bwMode="auto">
          <a:xfrm rot="10800000">
            <a:off x="4262319" y="4807974"/>
            <a:ext cx="510844" cy="1118298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1549902" y="2831690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</a:p>
        </p:txBody>
      </p:sp>
      <p:cxnSp>
        <p:nvCxnSpPr>
          <p:cNvPr id="93" name="Curved Connector 92"/>
          <p:cNvCxnSpPr>
            <a:stCxn id="81" idx="3"/>
          </p:cNvCxnSpPr>
          <p:nvPr/>
        </p:nvCxnSpPr>
        <p:spPr bwMode="auto">
          <a:xfrm>
            <a:off x="1997460" y="3154856"/>
            <a:ext cx="2323817" cy="694473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8" name="TextBox 67"/>
          <p:cNvSpPr txBox="1"/>
          <p:nvPr/>
        </p:nvSpPr>
        <p:spPr>
          <a:xfrm rot="20425973">
            <a:off x="-157370" y="286932"/>
            <a:ext cx="1803699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One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 flipV="1">
              <a:off x="8806426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 flipV="1">
              <a:off x="7531663" y="188236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 flipV="1">
              <a:off x="6426763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 flipV="1">
              <a:off x="8088876" y="31110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 flipV="1">
              <a:off x="6657617" y="2511938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 flipV="1">
              <a:off x="7142726" y="3260316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88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 flipV="1">
              <a:off x="6231501" y="3261904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3" name="Oval 38"/>
            <p:cNvSpPr>
              <a:spLocks noChangeArrowheads="1"/>
            </p:cNvSpPr>
            <p:nvPr/>
          </p:nvSpPr>
          <p:spPr bwMode="auto">
            <a:xfrm flipV="1">
              <a:off x="7644376" y="389531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540119" y="37831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5"/>
            <p:cNvGrpSpPr>
              <a:grpSpLocks/>
            </p:cNvGrpSpPr>
            <p:nvPr/>
          </p:nvGrpSpPr>
          <p:grpSpPr bwMode="auto">
            <a:xfrm>
              <a:off x="4108860" y="4210871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29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29"/>
            <p:cNvGrpSpPr>
              <a:grpSpLocks/>
            </p:cNvGrpSpPr>
            <p:nvPr/>
          </p:nvGrpSpPr>
          <p:grpSpPr bwMode="auto">
            <a:xfrm>
              <a:off x="4593969" y="3462493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2"/>
            <p:cNvGrpSpPr>
              <a:grpSpLocks/>
            </p:cNvGrpSpPr>
            <p:nvPr/>
          </p:nvGrpSpPr>
          <p:grpSpPr bwMode="auto">
            <a:xfrm>
              <a:off x="3682744" y="3460905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35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95619" y="299894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595431" y="2997355"/>
              <a:ext cx="44450" cy="904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2772697" y="2050022"/>
            <a:ext cx="92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endParaRPr lang="en-US" sz="3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91139" y="5471656"/>
            <a:ext cx="809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1</a:t>
            </a:r>
            <a:endParaRPr lang="en-US" sz="3200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3" name="Picture 9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9811" y="653025"/>
            <a:ext cx="5841400" cy="525070"/>
          </a:xfrm>
          <a:prstGeom prst="rect">
            <a:avLst/>
          </a:prstGeom>
          <a:noFill/>
          <a:ln/>
          <a:effectLst/>
        </p:spPr>
      </p:pic>
      <p:cxnSp>
        <p:nvCxnSpPr>
          <p:cNvPr id="98" name="Straight Connector 97"/>
          <p:cNvCxnSpPr>
            <a:endCxn id="16" idx="0"/>
          </p:cNvCxnSpPr>
          <p:nvPr/>
        </p:nvCxnSpPr>
        <p:spPr bwMode="auto">
          <a:xfrm rot="16200000" flipH="1">
            <a:off x="3902586" y="2645696"/>
            <a:ext cx="2868870" cy="1736521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9" name="Rounded Rectangular Callout 98"/>
          <p:cNvSpPr/>
          <p:nvPr/>
        </p:nvSpPr>
        <p:spPr>
          <a:xfrm>
            <a:off x="5707612" y="693174"/>
            <a:ext cx="1150374" cy="575187"/>
          </a:xfrm>
          <a:prstGeom prst="wedgeRoundRectCallout">
            <a:avLst>
              <a:gd name="adj1" fmla="val 80449"/>
              <a:gd name="adj2" fmla="val -24680"/>
              <a:gd name="adj3" fmla="val 16667"/>
            </a:avLst>
          </a:prstGeom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5369" y="604684"/>
            <a:ext cx="1983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Internal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)-simplex</a:t>
            </a:r>
          </a:p>
        </p:txBody>
      </p:sp>
      <p:cxnSp>
        <p:nvCxnSpPr>
          <p:cNvPr id="85" name="Straight Connector 84"/>
          <p:cNvCxnSpPr/>
          <p:nvPr/>
        </p:nvCxnSpPr>
        <p:spPr bwMode="auto">
          <a:xfrm rot="16200000" flipV="1">
            <a:off x="5073446" y="3318386"/>
            <a:ext cx="457200" cy="28022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Curved Connector 112"/>
          <p:cNvCxnSpPr/>
          <p:nvPr/>
        </p:nvCxnSpPr>
        <p:spPr bwMode="auto">
          <a:xfrm rot="10800000">
            <a:off x="6356557" y="5279925"/>
            <a:ext cx="693172" cy="457198"/>
          </a:xfrm>
          <a:prstGeom prst="curvedConnector3">
            <a:avLst>
              <a:gd name="adj1" fmla="val 98936"/>
            </a:avLst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Curved Connector 116"/>
          <p:cNvCxnSpPr>
            <a:stCxn id="81" idx="2"/>
          </p:cNvCxnSpPr>
          <p:nvPr/>
        </p:nvCxnSpPr>
        <p:spPr bwMode="auto">
          <a:xfrm rot="16200000" flipH="1">
            <a:off x="3746503" y="2124176"/>
            <a:ext cx="845819" cy="1867060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>
          <a:xfrm rot="20425973">
            <a:off x="-144226" y="286932"/>
            <a:ext cx="1777411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9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 flipV="1">
              <a:off x="8806426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flipV="1">
              <a:off x="6657617" y="2511938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 flipV="1">
              <a:off x="7142726" y="3260316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 flipV="1">
              <a:off x="6231501" y="3261904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34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540119" y="37831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4108860" y="4210871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4593969" y="3462493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682744" y="3460905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95619" y="299894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8" name="Straight Connector 97"/>
          <p:cNvCxnSpPr>
            <a:endCxn id="16" idx="0"/>
          </p:cNvCxnSpPr>
          <p:nvPr/>
        </p:nvCxnSpPr>
        <p:spPr bwMode="auto">
          <a:xfrm rot="16200000" flipH="1">
            <a:off x="3902586" y="2645696"/>
            <a:ext cx="2868870" cy="1736521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16200000" flipV="1">
            <a:off x="5073446" y="3318386"/>
            <a:ext cx="457200" cy="280221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Curved Connector 112"/>
          <p:cNvCxnSpPr>
            <a:stCxn id="93" idx="0"/>
          </p:cNvCxnSpPr>
          <p:nvPr/>
        </p:nvCxnSpPr>
        <p:spPr bwMode="auto">
          <a:xfrm rot="16200000" flipV="1">
            <a:off x="7567862" y="3463934"/>
            <a:ext cx="712838" cy="1011682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Curved Connector 116"/>
          <p:cNvCxnSpPr>
            <a:stCxn id="92" idx="2"/>
            <a:endCxn id="6" idx="1"/>
          </p:cNvCxnSpPr>
          <p:nvPr/>
        </p:nvCxnSpPr>
        <p:spPr bwMode="auto">
          <a:xfrm rot="16200000" flipH="1">
            <a:off x="2053059" y="2240000"/>
            <a:ext cx="853371" cy="1618600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/>
        </p:nvSpPr>
        <p:spPr>
          <a:xfrm>
            <a:off x="663663" y="988143"/>
            <a:ext cx="8067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Exactly two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-simplexes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contain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endParaRPr lang="en-US" sz="32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369720" y="1976284"/>
            <a:ext cx="601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6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endParaRPr lang="en-US" sz="3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129398" y="4326194"/>
            <a:ext cx="601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6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endParaRPr lang="en-US" sz="3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 rot="20425973">
            <a:off x="-144226" y="286932"/>
            <a:ext cx="1777411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Two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 flipV="1">
              <a:off x="8806426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8" name="Oval 16"/>
            <p:cNvSpPr>
              <a:spLocks noChangeArrowheads="1"/>
            </p:cNvSpPr>
            <p:nvPr/>
          </p:nvSpPr>
          <p:spPr bwMode="auto">
            <a:xfrm flipV="1">
              <a:off x="7531663" y="188236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0" name="Oval 18"/>
            <p:cNvSpPr>
              <a:spLocks noChangeArrowheads="1"/>
            </p:cNvSpPr>
            <p:nvPr/>
          </p:nvSpPr>
          <p:spPr bwMode="auto">
            <a:xfrm flipV="1">
              <a:off x="6426763" y="18823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4" name="Oval 22"/>
            <p:cNvSpPr>
              <a:spLocks noChangeArrowheads="1"/>
            </p:cNvSpPr>
            <p:nvPr/>
          </p:nvSpPr>
          <p:spPr bwMode="auto">
            <a:xfrm flipV="1">
              <a:off x="8088876" y="31110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5"/>
            <p:cNvGrpSpPr>
              <a:grpSpLocks/>
            </p:cNvGrpSpPr>
            <p:nvPr/>
          </p:nvGrpSpPr>
          <p:grpSpPr bwMode="auto">
            <a:xfrm flipV="1">
              <a:off x="6657617" y="2511938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90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1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29"/>
            <p:cNvGrpSpPr>
              <a:grpSpLocks/>
            </p:cNvGrpSpPr>
            <p:nvPr/>
          </p:nvGrpSpPr>
          <p:grpSpPr bwMode="auto">
            <a:xfrm flipV="1">
              <a:off x="7142726" y="3260316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88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9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32"/>
            <p:cNvGrpSpPr>
              <a:grpSpLocks/>
            </p:cNvGrpSpPr>
            <p:nvPr/>
          </p:nvGrpSpPr>
          <p:grpSpPr bwMode="auto">
            <a:xfrm flipV="1">
              <a:off x="6231501" y="3261904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86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7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3" name="Oval 38"/>
            <p:cNvSpPr>
              <a:spLocks noChangeArrowheads="1"/>
            </p:cNvSpPr>
            <p:nvPr/>
          </p:nvSpPr>
          <p:spPr bwMode="auto">
            <a:xfrm flipV="1">
              <a:off x="7644376" y="3895317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52"/>
          <p:cNvGrpSpPr/>
          <p:nvPr/>
        </p:nvGrpSpPr>
        <p:grpSpPr>
          <a:xfrm>
            <a:off x="2227006" y="1843242"/>
            <a:ext cx="4132263" cy="3367088"/>
            <a:chOff x="2227006" y="1843242"/>
            <a:chExt cx="4132263" cy="3367088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285744" y="1874992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2379406" y="358631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4222494" y="3589492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858956" y="1892455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4208206" y="4348317"/>
              <a:ext cx="609600" cy="685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3768469" y="4348317"/>
              <a:ext cx="439737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665406" y="3586317"/>
              <a:ext cx="83820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4665406" y="3052917"/>
              <a:ext cx="304800" cy="533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H="1" flipV="1">
              <a:off x="3522406" y="3129117"/>
              <a:ext cx="304800" cy="457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3065206" y="3586317"/>
              <a:ext cx="762000" cy="3048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51294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257669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47765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16"/>
            <p:cNvSpPr>
              <a:spLocks noChangeArrowheads="1"/>
            </p:cNvSpPr>
            <p:nvPr/>
          </p:nvSpPr>
          <p:spPr bwMode="auto">
            <a:xfrm>
              <a:off x="4982906" y="501189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3878006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2227006" y="494839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>
              <a:off x="2433381" y="501189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5333744" y="37196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5540119" y="378316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" name="Group 25"/>
            <p:cNvGrpSpPr>
              <a:grpSpLocks/>
            </p:cNvGrpSpPr>
            <p:nvPr/>
          </p:nvGrpSpPr>
          <p:grpSpPr bwMode="auto">
            <a:xfrm>
              <a:off x="4108860" y="4210871"/>
              <a:ext cx="307975" cy="261938"/>
              <a:chOff x="3366" y="2963"/>
              <a:chExt cx="432" cy="384"/>
            </a:xfrm>
            <a:solidFill>
              <a:srgbClr val="FF0000"/>
            </a:solidFill>
          </p:grpSpPr>
          <p:sp>
            <p:nvSpPr>
              <p:cNvPr id="29" name="Oval 26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0" name="Oval 27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4" name="Group 29"/>
            <p:cNvGrpSpPr>
              <a:grpSpLocks/>
            </p:cNvGrpSpPr>
            <p:nvPr/>
          </p:nvGrpSpPr>
          <p:grpSpPr bwMode="auto">
            <a:xfrm>
              <a:off x="4593969" y="3462493"/>
              <a:ext cx="307975" cy="261938"/>
              <a:chOff x="3366" y="2963"/>
              <a:chExt cx="432" cy="384"/>
            </a:xfrm>
            <a:solidFill>
              <a:srgbClr val="FFFF00"/>
            </a:solidFill>
          </p:grpSpPr>
          <p:sp>
            <p:nvSpPr>
              <p:cNvPr id="32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" name="Group 32"/>
            <p:cNvGrpSpPr>
              <a:grpSpLocks/>
            </p:cNvGrpSpPr>
            <p:nvPr/>
          </p:nvGrpSpPr>
          <p:grpSpPr bwMode="auto">
            <a:xfrm>
              <a:off x="3682744" y="3460905"/>
              <a:ext cx="307975" cy="261938"/>
              <a:chOff x="3366" y="2963"/>
              <a:chExt cx="432" cy="384"/>
            </a:xfrm>
            <a:solidFill>
              <a:schemeClr val="accent1"/>
            </a:solidFill>
          </p:grpSpPr>
          <p:sp>
            <p:nvSpPr>
              <p:cNvPr id="35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36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" name="Oval 35"/>
            <p:cNvSpPr>
              <a:spLocks noChangeArrowheads="1"/>
            </p:cNvSpPr>
            <p:nvPr/>
          </p:nvSpPr>
          <p:spPr bwMode="auto">
            <a:xfrm>
              <a:off x="4139944" y="18432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346319" y="1906742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4889244" y="29354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auto">
            <a:xfrm>
              <a:off x="5095619" y="2998942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auto">
            <a:xfrm>
              <a:off x="3389056" y="2933855"/>
              <a:ext cx="307975" cy="261937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auto">
            <a:xfrm>
              <a:off x="3595431" y="2997355"/>
              <a:ext cx="44450" cy="90487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8" name="Straight Connector 97"/>
          <p:cNvCxnSpPr>
            <a:endCxn id="16" idx="0"/>
          </p:cNvCxnSpPr>
          <p:nvPr/>
        </p:nvCxnSpPr>
        <p:spPr bwMode="auto">
          <a:xfrm rot="16200000" flipH="1">
            <a:off x="3902586" y="2645696"/>
            <a:ext cx="2868870" cy="1736521"/>
          </a:xfrm>
          <a:prstGeom prst="lin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>
            <a:stCxn id="24" idx="0"/>
          </p:cNvCxnSpPr>
          <p:nvPr/>
        </p:nvCxnSpPr>
        <p:spPr bwMode="auto">
          <a:xfrm rot="16200000" flipV="1">
            <a:off x="5057828" y="3289763"/>
            <a:ext cx="489769" cy="37004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Freeform 91"/>
          <p:cNvSpPr/>
          <p:nvPr/>
        </p:nvSpPr>
        <p:spPr>
          <a:xfrm>
            <a:off x="4689989" y="2993920"/>
            <a:ext cx="825910" cy="825911"/>
          </a:xfrm>
          <a:custGeom>
            <a:avLst/>
            <a:gdLst>
              <a:gd name="connsiteX0" fmla="*/ 0 w 1032387"/>
              <a:gd name="connsiteY0" fmla="*/ 737419 h 766916"/>
              <a:gd name="connsiteX1" fmla="*/ 383458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1032387"/>
              <a:gd name="connsiteY0" fmla="*/ 737419 h 766916"/>
              <a:gd name="connsiteX1" fmla="*/ 501445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884904"/>
              <a:gd name="connsiteY0" fmla="*/ 589935 h 766916"/>
              <a:gd name="connsiteX1" fmla="*/ 353962 w 884904"/>
              <a:gd name="connsiteY1" fmla="*/ 0 h 766916"/>
              <a:gd name="connsiteX2" fmla="*/ 884904 w 884904"/>
              <a:gd name="connsiteY2" fmla="*/ 766916 h 766916"/>
              <a:gd name="connsiteX3" fmla="*/ 0 w 884904"/>
              <a:gd name="connsiteY3" fmla="*/ 589935 h 766916"/>
              <a:gd name="connsiteX0" fmla="*/ 0 w 884904"/>
              <a:gd name="connsiteY0" fmla="*/ 560439 h 737420"/>
              <a:gd name="connsiteX1" fmla="*/ 412956 w 884904"/>
              <a:gd name="connsiteY1" fmla="*/ 0 h 737420"/>
              <a:gd name="connsiteX2" fmla="*/ 884904 w 884904"/>
              <a:gd name="connsiteY2" fmla="*/ 737420 h 737420"/>
              <a:gd name="connsiteX3" fmla="*/ 0 w 884904"/>
              <a:gd name="connsiteY3" fmla="*/ 560439 h 737420"/>
              <a:gd name="connsiteX0" fmla="*/ 0 w 766917"/>
              <a:gd name="connsiteY0" fmla="*/ 530942 h 737420"/>
              <a:gd name="connsiteX1" fmla="*/ 294969 w 766917"/>
              <a:gd name="connsiteY1" fmla="*/ 0 h 737420"/>
              <a:gd name="connsiteX2" fmla="*/ 766917 w 766917"/>
              <a:gd name="connsiteY2" fmla="*/ 737420 h 737420"/>
              <a:gd name="connsiteX3" fmla="*/ 0 w 766917"/>
              <a:gd name="connsiteY3" fmla="*/ 530942 h 737420"/>
              <a:gd name="connsiteX0" fmla="*/ 0 w 825910"/>
              <a:gd name="connsiteY0" fmla="*/ 530942 h 737420"/>
              <a:gd name="connsiteX1" fmla="*/ 353962 w 825910"/>
              <a:gd name="connsiteY1" fmla="*/ 0 h 737420"/>
              <a:gd name="connsiteX2" fmla="*/ 825910 w 825910"/>
              <a:gd name="connsiteY2" fmla="*/ 737420 h 737420"/>
              <a:gd name="connsiteX3" fmla="*/ 0 w 825910"/>
              <a:gd name="connsiteY3" fmla="*/ 530942 h 737420"/>
              <a:gd name="connsiteX0" fmla="*/ 0 w 825910"/>
              <a:gd name="connsiteY0" fmla="*/ 619433 h 825911"/>
              <a:gd name="connsiteX1" fmla="*/ 324465 w 825910"/>
              <a:gd name="connsiteY1" fmla="*/ 0 h 825911"/>
              <a:gd name="connsiteX2" fmla="*/ 825910 w 825910"/>
              <a:gd name="connsiteY2" fmla="*/ 825911 h 825911"/>
              <a:gd name="connsiteX3" fmla="*/ 0 w 825910"/>
              <a:gd name="connsiteY3" fmla="*/ 619433 h 825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910" h="825911">
                <a:moveTo>
                  <a:pt x="0" y="619433"/>
                </a:moveTo>
                <a:lnTo>
                  <a:pt x="324465" y="0"/>
                </a:lnTo>
                <a:lnTo>
                  <a:pt x="825910" y="825911"/>
                </a:lnTo>
                <a:lnTo>
                  <a:pt x="0" y="619433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5048868" y="3028334"/>
            <a:ext cx="825908" cy="811162"/>
          </a:xfrm>
          <a:custGeom>
            <a:avLst/>
            <a:gdLst>
              <a:gd name="connsiteX0" fmla="*/ 0 w 1032387"/>
              <a:gd name="connsiteY0" fmla="*/ 737419 h 766916"/>
              <a:gd name="connsiteX1" fmla="*/ 383458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1032387"/>
              <a:gd name="connsiteY0" fmla="*/ 737419 h 766916"/>
              <a:gd name="connsiteX1" fmla="*/ 501445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884904"/>
              <a:gd name="connsiteY0" fmla="*/ 589935 h 766916"/>
              <a:gd name="connsiteX1" fmla="*/ 353962 w 884904"/>
              <a:gd name="connsiteY1" fmla="*/ 0 h 766916"/>
              <a:gd name="connsiteX2" fmla="*/ 884904 w 884904"/>
              <a:gd name="connsiteY2" fmla="*/ 766916 h 766916"/>
              <a:gd name="connsiteX3" fmla="*/ 0 w 884904"/>
              <a:gd name="connsiteY3" fmla="*/ 589935 h 766916"/>
              <a:gd name="connsiteX0" fmla="*/ 0 w 884904"/>
              <a:gd name="connsiteY0" fmla="*/ 560439 h 737420"/>
              <a:gd name="connsiteX1" fmla="*/ 412956 w 884904"/>
              <a:gd name="connsiteY1" fmla="*/ 0 h 737420"/>
              <a:gd name="connsiteX2" fmla="*/ 884904 w 884904"/>
              <a:gd name="connsiteY2" fmla="*/ 737420 h 737420"/>
              <a:gd name="connsiteX3" fmla="*/ 0 w 884904"/>
              <a:gd name="connsiteY3" fmla="*/ 560439 h 737420"/>
              <a:gd name="connsiteX0" fmla="*/ 0 w 766917"/>
              <a:gd name="connsiteY0" fmla="*/ 530942 h 737420"/>
              <a:gd name="connsiteX1" fmla="*/ 294969 w 766917"/>
              <a:gd name="connsiteY1" fmla="*/ 0 h 737420"/>
              <a:gd name="connsiteX2" fmla="*/ 766917 w 766917"/>
              <a:gd name="connsiteY2" fmla="*/ 737420 h 737420"/>
              <a:gd name="connsiteX3" fmla="*/ 0 w 766917"/>
              <a:gd name="connsiteY3" fmla="*/ 530942 h 737420"/>
              <a:gd name="connsiteX0" fmla="*/ 678424 w 678424"/>
              <a:gd name="connsiteY0" fmla="*/ 147484 h 737420"/>
              <a:gd name="connsiteX1" fmla="*/ 0 w 678424"/>
              <a:gd name="connsiteY1" fmla="*/ 0 h 737420"/>
              <a:gd name="connsiteX2" fmla="*/ 471948 w 678424"/>
              <a:gd name="connsiteY2" fmla="*/ 737420 h 737420"/>
              <a:gd name="connsiteX3" fmla="*/ 678424 w 678424"/>
              <a:gd name="connsiteY3" fmla="*/ 147484 h 737420"/>
              <a:gd name="connsiteX0" fmla="*/ 678424 w 678424"/>
              <a:gd name="connsiteY0" fmla="*/ 147484 h 604684"/>
              <a:gd name="connsiteX1" fmla="*/ 0 w 678424"/>
              <a:gd name="connsiteY1" fmla="*/ 0 h 604684"/>
              <a:gd name="connsiteX2" fmla="*/ 353961 w 678424"/>
              <a:gd name="connsiteY2" fmla="*/ 604684 h 604684"/>
              <a:gd name="connsiteX3" fmla="*/ 678424 w 678424"/>
              <a:gd name="connsiteY3" fmla="*/ 147484 h 604684"/>
              <a:gd name="connsiteX0" fmla="*/ 752166 w 752166"/>
              <a:gd name="connsiteY0" fmla="*/ 280220 h 737420"/>
              <a:gd name="connsiteX1" fmla="*/ 0 w 752166"/>
              <a:gd name="connsiteY1" fmla="*/ 0 h 737420"/>
              <a:gd name="connsiteX2" fmla="*/ 427703 w 752166"/>
              <a:gd name="connsiteY2" fmla="*/ 737420 h 737420"/>
              <a:gd name="connsiteX3" fmla="*/ 752166 w 752166"/>
              <a:gd name="connsiteY3" fmla="*/ 280220 h 737420"/>
              <a:gd name="connsiteX0" fmla="*/ 825908 w 825908"/>
              <a:gd name="connsiteY0" fmla="*/ 353962 h 811162"/>
              <a:gd name="connsiteX1" fmla="*/ 0 w 825908"/>
              <a:gd name="connsiteY1" fmla="*/ 0 h 811162"/>
              <a:gd name="connsiteX2" fmla="*/ 501445 w 825908"/>
              <a:gd name="connsiteY2" fmla="*/ 811162 h 811162"/>
              <a:gd name="connsiteX3" fmla="*/ 825908 w 825908"/>
              <a:gd name="connsiteY3" fmla="*/ 3539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5908" h="811162">
                <a:moveTo>
                  <a:pt x="825908" y="353962"/>
                </a:moveTo>
                <a:lnTo>
                  <a:pt x="0" y="0"/>
                </a:lnTo>
                <a:lnTo>
                  <a:pt x="501445" y="811162"/>
                </a:lnTo>
                <a:lnTo>
                  <a:pt x="825908" y="353962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39212" y="1022555"/>
            <a:ext cx="8568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Exactly 2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-simplexes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r>
              <a:rPr lang="en-US" sz="2800" baseline="30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¿</a:t>
            </a:r>
            <a:r>
              <a:rPr lang="en-US" sz="2800" baseline="-25000" dirty="0" smtClean="0">
                <a:latin typeface="cmmi10"/>
                <a:cs typeface="Arial" pitchFamily="34" charset="0"/>
              </a:rPr>
              <a:t>1</a:t>
            </a:r>
            <a:r>
              <a:rPr lang="en-US" sz="2800" baseline="30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contain </a:t>
            </a:r>
            <a:r>
              <a:rPr lang="en-US" sz="3200" dirty="0" smtClean="0"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endParaRPr lang="en-US" sz="2800" baseline="30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7" name="Curved Connector 112"/>
          <p:cNvCxnSpPr>
            <a:stCxn id="108" idx="0"/>
          </p:cNvCxnSpPr>
          <p:nvPr/>
        </p:nvCxnSpPr>
        <p:spPr bwMode="auto">
          <a:xfrm rot="16200000" flipV="1">
            <a:off x="5344259" y="4050485"/>
            <a:ext cx="1877958" cy="106270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Curved Connector 116"/>
          <p:cNvCxnSpPr>
            <a:stCxn id="107" idx="2"/>
          </p:cNvCxnSpPr>
          <p:nvPr/>
        </p:nvCxnSpPr>
        <p:spPr bwMode="auto">
          <a:xfrm rot="16200000" flipH="1">
            <a:off x="3065497" y="1428441"/>
            <a:ext cx="1022796" cy="2580112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7" name="TextBox 106"/>
          <p:cNvSpPr txBox="1"/>
          <p:nvPr/>
        </p:nvSpPr>
        <p:spPr>
          <a:xfrm>
            <a:off x="462461" y="1622324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i="1" baseline="30000" dirty="0" smtClean="0">
                <a:solidFill>
                  <a:srgbClr val="FF0000"/>
                </a:solidFill>
                <a:latin typeface="cmb10" pitchFamily="34" charset="0"/>
                <a:cs typeface="Arial" pitchFamily="34" charset="0"/>
              </a:rPr>
              <a:t>n</a:t>
            </a:r>
            <a:r>
              <a:rPr lang="en-US" sz="3200" i="1" baseline="-25000" dirty="0" smtClean="0">
                <a:solidFill>
                  <a:srgbClr val="FF0000"/>
                </a:solidFill>
                <a:latin typeface="cmb10" pitchFamily="34" charset="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-25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itchFamily="34" charset="0"/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itchFamily="34" charset="0"/>
              </a:rPr>
              <a:t>i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4982195" y="5520814"/>
            <a:ext cx="3664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rgbClr val="FF0000"/>
                </a:solidFill>
                <a:latin typeface="Ariel"/>
                <a:cs typeface="Arial" pitchFamily="34" charset="0"/>
              </a:rPr>
              <a:t>n</a:t>
            </a:r>
            <a:r>
              <a:rPr lang="en-US" sz="3200" baseline="-50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-25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itchFamily="34" charset="0"/>
              </a:rPr>
              <a:t>[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cmsy10"/>
                <a:cs typeface="Arial" pitchFamily="34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P</a:t>
            </a:r>
            <a:r>
              <a:rPr lang="en-US" sz="3200" baseline="-25000" dirty="0" err="1" smtClean="0">
                <a:solidFill>
                  <a:srgbClr val="FF0000"/>
                </a:solidFill>
                <a:latin typeface="Arial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msy10"/>
                <a:cs typeface="Arial" pitchFamily="34" charset="0"/>
              </a:rPr>
              <a:t>i</a:t>
            </a:r>
          </a:p>
        </p:txBody>
      </p:sp>
      <p:cxnSp>
        <p:nvCxnSpPr>
          <p:cNvPr id="122" name="Curved Connector 112"/>
          <p:cNvCxnSpPr>
            <a:stCxn id="125" idx="0"/>
          </p:cNvCxnSpPr>
          <p:nvPr/>
        </p:nvCxnSpPr>
        <p:spPr bwMode="auto">
          <a:xfrm rot="16200000" flipV="1">
            <a:off x="7567862" y="3463934"/>
            <a:ext cx="712838" cy="1011682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3" name="Curved Connector 116"/>
          <p:cNvCxnSpPr>
            <a:stCxn id="124" idx="2"/>
          </p:cNvCxnSpPr>
          <p:nvPr/>
        </p:nvCxnSpPr>
        <p:spPr bwMode="auto">
          <a:xfrm rot="16200000" flipH="1">
            <a:off x="2053059" y="2239999"/>
            <a:ext cx="853370" cy="1618601"/>
          </a:xfrm>
          <a:prstGeom prst="curvedConnector2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1369720" y="1976284"/>
            <a:ext cx="601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6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endParaRPr lang="en-US" sz="3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129398" y="4326194"/>
            <a:ext cx="601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6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endParaRPr lang="en-US" sz="36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 rot="20425973">
            <a:off x="-119304" y="196870"/>
            <a:ext cx="2058512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flipV="1">
              <a:off x="6657617" y="2511938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 flipV="1">
              <a:off x="7142726" y="3260316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 flipV="1">
              <a:off x="6231501" y="3261904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rgbClr val="FF0000"/>
          </a:solidFill>
        </p:grpSpPr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rgbClr val="FFFF00"/>
          </a:solidFill>
        </p:grpSpPr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accent1"/>
          </a:solidFill>
        </p:grpSpPr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TextBox 80"/>
          <p:cNvSpPr txBox="1"/>
          <p:nvPr/>
        </p:nvSpPr>
        <p:spPr>
          <a:xfrm>
            <a:off x="2109019" y="1843545"/>
            <a:ext cx="926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¿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30000" dirty="0" smtClean="0">
                <a:solidFill>
                  <a:srgbClr val="FF0000"/>
                </a:solidFill>
                <a:latin typeface="cmmi10"/>
                <a:cs typeface="Arial" pitchFamily="34" charset="0"/>
              </a:rPr>
              <a:t>1</a:t>
            </a:r>
            <a:endParaRPr lang="en-US" sz="3200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05139" y="5855114"/>
            <a:ext cx="809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n</a:t>
            </a:r>
            <a:r>
              <a:rPr lang="en-US" sz="3200" baseline="-25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3200" baseline="-25000" dirty="0" smtClean="0">
                <a:latin typeface="cmmi10"/>
                <a:cs typeface="Arial" pitchFamily="34" charset="0"/>
              </a:rPr>
              <a:t>1</a:t>
            </a:r>
            <a:endParaRPr lang="en-US" sz="3200" baseline="-25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Picture 71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063831" y="653025"/>
            <a:ext cx="5853360" cy="526145"/>
          </a:xfrm>
          <a:prstGeom prst="rect">
            <a:avLst/>
          </a:prstGeom>
          <a:noFill/>
          <a:ln/>
          <a:effectLst/>
        </p:spPr>
      </p:pic>
      <p:sp>
        <p:nvSpPr>
          <p:cNvPr id="99" name="Rounded Rectangular Callout 98"/>
          <p:cNvSpPr/>
          <p:nvPr/>
        </p:nvSpPr>
        <p:spPr>
          <a:xfrm>
            <a:off x="5707612" y="693174"/>
            <a:ext cx="1150374" cy="575187"/>
          </a:xfrm>
          <a:prstGeom prst="wedgeRoundRectCallout">
            <a:avLst>
              <a:gd name="adj1" fmla="val 80449"/>
              <a:gd name="adj2" fmla="val -24680"/>
              <a:gd name="adj3" fmla="val 16667"/>
            </a:avLst>
          </a:prstGeom>
          <a:ln w="38100">
            <a:solidFill>
              <a:srgbClr val="0000FF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275017" y="604684"/>
            <a:ext cx="1503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-simplex</a:t>
            </a:r>
          </a:p>
        </p:txBody>
      </p:sp>
      <p:cxnSp>
        <p:nvCxnSpPr>
          <p:cNvPr id="85" name="Straight Connector 84"/>
          <p:cNvCxnSpPr>
            <a:stCxn id="35" idx="0"/>
          </p:cNvCxnSpPr>
          <p:nvPr/>
        </p:nvCxnSpPr>
        <p:spPr bwMode="auto">
          <a:xfrm rot="5400000" flipH="1" flipV="1">
            <a:off x="3373567" y="2601682"/>
            <a:ext cx="1322388" cy="396059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3" name="Curved Connector 112"/>
          <p:cNvCxnSpPr>
            <a:stCxn id="94" idx="1"/>
          </p:cNvCxnSpPr>
          <p:nvPr/>
        </p:nvCxnSpPr>
        <p:spPr bwMode="auto">
          <a:xfrm rot="10800000">
            <a:off x="4321281" y="5176686"/>
            <a:ext cx="483859" cy="970816"/>
          </a:xfrm>
          <a:prstGeom prst="curvedConnector2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7" name="Curved Connector 116"/>
          <p:cNvCxnSpPr>
            <a:stCxn id="81" idx="2"/>
          </p:cNvCxnSpPr>
          <p:nvPr/>
        </p:nvCxnSpPr>
        <p:spPr bwMode="auto">
          <a:xfrm rot="16200000" flipH="1">
            <a:off x="3127070" y="1873454"/>
            <a:ext cx="388619" cy="1498350"/>
          </a:xfrm>
          <a:prstGeom prst="curvedConnector2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TextBox 70"/>
          <p:cNvSpPr txBox="1"/>
          <p:nvPr/>
        </p:nvSpPr>
        <p:spPr>
          <a:xfrm rot="20425973">
            <a:off x="-119304" y="196870"/>
            <a:ext cx="2058512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90230" y="1971366"/>
            <a:ext cx="207140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e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ids(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3212" y="2482643"/>
            <a:ext cx="3106876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saw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err="1" smtClean="0">
                <a:latin typeface="Arial"/>
                <a:cs typeface="Arial" pitchFamily="34" charset="0"/>
              </a:rPr>
              <a:t>’s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write)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844" y="3288888"/>
            <a:ext cx="230063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</a:t>
            </a:r>
            <a:r>
              <a:rPr lang="en-US" sz="2800" dirty="0" smtClean="0">
                <a:solidFill>
                  <a:schemeClr val="tx1"/>
                </a:solidFill>
                <a:latin typeface="Ariel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ids(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3200" baseline="-25000" dirty="0" smtClean="0">
                <a:solidFill>
                  <a:schemeClr val="tx1"/>
                </a:solidFill>
                <a:latin typeface="Arie"/>
                <a:cs typeface="Arabic Typesetting" pitchFamily="66" charset="-78"/>
              </a:rPr>
              <a:t>-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13212" y="3800165"/>
            <a:ext cx="4440575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k-1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did not see </a:t>
            </a:r>
            <a:r>
              <a:rPr lang="en-US" sz="28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dirty="0" err="1" smtClean="0">
                <a:latin typeface="Arial"/>
                <a:cs typeface="Arial" pitchFamily="34" charset="0"/>
              </a:rPr>
              <a:t>’s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write)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5642" y="4277028"/>
            <a:ext cx="4275529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Special case: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k=0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-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;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6402118" y="2168009"/>
            <a:ext cx="2074277" cy="584775"/>
            <a:chOff x="5930182" y="2050025"/>
            <a:chExt cx="2074277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6615937" y="2050025"/>
              <a:ext cx="1388522" cy="58477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¾</a:t>
              </a:r>
              <a:r>
                <a:rPr lang="en-US" sz="28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n</a:t>
              </a: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cmsy10"/>
                  <a:cs typeface="Arial" pitchFamily="34" charset="0"/>
                </a:rPr>
                <a:t>µ</a:t>
              </a: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¾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k</a:t>
              </a:r>
              <a:endPara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5930182" y="2050025"/>
              <a:ext cx="595035" cy="5847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sy10"/>
                  <a:cs typeface="Arial" pitchFamily="34" charset="0"/>
                </a:rPr>
                <a:t>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318544" y="3662516"/>
            <a:ext cx="2168272" cy="584775"/>
            <a:chOff x="5846608" y="3662516"/>
            <a:chExt cx="2168272" cy="584775"/>
          </a:xfrm>
        </p:grpSpPr>
        <p:sp>
          <p:nvSpPr>
            <p:cNvPr id="20" name="TextBox 19"/>
            <p:cNvSpPr txBox="1"/>
            <p:nvPr/>
          </p:nvSpPr>
          <p:spPr>
            <a:xfrm>
              <a:off x="6403541" y="3662516"/>
              <a:ext cx="1611339" cy="58477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¾</a:t>
              </a:r>
              <a:r>
                <a:rPr lang="en-US" sz="2800" baseline="-2500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k</a:t>
              </a:r>
              <a:r>
                <a:rPr lang="en-US" sz="2800" baseline="-2500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-</a:t>
              </a:r>
              <a:r>
                <a:rPr lang="en-US" sz="2800" baseline="-2500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smtClean="0">
                  <a:solidFill>
                    <a:schemeClr val="tx1"/>
                  </a:solidFill>
                  <a:latin typeface="cmsy10"/>
                  <a:cs typeface="Arial" pitchFamily="34" charset="0"/>
                </a:rPr>
                <a:t>½</a:t>
              </a:r>
              <a:r>
                <a:rPr lang="en-US" sz="280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¾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n</a:t>
              </a:r>
              <a:endPara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 bwMode="auto">
            <a:xfrm>
              <a:off x="5846608" y="3662516"/>
              <a:ext cx="595035" cy="584775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sy10"/>
                  <a:cs typeface="Arial" pitchFamily="34" charset="0"/>
                </a:rPr>
                <a:t>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00271" y="5329080"/>
            <a:ext cx="6208751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Either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2800" baseline="-25000" dirty="0" smtClean="0">
                <a:solidFill>
                  <a:schemeClr val="tx1"/>
                </a:solidFill>
                <a:latin typeface="Ariel"/>
                <a:cs typeface="Arial" pitchFamily="34" charset="0"/>
              </a:rPr>
              <a:t>-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½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½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</a:t>
            </a:r>
            <a:r>
              <a:rPr lang="en-US" sz="2800" dirty="0" smtClean="0">
                <a:latin typeface="cmmi1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2800" baseline="-25000" dirty="0" smtClean="0">
                <a:solidFill>
                  <a:schemeClr val="tx1"/>
                </a:solidFill>
                <a:latin typeface="Ariel"/>
                <a:cs typeface="Arial" pitchFamily="34" charset="0"/>
              </a:rPr>
              <a:t>-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½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28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425973">
            <a:off x="-119304" y="196870"/>
            <a:ext cx="2058512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  <p:bldP spid="16" grpId="0" animBg="1"/>
      <p:bldP spid="17" grpId="0" animBg="1"/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" name="Group 91"/>
          <p:cNvGrpSpPr/>
          <p:nvPr/>
        </p:nvGrpSpPr>
        <p:grpSpPr>
          <a:xfrm>
            <a:off x="4318307" y="1774417"/>
            <a:ext cx="4073525" cy="3335338"/>
            <a:chOff x="4834501" y="1774417"/>
            <a:chExt cx="4073525" cy="3335338"/>
          </a:xfrm>
        </p:grpSpPr>
        <p:sp>
          <p:nvSpPr>
            <p:cNvPr id="55" name="AutoShape 2"/>
            <p:cNvSpPr>
              <a:spLocks noChangeArrowheads="1"/>
            </p:cNvSpPr>
            <p:nvPr/>
          </p:nvSpPr>
          <p:spPr bwMode="auto">
            <a:xfrm flipV="1">
              <a:off x="4834501" y="1907767"/>
              <a:ext cx="4013200" cy="320198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38100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4"/>
            <p:cNvSpPr>
              <a:spLocks/>
            </p:cNvSpPr>
            <p:nvPr/>
          </p:nvSpPr>
          <p:spPr bwMode="auto">
            <a:xfrm flipV="1">
              <a:off x="4928163" y="1920467"/>
              <a:ext cx="1876425" cy="1477963"/>
            </a:xfrm>
            <a:custGeom>
              <a:avLst/>
              <a:gdLst/>
              <a:ahLst/>
              <a:cxnLst>
                <a:cxn ang="0">
                  <a:pos x="1182" y="471"/>
                </a:cxn>
                <a:cxn ang="0">
                  <a:pos x="941" y="0"/>
                </a:cxn>
                <a:cxn ang="0">
                  <a:pos x="920" y="2"/>
                </a:cxn>
                <a:cxn ang="0">
                  <a:pos x="0" y="931"/>
                </a:cxn>
                <a:cxn ang="0">
                  <a:pos x="1182" y="471"/>
                </a:cxn>
              </a:cxnLst>
              <a:rect l="0" t="0" r="r" b="b"/>
              <a:pathLst>
                <a:path w="1182" h="931">
                  <a:moveTo>
                    <a:pt x="1182" y="471"/>
                  </a:moveTo>
                  <a:lnTo>
                    <a:pt x="941" y="0"/>
                  </a:lnTo>
                  <a:lnTo>
                    <a:pt x="920" y="2"/>
                  </a:lnTo>
                  <a:lnTo>
                    <a:pt x="0" y="931"/>
                  </a:lnTo>
                  <a:lnTo>
                    <a:pt x="1182" y="471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flipV="1">
              <a:off x="6771251" y="1920467"/>
              <a:ext cx="2124075" cy="1474788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0" y="469"/>
                </a:cxn>
                <a:cxn ang="0">
                  <a:pos x="1338" y="929"/>
                </a:cxn>
                <a:cxn ang="0">
                  <a:pos x="296" y="0"/>
                </a:cxn>
              </a:cxnLst>
              <a:rect l="0" t="0" r="r" b="b"/>
              <a:pathLst>
                <a:path w="1338" h="929">
                  <a:moveTo>
                    <a:pt x="296" y="0"/>
                  </a:moveTo>
                  <a:lnTo>
                    <a:pt x="0" y="469"/>
                  </a:lnTo>
                  <a:lnTo>
                    <a:pt x="1338" y="929"/>
                  </a:lnTo>
                  <a:lnTo>
                    <a:pt x="296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6"/>
            <p:cNvSpPr>
              <a:spLocks/>
            </p:cNvSpPr>
            <p:nvPr/>
          </p:nvSpPr>
          <p:spPr bwMode="auto">
            <a:xfrm flipV="1">
              <a:off x="6407713" y="3406367"/>
              <a:ext cx="833438" cy="1685925"/>
            </a:xfrm>
            <a:custGeom>
              <a:avLst/>
              <a:gdLst/>
              <a:ahLst/>
              <a:cxnLst>
                <a:cxn ang="0">
                  <a:pos x="0" y="1062"/>
                </a:cxn>
                <a:cxn ang="0">
                  <a:pos x="525" y="1062"/>
                </a:cxn>
                <a:cxn ang="0">
                  <a:pos x="263" y="0"/>
                </a:cxn>
                <a:cxn ang="0">
                  <a:pos x="0" y="1062"/>
                </a:cxn>
              </a:cxnLst>
              <a:rect l="0" t="0" r="r" b="b"/>
              <a:pathLst>
                <a:path w="525" h="1062">
                  <a:moveTo>
                    <a:pt x="0" y="1062"/>
                  </a:moveTo>
                  <a:lnTo>
                    <a:pt x="525" y="1062"/>
                  </a:lnTo>
                  <a:lnTo>
                    <a:pt x="263" y="0"/>
                  </a:lnTo>
                  <a:lnTo>
                    <a:pt x="0" y="1062"/>
                  </a:lnTo>
                  <a:close/>
                </a:path>
              </a:pathLst>
            </a:custGeom>
            <a:noFill/>
            <a:ln w="19050" cap="flat" cmpd="sng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6756963" y="1950630"/>
              <a:ext cx="609600" cy="6858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 flipH="1" flipV="1">
              <a:off x="6317226" y="1874430"/>
              <a:ext cx="439737" cy="7620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7214163" y="3169830"/>
              <a:ext cx="838200" cy="2286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>
              <a:off x="7214163" y="3398430"/>
              <a:ext cx="304800" cy="5334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 flipH="1">
              <a:off x="6071163" y="3398430"/>
              <a:ext cx="304800" cy="4572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H="1" flipV="1">
              <a:off x="5613963" y="3093630"/>
              <a:ext cx="762000" cy="304800"/>
            </a:xfrm>
            <a:prstGeom prst="line">
              <a:avLst/>
            </a:prstGeom>
            <a:noFill/>
            <a:ln w="1905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3"/>
            <p:cNvSpPr>
              <a:spLocks noChangeArrowheads="1"/>
            </p:cNvSpPr>
            <p:nvPr/>
          </p:nvSpPr>
          <p:spPr bwMode="auto">
            <a:xfrm flipV="1">
              <a:off x="8600051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 flipV="1">
              <a:off x="73252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9" name="Oval 17"/>
            <p:cNvSpPr>
              <a:spLocks noChangeArrowheads="1"/>
            </p:cNvSpPr>
            <p:nvPr/>
          </p:nvSpPr>
          <p:spPr bwMode="auto">
            <a:xfrm flipV="1">
              <a:off x="6220388" y="177441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73" name="Oval 21"/>
            <p:cNvSpPr>
              <a:spLocks noChangeArrowheads="1"/>
            </p:cNvSpPr>
            <p:nvPr/>
          </p:nvSpPr>
          <p:spPr bwMode="auto">
            <a:xfrm flipV="1">
              <a:off x="7882501" y="3003142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0" name="Oval 26"/>
            <p:cNvSpPr>
              <a:spLocks noChangeArrowheads="1"/>
            </p:cNvSpPr>
            <p:nvPr/>
          </p:nvSpPr>
          <p:spPr bwMode="auto">
            <a:xfrm flipV="1">
              <a:off x="6657617" y="2511938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8" name="Oval 30"/>
            <p:cNvSpPr>
              <a:spLocks noChangeArrowheads="1"/>
            </p:cNvSpPr>
            <p:nvPr/>
          </p:nvSpPr>
          <p:spPr bwMode="auto">
            <a:xfrm flipV="1">
              <a:off x="7142726" y="3260316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6" name="Oval 33"/>
            <p:cNvSpPr>
              <a:spLocks noChangeArrowheads="1"/>
            </p:cNvSpPr>
            <p:nvPr/>
          </p:nvSpPr>
          <p:spPr bwMode="auto">
            <a:xfrm flipV="1">
              <a:off x="6231501" y="3261904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2" name="Oval 37"/>
            <p:cNvSpPr>
              <a:spLocks noChangeArrowheads="1"/>
            </p:cNvSpPr>
            <p:nvPr/>
          </p:nvSpPr>
          <p:spPr bwMode="auto">
            <a:xfrm flipV="1">
              <a:off x="7438001" y="3787367"/>
              <a:ext cx="307975" cy="261938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9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1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rgbClr val="FF0000"/>
          </a:solidFill>
        </p:grpSpPr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0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5" name="Straight Connector 84"/>
          <p:cNvCxnSpPr>
            <a:stCxn id="35" idx="0"/>
          </p:cNvCxnSpPr>
          <p:nvPr/>
        </p:nvCxnSpPr>
        <p:spPr bwMode="auto">
          <a:xfrm rot="5400000" flipH="1" flipV="1">
            <a:off x="3373567" y="2601682"/>
            <a:ext cx="1322388" cy="396059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2545329" y="589936"/>
            <a:ext cx="3087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k-1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did not see </a:t>
            </a:r>
            <a:r>
              <a:rPr lang="en-US" sz="28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n</a:t>
            </a:r>
            <a:endParaRPr lang="en-US" sz="2800" baseline="-25000" dirty="0" smtClean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72" name="Curved Connector 71"/>
          <p:cNvCxnSpPr>
            <a:stCxn id="70" idx="2"/>
            <a:endCxn id="37" idx="0"/>
          </p:cNvCxnSpPr>
          <p:nvPr/>
        </p:nvCxnSpPr>
        <p:spPr bwMode="auto">
          <a:xfrm rot="16200000" flipH="1">
            <a:off x="3826514" y="1375824"/>
            <a:ext cx="730086" cy="20475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7" name="TextBox 76"/>
          <p:cNvSpPr txBox="1"/>
          <p:nvPr/>
        </p:nvSpPr>
        <p:spPr>
          <a:xfrm>
            <a:off x="5227858" y="1155291"/>
            <a:ext cx="2274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FF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rgbClr val="00FF00"/>
                </a:solidFill>
                <a:latin typeface="Arial"/>
                <a:cs typeface="Arial" pitchFamily="34" charset="0"/>
              </a:rPr>
              <a:t>k</a:t>
            </a:r>
            <a:r>
              <a:rPr lang="en-US" sz="28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did see </a:t>
            </a:r>
            <a:r>
              <a:rPr lang="en-US" sz="28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n</a:t>
            </a:r>
            <a:endParaRPr lang="en-US" sz="2800" baseline="-25000" dirty="0" smtClean="0">
              <a:solidFill>
                <a:srgbClr val="C000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91" name="Curved Connector 90"/>
          <p:cNvCxnSpPr>
            <a:endCxn id="41" idx="2"/>
          </p:cNvCxnSpPr>
          <p:nvPr/>
        </p:nvCxnSpPr>
        <p:spPr bwMode="auto">
          <a:xfrm>
            <a:off x="2050026" y="2330244"/>
            <a:ext cx="1339030" cy="73458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TextBox 91"/>
          <p:cNvSpPr txBox="1"/>
          <p:nvPr/>
        </p:nvSpPr>
        <p:spPr>
          <a:xfrm>
            <a:off x="183546" y="1799303"/>
            <a:ext cx="34900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baseline="-25000" dirty="0" smtClean="0">
                <a:solidFill>
                  <a:srgbClr val="FFC000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between 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smtClean="0">
                <a:solidFill>
                  <a:srgbClr val="FF0000"/>
                </a:solidFill>
                <a:latin typeface="Arial"/>
                <a:cs typeface="Arial" pitchFamily="34" charset="0"/>
              </a:rPr>
              <a:t>k-1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&amp; </a:t>
            </a:r>
            <a:r>
              <a:rPr lang="en-US" sz="2800" dirty="0" err="1" smtClean="0">
                <a:solidFill>
                  <a:srgbClr val="00FF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rgbClr val="00FF00"/>
                </a:solidFill>
                <a:latin typeface="Arial"/>
                <a:cs typeface="Arial" pitchFamily="34" charset="0"/>
              </a:rPr>
              <a:t>k</a:t>
            </a:r>
            <a:endParaRPr lang="en-US" sz="2800" baseline="-25000" dirty="0" smtClean="0">
              <a:solidFill>
                <a:srgbClr val="00FF00"/>
              </a:solidFill>
              <a:latin typeface="Arial"/>
              <a:cs typeface="Arial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21806" y="3824747"/>
            <a:ext cx="1720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rgbClr val="C00000"/>
                </a:solidFill>
                <a:latin typeface="Arial"/>
                <a:cs typeface="Arial" pitchFamily="34" charset="0"/>
              </a:rPr>
              <a:t>n</a:t>
            </a:r>
            <a:r>
              <a:rPr lang="en-US" sz="2800" baseline="-25000" dirty="0" smtClean="0">
                <a:solidFill>
                  <a:srgbClr val="C00000"/>
                </a:solidFill>
                <a:latin typeface="Arial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err="1" smtClean="0">
                <a:solidFill>
                  <a:srgbClr val="00FF00"/>
                </a:solidFill>
                <a:latin typeface="Arial"/>
                <a:cs typeface="Arial" pitchFamily="34" charset="0"/>
              </a:rPr>
              <a:t>P</a:t>
            </a:r>
            <a:r>
              <a:rPr lang="en-US" sz="2800" baseline="-25000" dirty="0" err="1" smtClean="0">
                <a:solidFill>
                  <a:srgbClr val="00FF00"/>
                </a:solidFill>
                <a:latin typeface="Arial"/>
                <a:cs typeface="Arial" pitchFamily="34" charset="0"/>
              </a:rPr>
              <a:t>k</a:t>
            </a:r>
            <a:endParaRPr lang="en-US" sz="2800" baseline="-25000" dirty="0" smtClean="0">
              <a:solidFill>
                <a:srgbClr val="00FF00"/>
              </a:solidFill>
              <a:latin typeface="Arial"/>
              <a:cs typeface="Arial" pitchFamily="34" charset="0"/>
            </a:endParaRPr>
          </a:p>
        </p:txBody>
      </p:sp>
      <p:cxnSp>
        <p:nvCxnSpPr>
          <p:cNvPr id="98" name="Curved Connector 97"/>
          <p:cNvCxnSpPr>
            <a:stCxn id="93" idx="2"/>
            <a:endCxn id="32" idx="2"/>
          </p:cNvCxnSpPr>
          <p:nvPr/>
        </p:nvCxnSpPr>
        <p:spPr bwMode="auto">
          <a:xfrm rot="5400000" flipH="1" flipV="1">
            <a:off x="2660720" y="2414719"/>
            <a:ext cx="754505" cy="3111991"/>
          </a:xfrm>
          <a:prstGeom prst="curvedConnector4">
            <a:avLst>
              <a:gd name="adj1" fmla="val -30298"/>
              <a:gd name="adj2" fmla="val 63820"/>
            </a:avLst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Freeform 111"/>
          <p:cNvSpPr/>
          <p:nvPr/>
        </p:nvSpPr>
        <p:spPr>
          <a:xfrm>
            <a:off x="3495370" y="1950646"/>
            <a:ext cx="752694" cy="1555607"/>
          </a:xfrm>
          <a:custGeom>
            <a:avLst/>
            <a:gdLst>
              <a:gd name="connsiteX0" fmla="*/ 0 w 1032387"/>
              <a:gd name="connsiteY0" fmla="*/ 737419 h 766916"/>
              <a:gd name="connsiteX1" fmla="*/ 383458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1032387"/>
              <a:gd name="connsiteY0" fmla="*/ 737419 h 766916"/>
              <a:gd name="connsiteX1" fmla="*/ 501445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884904"/>
              <a:gd name="connsiteY0" fmla="*/ 589935 h 766916"/>
              <a:gd name="connsiteX1" fmla="*/ 353962 w 884904"/>
              <a:gd name="connsiteY1" fmla="*/ 0 h 766916"/>
              <a:gd name="connsiteX2" fmla="*/ 884904 w 884904"/>
              <a:gd name="connsiteY2" fmla="*/ 766916 h 766916"/>
              <a:gd name="connsiteX3" fmla="*/ 0 w 884904"/>
              <a:gd name="connsiteY3" fmla="*/ 589935 h 766916"/>
              <a:gd name="connsiteX0" fmla="*/ 0 w 884904"/>
              <a:gd name="connsiteY0" fmla="*/ 560439 h 737420"/>
              <a:gd name="connsiteX1" fmla="*/ 412956 w 884904"/>
              <a:gd name="connsiteY1" fmla="*/ 0 h 737420"/>
              <a:gd name="connsiteX2" fmla="*/ 884904 w 884904"/>
              <a:gd name="connsiteY2" fmla="*/ 737420 h 737420"/>
              <a:gd name="connsiteX3" fmla="*/ 0 w 884904"/>
              <a:gd name="connsiteY3" fmla="*/ 560439 h 737420"/>
              <a:gd name="connsiteX0" fmla="*/ 0 w 766917"/>
              <a:gd name="connsiteY0" fmla="*/ 530942 h 737420"/>
              <a:gd name="connsiteX1" fmla="*/ 294969 w 766917"/>
              <a:gd name="connsiteY1" fmla="*/ 0 h 737420"/>
              <a:gd name="connsiteX2" fmla="*/ 766917 w 766917"/>
              <a:gd name="connsiteY2" fmla="*/ 737420 h 737420"/>
              <a:gd name="connsiteX3" fmla="*/ 0 w 766917"/>
              <a:gd name="connsiteY3" fmla="*/ 530942 h 737420"/>
              <a:gd name="connsiteX0" fmla="*/ 0 w 825910"/>
              <a:gd name="connsiteY0" fmla="*/ 530942 h 737420"/>
              <a:gd name="connsiteX1" fmla="*/ 353962 w 825910"/>
              <a:gd name="connsiteY1" fmla="*/ 0 h 737420"/>
              <a:gd name="connsiteX2" fmla="*/ 825910 w 825910"/>
              <a:gd name="connsiteY2" fmla="*/ 737420 h 737420"/>
              <a:gd name="connsiteX3" fmla="*/ 0 w 825910"/>
              <a:gd name="connsiteY3" fmla="*/ 530942 h 737420"/>
              <a:gd name="connsiteX0" fmla="*/ 0 w 825910"/>
              <a:gd name="connsiteY0" fmla="*/ 619433 h 825911"/>
              <a:gd name="connsiteX1" fmla="*/ 324465 w 825910"/>
              <a:gd name="connsiteY1" fmla="*/ 0 h 825911"/>
              <a:gd name="connsiteX2" fmla="*/ 825910 w 825910"/>
              <a:gd name="connsiteY2" fmla="*/ 825911 h 825911"/>
              <a:gd name="connsiteX3" fmla="*/ 0 w 825910"/>
              <a:gd name="connsiteY3" fmla="*/ 619433 h 825911"/>
              <a:gd name="connsiteX0" fmla="*/ 0 w 1940391"/>
              <a:gd name="connsiteY0" fmla="*/ 1923145 h 2129623"/>
              <a:gd name="connsiteX1" fmla="*/ 1940391 w 1940391"/>
              <a:gd name="connsiteY1" fmla="*/ 0 h 2129623"/>
              <a:gd name="connsiteX2" fmla="*/ 825910 w 1940391"/>
              <a:gd name="connsiteY2" fmla="*/ 2129623 h 2129623"/>
              <a:gd name="connsiteX3" fmla="*/ 0 w 1940391"/>
              <a:gd name="connsiteY3" fmla="*/ 1923145 h 2129623"/>
              <a:gd name="connsiteX0" fmla="*/ 0 w 1940391"/>
              <a:gd name="connsiteY0" fmla="*/ 1923145 h 2432270"/>
              <a:gd name="connsiteX1" fmla="*/ 1940391 w 1940391"/>
              <a:gd name="connsiteY1" fmla="*/ 0 h 2432270"/>
              <a:gd name="connsiteX2" fmla="*/ 825910 w 1940391"/>
              <a:gd name="connsiteY2" fmla="*/ 2432270 h 2432270"/>
              <a:gd name="connsiteX3" fmla="*/ 0 w 1940391"/>
              <a:gd name="connsiteY3" fmla="*/ 1923145 h 2432270"/>
              <a:gd name="connsiteX0" fmla="*/ 0 w 1832663"/>
              <a:gd name="connsiteY0" fmla="*/ 1946425 h 2455550"/>
              <a:gd name="connsiteX1" fmla="*/ 1832663 w 1832663"/>
              <a:gd name="connsiteY1" fmla="*/ 0 h 2455550"/>
              <a:gd name="connsiteX2" fmla="*/ 825910 w 1832663"/>
              <a:gd name="connsiteY2" fmla="*/ 2455550 h 2455550"/>
              <a:gd name="connsiteX3" fmla="*/ 0 w 1832663"/>
              <a:gd name="connsiteY3" fmla="*/ 1946425 h 2455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2663" h="2455550">
                <a:moveTo>
                  <a:pt x="0" y="1946425"/>
                </a:moveTo>
                <a:lnTo>
                  <a:pt x="1832663" y="0"/>
                </a:lnTo>
                <a:lnTo>
                  <a:pt x="825910" y="2455550"/>
                </a:lnTo>
                <a:lnTo>
                  <a:pt x="0" y="1946425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Freeform 113"/>
          <p:cNvSpPr/>
          <p:nvPr/>
        </p:nvSpPr>
        <p:spPr>
          <a:xfrm>
            <a:off x="3839498" y="2010694"/>
            <a:ext cx="855405" cy="1592827"/>
          </a:xfrm>
          <a:custGeom>
            <a:avLst/>
            <a:gdLst>
              <a:gd name="connsiteX0" fmla="*/ 0 w 1032387"/>
              <a:gd name="connsiteY0" fmla="*/ 737419 h 766916"/>
              <a:gd name="connsiteX1" fmla="*/ 383458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1032387"/>
              <a:gd name="connsiteY0" fmla="*/ 737419 h 766916"/>
              <a:gd name="connsiteX1" fmla="*/ 501445 w 1032387"/>
              <a:gd name="connsiteY1" fmla="*/ 0 h 766916"/>
              <a:gd name="connsiteX2" fmla="*/ 1032387 w 1032387"/>
              <a:gd name="connsiteY2" fmla="*/ 766916 h 766916"/>
              <a:gd name="connsiteX3" fmla="*/ 0 w 1032387"/>
              <a:gd name="connsiteY3" fmla="*/ 737419 h 766916"/>
              <a:gd name="connsiteX0" fmla="*/ 0 w 884904"/>
              <a:gd name="connsiteY0" fmla="*/ 589935 h 766916"/>
              <a:gd name="connsiteX1" fmla="*/ 353962 w 884904"/>
              <a:gd name="connsiteY1" fmla="*/ 0 h 766916"/>
              <a:gd name="connsiteX2" fmla="*/ 884904 w 884904"/>
              <a:gd name="connsiteY2" fmla="*/ 766916 h 766916"/>
              <a:gd name="connsiteX3" fmla="*/ 0 w 884904"/>
              <a:gd name="connsiteY3" fmla="*/ 589935 h 766916"/>
              <a:gd name="connsiteX0" fmla="*/ 0 w 884904"/>
              <a:gd name="connsiteY0" fmla="*/ 560439 h 737420"/>
              <a:gd name="connsiteX1" fmla="*/ 412956 w 884904"/>
              <a:gd name="connsiteY1" fmla="*/ 0 h 737420"/>
              <a:gd name="connsiteX2" fmla="*/ 884904 w 884904"/>
              <a:gd name="connsiteY2" fmla="*/ 737420 h 737420"/>
              <a:gd name="connsiteX3" fmla="*/ 0 w 884904"/>
              <a:gd name="connsiteY3" fmla="*/ 560439 h 737420"/>
              <a:gd name="connsiteX0" fmla="*/ 0 w 766917"/>
              <a:gd name="connsiteY0" fmla="*/ 530942 h 737420"/>
              <a:gd name="connsiteX1" fmla="*/ 294969 w 766917"/>
              <a:gd name="connsiteY1" fmla="*/ 0 h 737420"/>
              <a:gd name="connsiteX2" fmla="*/ 766917 w 766917"/>
              <a:gd name="connsiteY2" fmla="*/ 737420 h 737420"/>
              <a:gd name="connsiteX3" fmla="*/ 0 w 766917"/>
              <a:gd name="connsiteY3" fmla="*/ 530942 h 737420"/>
              <a:gd name="connsiteX0" fmla="*/ 678424 w 678424"/>
              <a:gd name="connsiteY0" fmla="*/ 147484 h 737420"/>
              <a:gd name="connsiteX1" fmla="*/ 0 w 678424"/>
              <a:gd name="connsiteY1" fmla="*/ 0 h 737420"/>
              <a:gd name="connsiteX2" fmla="*/ 471948 w 678424"/>
              <a:gd name="connsiteY2" fmla="*/ 737420 h 737420"/>
              <a:gd name="connsiteX3" fmla="*/ 678424 w 678424"/>
              <a:gd name="connsiteY3" fmla="*/ 147484 h 737420"/>
              <a:gd name="connsiteX0" fmla="*/ 678424 w 678424"/>
              <a:gd name="connsiteY0" fmla="*/ 147484 h 604684"/>
              <a:gd name="connsiteX1" fmla="*/ 0 w 678424"/>
              <a:gd name="connsiteY1" fmla="*/ 0 h 604684"/>
              <a:gd name="connsiteX2" fmla="*/ 353961 w 678424"/>
              <a:gd name="connsiteY2" fmla="*/ 604684 h 604684"/>
              <a:gd name="connsiteX3" fmla="*/ 678424 w 678424"/>
              <a:gd name="connsiteY3" fmla="*/ 147484 h 604684"/>
              <a:gd name="connsiteX0" fmla="*/ 752166 w 752166"/>
              <a:gd name="connsiteY0" fmla="*/ 280220 h 737420"/>
              <a:gd name="connsiteX1" fmla="*/ 0 w 752166"/>
              <a:gd name="connsiteY1" fmla="*/ 0 h 737420"/>
              <a:gd name="connsiteX2" fmla="*/ 427703 w 752166"/>
              <a:gd name="connsiteY2" fmla="*/ 737420 h 737420"/>
              <a:gd name="connsiteX3" fmla="*/ 752166 w 752166"/>
              <a:gd name="connsiteY3" fmla="*/ 280220 h 737420"/>
              <a:gd name="connsiteX0" fmla="*/ 825908 w 825908"/>
              <a:gd name="connsiteY0" fmla="*/ 353962 h 811162"/>
              <a:gd name="connsiteX1" fmla="*/ 0 w 825908"/>
              <a:gd name="connsiteY1" fmla="*/ 0 h 811162"/>
              <a:gd name="connsiteX2" fmla="*/ 501445 w 825908"/>
              <a:gd name="connsiteY2" fmla="*/ 811162 h 811162"/>
              <a:gd name="connsiteX3" fmla="*/ 825908 w 825908"/>
              <a:gd name="connsiteY3" fmla="*/ 353962 h 811162"/>
              <a:gd name="connsiteX0" fmla="*/ 1283109 w 1283109"/>
              <a:gd name="connsiteY0" fmla="*/ 353962 h 1489588"/>
              <a:gd name="connsiteX1" fmla="*/ 457201 w 1283109"/>
              <a:gd name="connsiteY1" fmla="*/ 0 h 1489588"/>
              <a:gd name="connsiteX2" fmla="*/ 0 w 1283109"/>
              <a:gd name="connsiteY2" fmla="*/ 1489588 h 1489588"/>
              <a:gd name="connsiteX3" fmla="*/ 1283109 w 1283109"/>
              <a:gd name="connsiteY3" fmla="*/ 353962 h 1489588"/>
              <a:gd name="connsiteX0" fmla="*/ 855405 w 855405"/>
              <a:gd name="connsiteY0" fmla="*/ 1563330 h 1563330"/>
              <a:gd name="connsiteX1" fmla="*/ 457201 w 855405"/>
              <a:gd name="connsiteY1" fmla="*/ 0 h 1563330"/>
              <a:gd name="connsiteX2" fmla="*/ 0 w 855405"/>
              <a:gd name="connsiteY2" fmla="*/ 1489588 h 1563330"/>
              <a:gd name="connsiteX3" fmla="*/ 855405 w 855405"/>
              <a:gd name="connsiteY3" fmla="*/ 1563330 h 1563330"/>
              <a:gd name="connsiteX0" fmla="*/ 855405 w 855405"/>
              <a:gd name="connsiteY0" fmla="*/ 1592827 h 1592827"/>
              <a:gd name="connsiteX1" fmla="*/ 412956 w 855405"/>
              <a:gd name="connsiteY1" fmla="*/ 0 h 1592827"/>
              <a:gd name="connsiteX2" fmla="*/ 0 w 855405"/>
              <a:gd name="connsiteY2" fmla="*/ 1519085 h 1592827"/>
              <a:gd name="connsiteX3" fmla="*/ 855405 w 855405"/>
              <a:gd name="connsiteY3" fmla="*/ 1592827 h 1592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5405" h="1592827">
                <a:moveTo>
                  <a:pt x="855405" y="1592827"/>
                </a:moveTo>
                <a:lnTo>
                  <a:pt x="412956" y="0"/>
                </a:lnTo>
                <a:lnTo>
                  <a:pt x="0" y="1519085"/>
                </a:lnTo>
                <a:lnTo>
                  <a:pt x="855405" y="1592827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58017" y="5206180"/>
            <a:ext cx="6770138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This completes the proof.</a:t>
            </a:r>
          </a:p>
        </p:txBody>
      </p:sp>
      <p:sp>
        <p:nvSpPr>
          <p:cNvPr id="75" name="TextBox 74"/>
          <p:cNvSpPr txBox="1"/>
          <p:nvPr/>
        </p:nvSpPr>
        <p:spPr>
          <a:xfrm rot="20425973">
            <a:off x="-119304" y="196870"/>
            <a:ext cx="2058512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Case Three</a:t>
            </a:r>
          </a:p>
        </p:txBody>
      </p:sp>
      <p:cxnSp>
        <p:nvCxnSpPr>
          <p:cNvPr id="78" name="Curved Connector 77"/>
          <p:cNvCxnSpPr>
            <a:stCxn id="77" idx="2"/>
            <a:endCxn id="35" idx="7"/>
          </p:cNvCxnSpPr>
          <p:nvPr/>
        </p:nvCxnSpPr>
        <p:spPr bwMode="auto">
          <a:xfrm rot="5400000">
            <a:off x="4245106" y="1379022"/>
            <a:ext cx="1820754" cy="2419732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38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2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rgbClr val="00B050"/>
          </a:solidFill>
        </p:grpSpPr>
        <p:sp>
          <p:nvSpPr>
            <p:cNvPr id="35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00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6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rgbClr val="FFC000"/>
          </a:solidFill>
        </p:grpSpPr>
        <p:sp>
          <p:nvSpPr>
            <p:cNvPr id="32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7" grpId="0"/>
      <p:bldP spid="92" grpId="0"/>
      <p:bldP spid="93" grpId="0"/>
      <p:bldP spid="112" grpId="0" animBg="1"/>
      <p:bldP spid="114" grpId="0" animBg="1"/>
      <p:bldP spid="1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 Protocols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282" y="2403987"/>
            <a:ext cx="6770138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protocol 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r>
              <a:rPr lang="en-US" sz="2800" dirty="0" smtClean="0"/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manifold protocol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8232" y="3199811"/>
            <a:ext cx="4947188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is a manifold, so is 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4360" y="3995635"/>
            <a:ext cx="3171060" cy="584775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Symbol"/>
                <a:sym typeface="Symbol"/>
              </a:rPr>
              <a:t>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 = </a:t>
            </a:r>
            <a:r>
              <a:rPr lang="en-US" sz="3200" dirty="0" smtClean="0">
                <a:solidFill>
                  <a:schemeClr val="tx1"/>
                </a:solidFill>
                <a:latin typeface="Symbol"/>
                <a:sym typeface="Symbol"/>
              </a:rPr>
              <a:t>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M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sy10"/>
              </a:rPr>
              <a:t>I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r>
              <a:rPr lang="en-US" sz="2800" dirty="0" smtClean="0"/>
              <a:t>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282" y="4791459"/>
            <a:ext cx="5003293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immediate snapshot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5282" y="5525729"/>
            <a:ext cx="5984332" cy="523220"/>
          </a:xfrm>
          <a:prstGeom prst="rect">
            <a:avLst/>
          </a:prstGeom>
          <a:solidFill>
            <a:schemeClr val="bg1">
              <a:alpha val="9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Important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closed under 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536228" y="1645069"/>
            <a:ext cx="19383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Manifolds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536228" y="3486169"/>
            <a:ext cx="738817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Lemma and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-Set Agreement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362147" y="2565619"/>
            <a:ext cx="5171609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Immediate Snapshot Model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62147" y="4406718"/>
            <a:ext cx="493814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Symmetry-Breaking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536228" y="5327267"/>
            <a:ext cx="360066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Separation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-set Agreement: before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409575" y="1389063"/>
            <a:ext cx="8162925" cy="5307012"/>
            <a:chOff x="409575" y="1389063"/>
            <a:chExt cx="8162925" cy="5307012"/>
          </a:xfrm>
        </p:grpSpPr>
        <p:sp>
          <p:nvSpPr>
            <p:cNvPr id="31748" name="AutoShape 2"/>
            <p:cNvSpPr>
              <a:spLocks noChangeArrowheads="1"/>
            </p:cNvSpPr>
            <p:nvPr/>
          </p:nvSpPr>
          <p:spPr bwMode="auto">
            <a:xfrm>
              <a:off x="3490913" y="1890713"/>
              <a:ext cx="4724400" cy="2886075"/>
            </a:xfrm>
            <a:custGeom>
              <a:avLst/>
              <a:gdLst>
                <a:gd name="T0" fmla="*/ 516665665 w 21600"/>
                <a:gd name="T1" fmla="*/ 0 h 21600"/>
                <a:gd name="T2" fmla="*/ 151315970 w 21600"/>
                <a:gd name="T3" fmla="*/ 56468592 h 21600"/>
                <a:gd name="T4" fmla="*/ 0 w 21600"/>
                <a:gd name="T5" fmla="*/ 192810918 h 21600"/>
                <a:gd name="T6" fmla="*/ 151315970 w 21600"/>
                <a:gd name="T7" fmla="*/ 329153127 h 21600"/>
                <a:gd name="T8" fmla="*/ 516665665 w 21600"/>
                <a:gd name="T9" fmla="*/ 385621569 h 21600"/>
                <a:gd name="T10" fmla="*/ 882015196 w 21600"/>
                <a:gd name="T11" fmla="*/ 329153127 h 21600"/>
                <a:gd name="T12" fmla="*/ 1033331330 w 21600"/>
                <a:gd name="T13" fmla="*/ 192810918 h 21600"/>
                <a:gd name="T14" fmla="*/ 882015196 w 21600"/>
                <a:gd name="T15" fmla="*/ 564685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6" y="10800"/>
                  </a:moveTo>
                  <a:cubicBezTo>
                    <a:pt x="1806" y="15767"/>
                    <a:pt x="5833" y="19794"/>
                    <a:pt x="10800" y="19794"/>
                  </a:cubicBezTo>
                  <a:cubicBezTo>
                    <a:pt x="15767" y="19794"/>
                    <a:pt x="19794" y="15767"/>
                    <a:pt x="19794" y="10800"/>
                  </a:cubicBezTo>
                  <a:cubicBezTo>
                    <a:pt x="19794" y="5833"/>
                    <a:pt x="15767" y="1806"/>
                    <a:pt x="10800" y="1806"/>
                  </a:cubicBezTo>
                  <a:cubicBezTo>
                    <a:pt x="5833" y="1806"/>
                    <a:pt x="1806" y="5833"/>
                    <a:pt x="1806" y="10800"/>
                  </a:cubicBezTo>
                  <a:close/>
                </a:path>
              </a:pathLst>
            </a:custGeom>
            <a:solidFill>
              <a:schemeClr val="accent1">
                <a:alpha val="2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9" name="AutoShape 3"/>
            <p:cNvSpPr>
              <a:spLocks noChangeArrowheads="1"/>
            </p:cNvSpPr>
            <p:nvPr/>
          </p:nvSpPr>
          <p:spPr bwMode="auto">
            <a:xfrm>
              <a:off x="2209800" y="3810000"/>
              <a:ext cx="4724400" cy="2886075"/>
            </a:xfrm>
            <a:custGeom>
              <a:avLst/>
              <a:gdLst>
                <a:gd name="T0" fmla="*/ 516665665 w 21600"/>
                <a:gd name="T1" fmla="*/ 0 h 21600"/>
                <a:gd name="T2" fmla="*/ 151315970 w 21600"/>
                <a:gd name="T3" fmla="*/ 56468592 h 21600"/>
                <a:gd name="T4" fmla="*/ 0 w 21600"/>
                <a:gd name="T5" fmla="*/ 192810918 h 21600"/>
                <a:gd name="T6" fmla="*/ 151315970 w 21600"/>
                <a:gd name="T7" fmla="*/ 329153127 h 21600"/>
                <a:gd name="T8" fmla="*/ 516665665 w 21600"/>
                <a:gd name="T9" fmla="*/ 385621569 h 21600"/>
                <a:gd name="T10" fmla="*/ 882015196 w 21600"/>
                <a:gd name="T11" fmla="*/ 329153127 h 21600"/>
                <a:gd name="T12" fmla="*/ 1033331330 w 21600"/>
                <a:gd name="T13" fmla="*/ 192810918 h 21600"/>
                <a:gd name="T14" fmla="*/ 882015196 w 21600"/>
                <a:gd name="T15" fmla="*/ 564685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6" y="10800"/>
                  </a:moveTo>
                  <a:cubicBezTo>
                    <a:pt x="1806" y="15767"/>
                    <a:pt x="5833" y="19794"/>
                    <a:pt x="10800" y="19794"/>
                  </a:cubicBezTo>
                  <a:cubicBezTo>
                    <a:pt x="15767" y="19794"/>
                    <a:pt x="19794" y="15767"/>
                    <a:pt x="19794" y="10800"/>
                  </a:cubicBezTo>
                  <a:cubicBezTo>
                    <a:pt x="19794" y="5833"/>
                    <a:pt x="15767" y="1806"/>
                    <a:pt x="10800" y="1806"/>
                  </a:cubicBezTo>
                  <a:cubicBezTo>
                    <a:pt x="5833" y="1806"/>
                    <a:pt x="1806" y="5833"/>
                    <a:pt x="1806" y="10800"/>
                  </a:cubicBezTo>
                  <a:close/>
                </a:path>
              </a:pathLst>
            </a:custGeom>
            <a:solidFill>
              <a:schemeClr val="accent2">
                <a:alpha val="2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AutoShape 38"/>
            <p:cNvSpPr>
              <a:spLocks noChangeArrowheads="1"/>
            </p:cNvSpPr>
            <p:nvPr/>
          </p:nvSpPr>
          <p:spPr bwMode="auto">
            <a:xfrm>
              <a:off x="566738" y="1797050"/>
              <a:ext cx="4724400" cy="2886075"/>
            </a:xfrm>
            <a:custGeom>
              <a:avLst/>
              <a:gdLst>
                <a:gd name="T0" fmla="*/ 516665665 w 21600"/>
                <a:gd name="T1" fmla="*/ 0 h 21600"/>
                <a:gd name="T2" fmla="*/ 151315970 w 21600"/>
                <a:gd name="T3" fmla="*/ 56468592 h 21600"/>
                <a:gd name="T4" fmla="*/ 0 w 21600"/>
                <a:gd name="T5" fmla="*/ 192810918 h 21600"/>
                <a:gd name="T6" fmla="*/ 151315970 w 21600"/>
                <a:gd name="T7" fmla="*/ 329153127 h 21600"/>
                <a:gd name="T8" fmla="*/ 516665665 w 21600"/>
                <a:gd name="T9" fmla="*/ 385621569 h 21600"/>
                <a:gd name="T10" fmla="*/ 882015196 w 21600"/>
                <a:gd name="T11" fmla="*/ 329153127 h 21600"/>
                <a:gd name="T12" fmla="*/ 1033331330 w 21600"/>
                <a:gd name="T13" fmla="*/ 192810918 h 21600"/>
                <a:gd name="T14" fmla="*/ 882015196 w 21600"/>
                <a:gd name="T15" fmla="*/ 564685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6" y="10800"/>
                  </a:moveTo>
                  <a:cubicBezTo>
                    <a:pt x="1806" y="15767"/>
                    <a:pt x="5833" y="19794"/>
                    <a:pt x="10800" y="19794"/>
                  </a:cubicBezTo>
                  <a:cubicBezTo>
                    <a:pt x="15767" y="19794"/>
                    <a:pt x="19794" y="15767"/>
                    <a:pt x="19794" y="10800"/>
                  </a:cubicBezTo>
                  <a:cubicBezTo>
                    <a:pt x="19794" y="5833"/>
                    <a:pt x="15767" y="1806"/>
                    <a:pt x="10800" y="1806"/>
                  </a:cubicBezTo>
                  <a:cubicBezTo>
                    <a:pt x="5833" y="1806"/>
                    <a:pt x="1806" y="5833"/>
                    <a:pt x="1806" y="10800"/>
                  </a:cubicBezTo>
                  <a:close/>
                </a:path>
              </a:pathLst>
            </a:custGeom>
            <a:solidFill>
              <a:srgbClr val="FF7C80">
                <a:alpha val="2392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39"/>
            <p:cNvGrpSpPr>
              <a:grpSpLocks/>
            </p:cNvGrpSpPr>
            <p:nvPr/>
          </p:nvGrpSpPr>
          <p:grpSpPr bwMode="auto">
            <a:xfrm>
              <a:off x="3998913" y="4551363"/>
              <a:ext cx="1146175" cy="1000125"/>
              <a:chOff x="1043" y="2546"/>
              <a:chExt cx="869" cy="740"/>
            </a:xfrm>
          </p:grpSpPr>
          <p:sp>
            <p:nvSpPr>
              <p:cNvPr id="31776" name="Freeform 40"/>
              <p:cNvSpPr>
                <a:spLocks/>
              </p:cNvSpPr>
              <p:nvPr/>
            </p:nvSpPr>
            <p:spPr bwMode="auto">
              <a:xfrm>
                <a:off x="1769" y="3004"/>
                <a:ext cx="143" cy="278"/>
              </a:xfrm>
              <a:custGeom>
                <a:avLst/>
                <a:gdLst>
                  <a:gd name="T0" fmla="*/ 0 w 143"/>
                  <a:gd name="T1" fmla="*/ 0 h 278"/>
                  <a:gd name="T2" fmla="*/ 143 w 143"/>
                  <a:gd name="T3" fmla="*/ 42 h 278"/>
                  <a:gd name="T4" fmla="*/ 143 w 143"/>
                  <a:gd name="T5" fmla="*/ 242 h 278"/>
                  <a:gd name="T6" fmla="*/ 100 w 143"/>
                  <a:gd name="T7" fmla="*/ 278 h 278"/>
                  <a:gd name="T8" fmla="*/ 93 w 143"/>
                  <a:gd name="T9" fmla="*/ 100 h 278"/>
                  <a:gd name="T10" fmla="*/ 7 w 143"/>
                  <a:gd name="T11" fmla="*/ 5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7" name="Freeform 41"/>
              <p:cNvSpPr>
                <a:spLocks/>
              </p:cNvSpPr>
              <p:nvPr/>
            </p:nvSpPr>
            <p:spPr bwMode="auto">
              <a:xfrm>
                <a:off x="1737" y="2814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8" name="Freeform 42"/>
              <p:cNvSpPr>
                <a:spLocks/>
              </p:cNvSpPr>
              <p:nvPr/>
            </p:nvSpPr>
            <p:spPr bwMode="auto">
              <a:xfrm flipH="1">
                <a:off x="1043" y="3008"/>
                <a:ext cx="143" cy="278"/>
              </a:xfrm>
              <a:custGeom>
                <a:avLst/>
                <a:gdLst>
                  <a:gd name="T0" fmla="*/ 0 w 143"/>
                  <a:gd name="T1" fmla="*/ 0 h 278"/>
                  <a:gd name="T2" fmla="*/ 143 w 143"/>
                  <a:gd name="T3" fmla="*/ 42 h 278"/>
                  <a:gd name="T4" fmla="*/ 143 w 143"/>
                  <a:gd name="T5" fmla="*/ 242 h 278"/>
                  <a:gd name="T6" fmla="*/ 100 w 143"/>
                  <a:gd name="T7" fmla="*/ 278 h 278"/>
                  <a:gd name="T8" fmla="*/ 93 w 143"/>
                  <a:gd name="T9" fmla="*/ 100 h 278"/>
                  <a:gd name="T10" fmla="*/ 7 w 143"/>
                  <a:gd name="T11" fmla="*/ 5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9" name="Freeform 43"/>
              <p:cNvSpPr>
                <a:spLocks/>
              </p:cNvSpPr>
              <p:nvPr/>
            </p:nvSpPr>
            <p:spPr bwMode="auto">
              <a:xfrm flipH="1">
                <a:off x="1133" y="2833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0" name="AutoShape 44"/>
              <p:cNvSpPr>
                <a:spLocks noChangeArrowheads="1"/>
              </p:cNvSpPr>
              <p:nvPr/>
            </p:nvSpPr>
            <p:spPr bwMode="auto">
              <a:xfrm flipV="1">
                <a:off x="1163" y="2546"/>
                <a:ext cx="657" cy="557"/>
              </a:xfrm>
              <a:custGeom>
                <a:avLst/>
                <a:gdLst>
                  <a:gd name="T0" fmla="*/ 17 w 21600"/>
                  <a:gd name="T1" fmla="*/ 7 h 21600"/>
                  <a:gd name="T2" fmla="*/ 10 w 21600"/>
                  <a:gd name="T3" fmla="*/ 14 h 21600"/>
                  <a:gd name="T4" fmla="*/ 2 w 21600"/>
                  <a:gd name="T5" fmla="*/ 7 h 21600"/>
                  <a:gd name="T6" fmla="*/ 1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98 h 21600"/>
                  <a:gd name="T14" fmla="*/ 17096 w 21600"/>
                  <a:gd name="T15" fmla="*/ 1710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31781" name="Rectangle 45"/>
              <p:cNvSpPr>
                <a:spLocks noChangeArrowheads="1"/>
              </p:cNvSpPr>
              <p:nvPr/>
            </p:nvSpPr>
            <p:spPr bwMode="auto">
              <a:xfrm>
                <a:off x="1163" y="3110"/>
                <a:ext cx="657" cy="157"/>
              </a:xfrm>
              <a:prstGeom prst="rect">
                <a:avLst/>
              </a:prstGeom>
              <a:solidFill>
                <a:srgbClr val="99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2" name="Freeform 46"/>
              <p:cNvSpPr>
                <a:spLocks/>
              </p:cNvSpPr>
              <p:nvPr/>
            </p:nvSpPr>
            <p:spPr bwMode="auto">
              <a:xfrm>
                <a:off x="1694" y="2640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83" name="Freeform 47"/>
              <p:cNvSpPr>
                <a:spLocks/>
              </p:cNvSpPr>
              <p:nvPr/>
            </p:nvSpPr>
            <p:spPr bwMode="auto">
              <a:xfrm flipH="1">
                <a:off x="1186" y="2640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3" name="AutoShape 48"/>
            <p:cNvSpPr>
              <a:spLocks noChangeArrowheads="1"/>
            </p:cNvSpPr>
            <p:nvPr/>
          </p:nvSpPr>
          <p:spPr bwMode="auto">
            <a:xfrm>
              <a:off x="409575" y="1479550"/>
              <a:ext cx="1981200" cy="1066800"/>
            </a:xfrm>
            <a:prstGeom prst="cloudCallout">
              <a:avLst>
                <a:gd name="adj1" fmla="val 19713"/>
                <a:gd name="adj2" fmla="val 82440"/>
              </a:avLst>
            </a:prstGeom>
            <a:solidFill>
              <a:schemeClr val="bg1">
                <a:alpha val="70195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44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32</a:t>
              </a:r>
            </a:p>
          </p:txBody>
        </p:sp>
        <p:sp>
          <p:nvSpPr>
            <p:cNvPr id="31754" name="AutoShape 49"/>
            <p:cNvSpPr>
              <a:spLocks noChangeArrowheads="1"/>
            </p:cNvSpPr>
            <p:nvPr/>
          </p:nvSpPr>
          <p:spPr bwMode="auto">
            <a:xfrm>
              <a:off x="6591300" y="1389063"/>
              <a:ext cx="1981200" cy="1066800"/>
            </a:xfrm>
            <a:prstGeom prst="cloudCallout">
              <a:avLst>
                <a:gd name="adj1" fmla="val -35977"/>
                <a:gd name="adj2" fmla="val 93306"/>
              </a:avLst>
            </a:prstGeom>
            <a:solidFill>
              <a:schemeClr val="bg1">
                <a:alpha val="70195"/>
              </a:schemeClr>
            </a:solidFill>
            <a:ln w="38100">
              <a:solidFill>
                <a:srgbClr val="00FF99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4400" b="1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  <p:grpSp>
          <p:nvGrpSpPr>
            <p:cNvPr id="4" name="Group 50"/>
            <p:cNvGrpSpPr>
              <a:grpSpLocks/>
            </p:cNvGrpSpPr>
            <p:nvPr/>
          </p:nvGrpSpPr>
          <p:grpSpPr bwMode="auto">
            <a:xfrm>
              <a:off x="1879600" y="2784475"/>
              <a:ext cx="1447800" cy="1295400"/>
              <a:chOff x="3168" y="1824"/>
              <a:chExt cx="912" cy="816"/>
            </a:xfrm>
          </p:grpSpPr>
          <p:sp>
            <p:nvSpPr>
              <p:cNvPr id="31767" name="Freeform 5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8" name="Freeform 5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9" name="Freeform 5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0" name="Freeform 5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1" name="Freeform 5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2" name="Freeform 5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3" name="Freeform 5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4" name="Freeform 5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75" name="Freeform 5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0"/>
            <p:cNvGrpSpPr>
              <a:grpSpLocks/>
            </p:cNvGrpSpPr>
            <p:nvPr/>
          </p:nvGrpSpPr>
          <p:grpSpPr bwMode="auto">
            <a:xfrm flipH="1">
              <a:off x="5165725" y="2786063"/>
              <a:ext cx="1447800" cy="1295400"/>
              <a:chOff x="3168" y="1824"/>
              <a:chExt cx="912" cy="816"/>
            </a:xfrm>
          </p:grpSpPr>
          <p:sp>
            <p:nvSpPr>
              <p:cNvPr id="31758" name="Freeform 61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59" name="Freeform 62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0" name="Freeform 63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1" name="Freeform 64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2" name="Freeform 65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3" name="Freeform 66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4" name="Freeform 67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5" name="Freeform 68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66" name="Freeform 69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757" name="AutoShape 70"/>
            <p:cNvSpPr>
              <a:spLocks noChangeArrowheads="1"/>
            </p:cNvSpPr>
            <p:nvPr/>
          </p:nvSpPr>
          <p:spPr bwMode="auto">
            <a:xfrm>
              <a:off x="5881688" y="4092575"/>
              <a:ext cx="1981200" cy="1066800"/>
            </a:xfrm>
            <a:prstGeom prst="cloudCallout">
              <a:avLst>
                <a:gd name="adj1" fmla="val -73079"/>
                <a:gd name="adj2" fmla="val 43454"/>
              </a:avLst>
            </a:prstGeom>
            <a:solidFill>
              <a:schemeClr val="bg1"/>
            </a:solidFill>
            <a:ln w="38100">
              <a:solidFill>
                <a:srgbClr val="9966FF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4400" b="1">
                  <a:solidFill>
                    <a:srgbClr val="9966FF"/>
                  </a:solidFill>
                  <a:latin typeface="Arial" pitchFamily="34" charset="0"/>
                  <a:cs typeface="Arial" pitchFamily="34" charset="0"/>
                </a:rPr>
                <a:t>21</a:t>
              </a:r>
            </a:p>
          </p:txBody>
        </p:sp>
      </p:grpSp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400800"/>
            <a:ext cx="1905000" cy="457200"/>
          </a:xfrm>
        </p:spPr>
        <p:txBody>
          <a:bodyPr/>
          <a:lstStyle/>
          <a:p>
            <a:fld id="{4E8BDBEA-5ABB-4842-80BE-9E94F4C3D640}" type="datetime5">
              <a:rPr lang="en-US"/>
              <a:pPr/>
              <a:t>27-Oct-10</a:t>
            </a:fld>
            <a:endParaRPr lang="en-US" dirty="0"/>
          </a:p>
        </p:txBody>
      </p:sp>
      <p:sp>
        <p:nvSpPr>
          <p:cNvPr id="40" name="Slide Number Placeholder 4"/>
          <p:cNvSpPr txBox="1">
            <a:spLocks/>
          </p:cNvSpPr>
          <p:nvPr/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844EFD-EF4E-41CC-9CE0-1AB8DA1413E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536228" y="1645069"/>
            <a:ext cx="19383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Manifolds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536228" y="3486169"/>
            <a:ext cx="738817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Lemma and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-Set Agreement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362147" y="2565619"/>
            <a:ext cx="5171609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Immediate Snapshot Model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62147" y="4406718"/>
            <a:ext cx="493814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Symmetry-Breaking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536228" y="5327267"/>
            <a:ext cx="360066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Separation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/>
          <p:nvPr/>
        </p:nvGrpSpPr>
        <p:grpSpPr>
          <a:xfrm>
            <a:off x="409575" y="1389063"/>
            <a:ext cx="8162925" cy="5307012"/>
            <a:chOff x="409575" y="1389063"/>
            <a:chExt cx="8162925" cy="5307012"/>
          </a:xfrm>
        </p:grpSpPr>
        <p:sp>
          <p:nvSpPr>
            <p:cNvPr id="33796" name="AutoShape 2"/>
            <p:cNvSpPr>
              <a:spLocks noChangeArrowheads="1"/>
            </p:cNvSpPr>
            <p:nvPr/>
          </p:nvSpPr>
          <p:spPr bwMode="auto">
            <a:xfrm>
              <a:off x="3490913" y="1890713"/>
              <a:ext cx="4724400" cy="2886075"/>
            </a:xfrm>
            <a:custGeom>
              <a:avLst/>
              <a:gdLst>
                <a:gd name="T0" fmla="*/ 516665665 w 21600"/>
                <a:gd name="T1" fmla="*/ 0 h 21600"/>
                <a:gd name="T2" fmla="*/ 151315970 w 21600"/>
                <a:gd name="T3" fmla="*/ 56468592 h 21600"/>
                <a:gd name="T4" fmla="*/ 0 w 21600"/>
                <a:gd name="T5" fmla="*/ 192810918 h 21600"/>
                <a:gd name="T6" fmla="*/ 151315970 w 21600"/>
                <a:gd name="T7" fmla="*/ 329153127 h 21600"/>
                <a:gd name="T8" fmla="*/ 516665665 w 21600"/>
                <a:gd name="T9" fmla="*/ 385621569 h 21600"/>
                <a:gd name="T10" fmla="*/ 882015196 w 21600"/>
                <a:gd name="T11" fmla="*/ 329153127 h 21600"/>
                <a:gd name="T12" fmla="*/ 1033331330 w 21600"/>
                <a:gd name="T13" fmla="*/ 192810918 h 21600"/>
                <a:gd name="T14" fmla="*/ 882015196 w 21600"/>
                <a:gd name="T15" fmla="*/ 564685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6" y="10800"/>
                  </a:moveTo>
                  <a:cubicBezTo>
                    <a:pt x="1806" y="15767"/>
                    <a:pt x="5833" y="19794"/>
                    <a:pt x="10800" y="19794"/>
                  </a:cubicBezTo>
                  <a:cubicBezTo>
                    <a:pt x="15767" y="19794"/>
                    <a:pt x="19794" y="15767"/>
                    <a:pt x="19794" y="10800"/>
                  </a:cubicBezTo>
                  <a:cubicBezTo>
                    <a:pt x="19794" y="5833"/>
                    <a:pt x="15767" y="1806"/>
                    <a:pt x="10800" y="1806"/>
                  </a:cubicBezTo>
                  <a:cubicBezTo>
                    <a:pt x="5833" y="1806"/>
                    <a:pt x="1806" y="5833"/>
                    <a:pt x="1806" y="10800"/>
                  </a:cubicBezTo>
                  <a:close/>
                </a:path>
              </a:pathLst>
            </a:custGeom>
            <a:solidFill>
              <a:schemeClr val="accent1">
                <a:alpha val="2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7" name="AutoShape 3"/>
            <p:cNvSpPr>
              <a:spLocks noChangeArrowheads="1"/>
            </p:cNvSpPr>
            <p:nvPr/>
          </p:nvSpPr>
          <p:spPr bwMode="auto">
            <a:xfrm>
              <a:off x="2209800" y="3810000"/>
              <a:ext cx="4724400" cy="2886075"/>
            </a:xfrm>
            <a:custGeom>
              <a:avLst/>
              <a:gdLst>
                <a:gd name="T0" fmla="*/ 516665665 w 21600"/>
                <a:gd name="T1" fmla="*/ 0 h 21600"/>
                <a:gd name="T2" fmla="*/ 151315970 w 21600"/>
                <a:gd name="T3" fmla="*/ 56468592 h 21600"/>
                <a:gd name="T4" fmla="*/ 0 w 21600"/>
                <a:gd name="T5" fmla="*/ 192810918 h 21600"/>
                <a:gd name="T6" fmla="*/ 151315970 w 21600"/>
                <a:gd name="T7" fmla="*/ 329153127 h 21600"/>
                <a:gd name="T8" fmla="*/ 516665665 w 21600"/>
                <a:gd name="T9" fmla="*/ 385621569 h 21600"/>
                <a:gd name="T10" fmla="*/ 882015196 w 21600"/>
                <a:gd name="T11" fmla="*/ 329153127 h 21600"/>
                <a:gd name="T12" fmla="*/ 1033331330 w 21600"/>
                <a:gd name="T13" fmla="*/ 192810918 h 21600"/>
                <a:gd name="T14" fmla="*/ 882015196 w 21600"/>
                <a:gd name="T15" fmla="*/ 564685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6" y="10800"/>
                  </a:moveTo>
                  <a:cubicBezTo>
                    <a:pt x="1806" y="15767"/>
                    <a:pt x="5833" y="19794"/>
                    <a:pt x="10800" y="19794"/>
                  </a:cubicBezTo>
                  <a:cubicBezTo>
                    <a:pt x="15767" y="19794"/>
                    <a:pt x="19794" y="15767"/>
                    <a:pt x="19794" y="10800"/>
                  </a:cubicBezTo>
                  <a:cubicBezTo>
                    <a:pt x="19794" y="5833"/>
                    <a:pt x="15767" y="1806"/>
                    <a:pt x="10800" y="1806"/>
                  </a:cubicBezTo>
                  <a:cubicBezTo>
                    <a:pt x="5833" y="1806"/>
                    <a:pt x="1806" y="5833"/>
                    <a:pt x="1806" y="10800"/>
                  </a:cubicBezTo>
                  <a:close/>
                </a:path>
              </a:pathLst>
            </a:custGeom>
            <a:solidFill>
              <a:schemeClr val="accent2">
                <a:alpha val="23921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9" name="AutoShape 5"/>
            <p:cNvSpPr>
              <a:spLocks noChangeArrowheads="1"/>
            </p:cNvSpPr>
            <p:nvPr/>
          </p:nvSpPr>
          <p:spPr bwMode="auto">
            <a:xfrm>
              <a:off x="566738" y="1797050"/>
              <a:ext cx="4724400" cy="2886075"/>
            </a:xfrm>
            <a:custGeom>
              <a:avLst/>
              <a:gdLst>
                <a:gd name="T0" fmla="*/ 516665665 w 21600"/>
                <a:gd name="T1" fmla="*/ 0 h 21600"/>
                <a:gd name="T2" fmla="*/ 151315970 w 21600"/>
                <a:gd name="T3" fmla="*/ 56468592 h 21600"/>
                <a:gd name="T4" fmla="*/ 0 w 21600"/>
                <a:gd name="T5" fmla="*/ 192810918 h 21600"/>
                <a:gd name="T6" fmla="*/ 151315970 w 21600"/>
                <a:gd name="T7" fmla="*/ 329153127 h 21600"/>
                <a:gd name="T8" fmla="*/ 516665665 w 21600"/>
                <a:gd name="T9" fmla="*/ 385621569 h 21600"/>
                <a:gd name="T10" fmla="*/ 882015196 w 21600"/>
                <a:gd name="T11" fmla="*/ 329153127 h 21600"/>
                <a:gd name="T12" fmla="*/ 1033331330 w 21600"/>
                <a:gd name="T13" fmla="*/ 192810918 h 21600"/>
                <a:gd name="T14" fmla="*/ 882015196 w 21600"/>
                <a:gd name="T15" fmla="*/ 5646859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806" y="10800"/>
                  </a:moveTo>
                  <a:cubicBezTo>
                    <a:pt x="1806" y="15767"/>
                    <a:pt x="5833" y="19794"/>
                    <a:pt x="10800" y="19794"/>
                  </a:cubicBezTo>
                  <a:cubicBezTo>
                    <a:pt x="15767" y="19794"/>
                    <a:pt x="19794" y="15767"/>
                    <a:pt x="19794" y="10800"/>
                  </a:cubicBezTo>
                  <a:cubicBezTo>
                    <a:pt x="19794" y="5833"/>
                    <a:pt x="15767" y="1806"/>
                    <a:pt x="10800" y="1806"/>
                  </a:cubicBezTo>
                  <a:cubicBezTo>
                    <a:pt x="5833" y="1806"/>
                    <a:pt x="1806" y="5833"/>
                    <a:pt x="1806" y="10800"/>
                  </a:cubicBezTo>
                  <a:close/>
                </a:path>
              </a:pathLst>
            </a:custGeom>
            <a:solidFill>
              <a:srgbClr val="FF7C80">
                <a:alpha val="23921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998913" y="4551363"/>
              <a:ext cx="1146175" cy="1000125"/>
              <a:chOff x="1043" y="2546"/>
              <a:chExt cx="869" cy="740"/>
            </a:xfrm>
          </p:grpSpPr>
          <p:sp>
            <p:nvSpPr>
              <p:cNvPr id="33824" name="Freeform 7"/>
              <p:cNvSpPr>
                <a:spLocks/>
              </p:cNvSpPr>
              <p:nvPr/>
            </p:nvSpPr>
            <p:spPr bwMode="auto">
              <a:xfrm>
                <a:off x="1769" y="3004"/>
                <a:ext cx="143" cy="278"/>
              </a:xfrm>
              <a:custGeom>
                <a:avLst/>
                <a:gdLst>
                  <a:gd name="T0" fmla="*/ 0 w 143"/>
                  <a:gd name="T1" fmla="*/ 0 h 278"/>
                  <a:gd name="T2" fmla="*/ 143 w 143"/>
                  <a:gd name="T3" fmla="*/ 42 h 278"/>
                  <a:gd name="T4" fmla="*/ 143 w 143"/>
                  <a:gd name="T5" fmla="*/ 242 h 278"/>
                  <a:gd name="T6" fmla="*/ 100 w 143"/>
                  <a:gd name="T7" fmla="*/ 278 h 278"/>
                  <a:gd name="T8" fmla="*/ 93 w 143"/>
                  <a:gd name="T9" fmla="*/ 100 h 278"/>
                  <a:gd name="T10" fmla="*/ 7 w 143"/>
                  <a:gd name="T11" fmla="*/ 5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5" name="Freeform 8"/>
              <p:cNvSpPr>
                <a:spLocks/>
              </p:cNvSpPr>
              <p:nvPr/>
            </p:nvSpPr>
            <p:spPr bwMode="auto">
              <a:xfrm>
                <a:off x="1737" y="2814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6" name="Freeform 9"/>
              <p:cNvSpPr>
                <a:spLocks/>
              </p:cNvSpPr>
              <p:nvPr/>
            </p:nvSpPr>
            <p:spPr bwMode="auto">
              <a:xfrm flipH="1">
                <a:off x="1043" y="3008"/>
                <a:ext cx="143" cy="278"/>
              </a:xfrm>
              <a:custGeom>
                <a:avLst/>
                <a:gdLst>
                  <a:gd name="T0" fmla="*/ 0 w 143"/>
                  <a:gd name="T1" fmla="*/ 0 h 278"/>
                  <a:gd name="T2" fmla="*/ 143 w 143"/>
                  <a:gd name="T3" fmla="*/ 42 h 278"/>
                  <a:gd name="T4" fmla="*/ 143 w 143"/>
                  <a:gd name="T5" fmla="*/ 242 h 278"/>
                  <a:gd name="T6" fmla="*/ 100 w 143"/>
                  <a:gd name="T7" fmla="*/ 278 h 278"/>
                  <a:gd name="T8" fmla="*/ 93 w 143"/>
                  <a:gd name="T9" fmla="*/ 100 h 278"/>
                  <a:gd name="T10" fmla="*/ 7 w 143"/>
                  <a:gd name="T11" fmla="*/ 5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7" name="Freeform 10"/>
              <p:cNvSpPr>
                <a:spLocks/>
              </p:cNvSpPr>
              <p:nvPr/>
            </p:nvSpPr>
            <p:spPr bwMode="auto">
              <a:xfrm flipH="1">
                <a:off x="1133" y="2833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8" name="AutoShape 11"/>
              <p:cNvSpPr>
                <a:spLocks noChangeArrowheads="1"/>
              </p:cNvSpPr>
              <p:nvPr/>
            </p:nvSpPr>
            <p:spPr bwMode="auto">
              <a:xfrm flipV="1">
                <a:off x="1163" y="2546"/>
                <a:ext cx="657" cy="557"/>
              </a:xfrm>
              <a:custGeom>
                <a:avLst/>
                <a:gdLst>
                  <a:gd name="T0" fmla="*/ 17 w 21600"/>
                  <a:gd name="T1" fmla="*/ 7 h 21600"/>
                  <a:gd name="T2" fmla="*/ 10 w 21600"/>
                  <a:gd name="T3" fmla="*/ 14 h 21600"/>
                  <a:gd name="T4" fmla="*/ 2 w 21600"/>
                  <a:gd name="T5" fmla="*/ 7 h 21600"/>
                  <a:gd name="T6" fmla="*/ 1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4 w 21600"/>
                  <a:gd name="T13" fmla="*/ 4498 h 21600"/>
                  <a:gd name="T14" fmla="*/ 17096 w 21600"/>
                  <a:gd name="T15" fmla="*/ 1710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9" name="Rectangle 12"/>
              <p:cNvSpPr>
                <a:spLocks noChangeArrowheads="1"/>
              </p:cNvSpPr>
              <p:nvPr/>
            </p:nvSpPr>
            <p:spPr bwMode="auto">
              <a:xfrm>
                <a:off x="1163" y="3110"/>
                <a:ext cx="657" cy="157"/>
              </a:xfrm>
              <a:prstGeom prst="rect">
                <a:avLst/>
              </a:prstGeom>
              <a:solidFill>
                <a:srgbClr val="9966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0" name="Freeform 13"/>
              <p:cNvSpPr>
                <a:spLocks/>
              </p:cNvSpPr>
              <p:nvPr/>
            </p:nvSpPr>
            <p:spPr bwMode="auto">
              <a:xfrm>
                <a:off x="1694" y="2640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31" name="Freeform 14"/>
              <p:cNvSpPr>
                <a:spLocks/>
              </p:cNvSpPr>
              <p:nvPr/>
            </p:nvSpPr>
            <p:spPr bwMode="auto">
              <a:xfrm flipH="1">
                <a:off x="1186" y="2640"/>
                <a:ext cx="86" cy="221"/>
              </a:xfrm>
              <a:custGeom>
                <a:avLst/>
                <a:gdLst>
                  <a:gd name="T0" fmla="*/ 0 w 143"/>
                  <a:gd name="T1" fmla="*/ 0 h 278"/>
                  <a:gd name="T2" fmla="*/ 86 w 143"/>
                  <a:gd name="T3" fmla="*/ 33 h 278"/>
                  <a:gd name="T4" fmla="*/ 86 w 143"/>
                  <a:gd name="T5" fmla="*/ 192 h 278"/>
                  <a:gd name="T6" fmla="*/ 60 w 143"/>
                  <a:gd name="T7" fmla="*/ 221 h 278"/>
                  <a:gd name="T8" fmla="*/ 56 w 143"/>
                  <a:gd name="T9" fmla="*/ 79 h 278"/>
                  <a:gd name="T10" fmla="*/ 4 w 143"/>
                  <a:gd name="T11" fmla="*/ 40 h 278"/>
                  <a:gd name="T12" fmla="*/ 0 w 143"/>
                  <a:gd name="T13" fmla="*/ 0 h 2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3"/>
                  <a:gd name="T22" fmla="*/ 0 h 278"/>
                  <a:gd name="T23" fmla="*/ 143 w 143"/>
                  <a:gd name="T24" fmla="*/ 278 h 2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3" h="278">
                    <a:moveTo>
                      <a:pt x="0" y="0"/>
                    </a:moveTo>
                    <a:lnTo>
                      <a:pt x="143" y="42"/>
                    </a:lnTo>
                    <a:lnTo>
                      <a:pt x="143" y="242"/>
                    </a:lnTo>
                    <a:lnTo>
                      <a:pt x="100" y="278"/>
                    </a:lnTo>
                    <a:lnTo>
                      <a:pt x="93" y="100"/>
                    </a:lnTo>
                    <a:lnTo>
                      <a:pt x="7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801" name="AutoShape 15"/>
            <p:cNvSpPr>
              <a:spLocks noChangeArrowheads="1"/>
            </p:cNvSpPr>
            <p:nvPr/>
          </p:nvSpPr>
          <p:spPr bwMode="auto">
            <a:xfrm>
              <a:off x="409575" y="1479550"/>
              <a:ext cx="1981200" cy="1066800"/>
            </a:xfrm>
            <a:prstGeom prst="cloudCallout">
              <a:avLst>
                <a:gd name="adj1" fmla="val 19713"/>
                <a:gd name="adj2" fmla="val 82440"/>
              </a:avLst>
            </a:prstGeom>
            <a:solidFill>
              <a:schemeClr val="bg1">
                <a:alpha val="70195"/>
              </a:schemeClr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4400" b="1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  <p:sp>
          <p:nvSpPr>
            <p:cNvPr id="33802" name="AutoShape 16"/>
            <p:cNvSpPr>
              <a:spLocks noChangeArrowheads="1"/>
            </p:cNvSpPr>
            <p:nvPr/>
          </p:nvSpPr>
          <p:spPr bwMode="auto">
            <a:xfrm>
              <a:off x="6591300" y="1389063"/>
              <a:ext cx="1981200" cy="1066800"/>
            </a:xfrm>
            <a:prstGeom prst="cloudCallout">
              <a:avLst>
                <a:gd name="adj1" fmla="val -35977"/>
                <a:gd name="adj2" fmla="val 93306"/>
              </a:avLst>
            </a:prstGeom>
            <a:solidFill>
              <a:schemeClr val="bg1">
                <a:alpha val="70195"/>
              </a:schemeClr>
            </a:solidFill>
            <a:ln w="38100">
              <a:solidFill>
                <a:srgbClr val="00FF99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44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19</a:t>
              </a:r>
              <a:endParaRPr lang="en-US" sz="4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879600" y="2784475"/>
              <a:ext cx="1447800" cy="1295400"/>
              <a:chOff x="3168" y="1824"/>
              <a:chExt cx="912" cy="816"/>
            </a:xfrm>
          </p:grpSpPr>
          <p:sp>
            <p:nvSpPr>
              <p:cNvPr id="33815" name="Freeform 18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6" name="Freeform 19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7" name="Freeform 20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8" name="Freeform 21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9" name="Freeform 22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0" name="Freeform 23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1" name="Freeform 24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2" name="Freeform 25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23" name="Freeform 26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 flipH="1">
              <a:off x="5165725" y="2786063"/>
              <a:ext cx="1447800" cy="1295400"/>
              <a:chOff x="3168" y="1824"/>
              <a:chExt cx="912" cy="816"/>
            </a:xfrm>
          </p:grpSpPr>
          <p:sp>
            <p:nvSpPr>
              <p:cNvPr id="33806" name="Freeform 28"/>
              <p:cNvSpPr>
                <a:spLocks/>
              </p:cNvSpPr>
              <p:nvPr/>
            </p:nvSpPr>
            <p:spPr bwMode="auto">
              <a:xfrm>
                <a:off x="3936" y="2064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7" name="Freeform 29"/>
              <p:cNvSpPr>
                <a:spLocks/>
              </p:cNvSpPr>
              <p:nvPr/>
            </p:nvSpPr>
            <p:spPr bwMode="auto">
              <a:xfrm>
                <a:off x="3728" y="1920"/>
                <a:ext cx="144" cy="336"/>
              </a:xfrm>
              <a:custGeom>
                <a:avLst/>
                <a:gdLst>
                  <a:gd name="T0" fmla="*/ 0 w 144"/>
                  <a:gd name="T1" fmla="*/ 48 h 336"/>
                  <a:gd name="T2" fmla="*/ 96 w 144"/>
                  <a:gd name="T3" fmla="*/ 0 h 336"/>
                  <a:gd name="T4" fmla="*/ 144 w 144"/>
                  <a:gd name="T5" fmla="*/ 48 h 336"/>
                  <a:gd name="T6" fmla="*/ 144 w 144"/>
                  <a:gd name="T7" fmla="*/ 336 h 336"/>
                  <a:gd name="T8" fmla="*/ 96 w 144"/>
                  <a:gd name="T9" fmla="*/ 288 h 336"/>
                  <a:gd name="T10" fmla="*/ 96 w 144"/>
                  <a:gd name="T11" fmla="*/ 96 h 336"/>
                  <a:gd name="T12" fmla="*/ 0 w 144"/>
                  <a:gd name="T13" fmla="*/ 144 h 336"/>
                  <a:gd name="T14" fmla="*/ 0 w 144"/>
                  <a:gd name="T15" fmla="*/ 48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8" name="Freeform 30"/>
              <p:cNvSpPr>
                <a:spLocks/>
              </p:cNvSpPr>
              <p:nvPr/>
            </p:nvSpPr>
            <p:spPr bwMode="auto">
              <a:xfrm>
                <a:off x="3504" y="1824"/>
                <a:ext cx="144" cy="288"/>
              </a:xfrm>
              <a:custGeom>
                <a:avLst/>
                <a:gdLst>
                  <a:gd name="T0" fmla="*/ 0 w 144"/>
                  <a:gd name="T1" fmla="*/ 41 h 336"/>
                  <a:gd name="T2" fmla="*/ 96 w 144"/>
                  <a:gd name="T3" fmla="*/ 0 h 336"/>
                  <a:gd name="T4" fmla="*/ 144 w 144"/>
                  <a:gd name="T5" fmla="*/ 41 h 336"/>
                  <a:gd name="T6" fmla="*/ 144 w 144"/>
                  <a:gd name="T7" fmla="*/ 288 h 336"/>
                  <a:gd name="T8" fmla="*/ 96 w 144"/>
                  <a:gd name="T9" fmla="*/ 247 h 336"/>
                  <a:gd name="T10" fmla="*/ 96 w 144"/>
                  <a:gd name="T11" fmla="*/ 82 h 336"/>
                  <a:gd name="T12" fmla="*/ 0 w 144"/>
                  <a:gd name="T13" fmla="*/ 123 h 336"/>
                  <a:gd name="T14" fmla="*/ 0 w 144"/>
                  <a:gd name="T15" fmla="*/ 41 h 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4"/>
                  <a:gd name="T25" fmla="*/ 0 h 336"/>
                  <a:gd name="T26" fmla="*/ 144 w 144"/>
                  <a:gd name="T27" fmla="*/ 336 h 3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4" h="336">
                    <a:moveTo>
                      <a:pt x="0" y="48"/>
                    </a:moveTo>
                    <a:lnTo>
                      <a:pt x="96" y="0"/>
                    </a:lnTo>
                    <a:lnTo>
                      <a:pt x="144" y="48"/>
                    </a:lnTo>
                    <a:lnTo>
                      <a:pt x="144" y="336"/>
                    </a:lnTo>
                    <a:lnTo>
                      <a:pt x="96" y="288"/>
                    </a:lnTo>
                    <a:lnTo>
                      <a:pt x="96" y="96"/>
                    </a:lnTo>
                    <a:lnTo>
                      <a:pt x="0" y="144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09" name="Freeform 31"/>
              <p:cNvSpPr>
                <a:spLocks/>
              </p:cNvSpPr>
              <p:nvPr/>
            </p:nvSpPr>
            <p:spPr bwMode="auto">
              <a:xfrm>
                <a:off x="3243" y="1824"/>
                <a:ext cx="789" cy="535"/>
              </a:xfrm>
              <a:custGeom>
                <a:avLst/>
                <a:gdLst>
                  <a:gd name="T0" fmla="*/ 261 w 789"/>
                  <a:gd name="T1" fmla="*/ 0 h 535"/>
                  <a:gd name="T2" fmla="*/ 789 w 789"/>
                  <a:gd name="T3" fmla="*/ 336 h 535"/>
                  <a:gd name="T4" fmla="*/ 494 w 789"/>
                  <a:gd name="T5" fmla="*/ 535 h 535"/>
                  <a:gd name="T6" fmla="*/ 0 w 789"/>
                  <a:gd name="T7" fmla="*/ 96 h 535"/>
                  <a:gd name="T8" fmla="*/ 261 w 789"/>
                  <a:gd name="T9" fmla="*/ 0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9"/>
                  <a:gd name="T16" fmla="*/ 0 h 535"/>
                  <a:gd name="T17" fmla="*/ 789 w 789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9" h="535">
                    <a:moveTo>
                      <a:pt x="261" y="0"/>
                    </a:moveTo>
                    <a:lnTo>
                      <a:pt x="789" y="336"/>
                    </a:lnTo>
                    <a:lnTo>
                      <a:pt x="494" y="535"/>
                    </a:lnTo>
                    <a:lnTo>
                      <a:pt x="0" y="96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0" name="Freeform 32"/>
              <p:cNvSpPr>
                <a:spLocks/>
              </p:cNvSpPr>
              <p:nvPr/>
            </p:nvSpPr>
            <p:spPr bwMode="auto">
              <a:xfrm>
                <a:off x="3253" y="1920"/>
                <a:ext cx="491" cy="567"/>
              </a:xfrm>
              <a:custGeom>
                <a:avLst/>
                <a:gdLst>
                  <a:gd name="T0" fmla="*/ 11 w 491"/>
                  <a:gd name="T1" fmla="*/ 0 h 567"/>
                  <a:gd name="T2" fmla="*/ 491 w 491"/>
                  <a:gd name="T3" fmla="*/ 432 h 567"/>
                  <a:gd name="T4" fmla="*/ 484 w 491"/>
                  <a:gd name="T5" fmla="*/ 567 h 567"/>
                  <a:gd name="T6" fmla="*/ 0 w 491"/>
                  <a:gd name="T7" fmla="*/ 119 h 567"/>
                  <a:gd name="T8" fmla="*/ 11 w 491"/>
                  <a:gd name="T9" fmla="*/ 0 h 5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"/>
                  <a:gd name="T16" fmla="*/ 0 h 567"/>
                  <a:gd name="T17" fmla="*/ 491 w 491"/>
                  <a:gd name="T18" fmla="*/ 567 h 5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" h="567">
                    <a:moveTo>
                      <a:pt x="11" y="0"/>
                    </a:moveTo>
                    <a:lnTo>
                      <a:pt x="491" y="432"/>
                    </a:lnTo>
                    <a:lnTo>
                      <a:pt x="484" y="567"/>
                    </a:lnTo>
                    <a:lnTo>
                      <a:pt x="0" y="11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1" name="Freeform 33"/>
              <p:cNvSpPr>
                <a:spLocks/>
              </p:cNvSpPr>
              <p:nvPr/>
            </p:nvSpPr>
            <p:spPr bwMode="auto">
              <a:xfrm>
                <a:off x="3728" y="2160"/>
                <a:ext cx="304" cy="327"/>
              </a:xfrm>
              <a:custGeom>
                <a:avLst/>
                <a:gdLst>
                  <a:gd name="T0" fmla="*/ 304 w 304"/>
                  <a:gd name="T1" fmla="*/ 0 h 327"/>
                  <a:gd name="T2" fmla="*/ 304 w 304"/>
                  <a:gd name="T3" fmla="*/ 96 h 327"/>
                  <a:gd name="T4" fmla="*/ 0 w 304"/>
                  <a:gd name="T5" fmla="*/ 327 h 327"/>
                  <a:gd name="T6" fmla="*/ 18 w 304"/>
                  <a:gd name="T7" fmla="*/ 181 h 327"/>
                  <a:gd name="T8" fmla="*/ 304 w 304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327"/>
                  <a:gd name="T17" fmla="*/ 304 w 304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327">
                    <a:moveTo>
                      <a:pt x="304" y="0"/>
                    </a:moveTo>
                    <a:lnTo>
                      <a:pt x="304" y="96"/>
                    </a:lnTo>
                    <a:lnTo>
                      <a:pt x="0" y="327"/>
                    </a:lnTo>
                    <a:lnTo>
                      <a:pt x="18" y="181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2" name="Freeform 34"/>
              <p:cNvSpPr>
                <a:spLocks/>
              </p:cNvSpPr>
              <p:nvPr/>
            </p:nvSpPr>
            <p:spPr bwMode="auto">
              <a:xfrm>
                <a:off x="3504" y="2304"/>
                <a:ext cx="240" cy="336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75 h 432"/>
                  <a:gd name="T4" fmla="*/ 69 w 336"/>
                  <a:gd name="T5" fmla="*/ 112 h 432"/>
                  <a:gd name="T6" fmla="*/ 69 w 336"/>
                  <a:gd name="T7" fmla="*/ 336 h 432"/>
                  <a:gd name="T8" fmla="*/ 0 w 336"/>
                  <a:gd name="T9" fmla="*/ 261 h 432"/>
                  <a:gd name="T10" fmla="*/ 0 w 336"/>
                  <a:gd name="T11" fmla="*/ 37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3" name="Freeform 35"/>
              <p:cNvSpPr>
                <a:spLocks/>
              </p:cNvSpPr>
              <p:nvPr/>
            </p:nvSpPr>
            <p:spPr bwMode="auto">
              <a:xfrm>
                <a:off x="3312" y="2160"/>
                <a:ext cx="240" cy="288"/>
              </a:xfrm>
              <a:custGeom>
                <a:avLst/>
                <a:gdLst>
                  <a:gd name="T0" fmla="*/ 137 w 336"/>
                  <a:gd name="T1" fmla="*/ 0 h 432"/>
                  <a:gd name="T2" fmla="*/ 240 w 336"/>
                  <a:gd name="T3" fmla="*/ 64 h 432"/>
                  <a:gd name="T4" fmla="*/ 69 w 336"/>
                  <a:gd name="T5" fmla="*/ 96 h 432"/>
                  <a:gd name="T6" fmla="*/ 69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37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814" name="Freeform 36"/>
              <p:cNvSpPr>
                <a:spLocks/>
              </p:cNvSpPr>
              <p:nvPr/>
            </p:nvSpPr>
            <p:spPr bwMode="auto">
              <a:xfrm>
                <a:off x="3168" y="2016"/>
                <a:ext cx="192" cy="288"/>
              </a:xfrm>
              <a:custGeom>
                <a:avLst/>
                <a:gdLst>
                  <a:gd name="T0" fmla="*/ 110 w 336"/>
                  <a:gd name="T1" fmla="*/ 0 h 432"/>
                  <a:gd name="T2" fmla="*/ 192 w 336"/>
                  <a:gd name="T3" fmla="*/ 64 h 432"/>
                  <a:gd name="T4" fmla="*/ 55 w 336"/>
                  <a:gd name="T5" fmla="*/ 96 h 432"/>
                  <a:gd name="T6" fmla="*/ 55 w 336"/>
                  <a:gd name="T7" fmla="*/ 288 h 432"/>
                  <a:gd name="T8" fmla="*/ 0 w 336"/>
                  <a:gd name="T9" fmla="*/ 224 h 432"/>
                  <a:gd name="T10" fmla="*/ 0 w 336"/>
                  <a:gd name="T11" fmla="*/ 32 h 432"/>
                  <a:gd name="T12" fmla="*/ 110 w 336"/>
                  <a:gd name="T13" fmla="*/ 0 h 4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6"/>
                  <a:gd name="T22" fmla="*/ 0 h 432"/>
                  <a:gd name="T23" fmla="*/ 336 w 336"/>
                  <a:gd name="T24" fmla="*/ 432 h 4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6" h="432">
                    <a:moveTo>
                      <a:pt x="192" y="0"/>
                    </a:moveTo>
                    <a:lnTo>
                      <a:pt x="336" y="96"/>
                    </a:lnTo>
                    <a:lnTo>
                      <a:pt x="96" y="144"/>
                    </a:lnTo>
                    <a:lnTo>
                      <a:pt x="96" y="432"/>
                    </a:lnTo>
                    <a:lnTo>
                      <a:pt x="0" y="336"/>
                    </a:lnTo>
                    <a:lnTo>
                      <a:pt x="0" y="4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805" name="AutoShape 37"/>
            <p:cNvSpPr>
              <a:spLocks noChangeArrowheads="1"/>
            </p:cNvSpPr>
            <p:nvPr/>
          </p:nvSpPr>
          <p:spPr bwMode="auto">
            <a:xfrm>
              <a:off x="5881688" y="4092575"/>
              <a:ext cx="1981200" cy="1066800"/>
            </a:xfrm>
            <a:prstGeom prst="cloudCallout">
              <a:avLst>
                <a:gd name="adj1" fmla="val -73079"/>
                <a:gd name="adj2" fmla="val 43454"/>
              </a:avLst>
            </a:prstGeom>
            <a:solidFill>
              <a:schemeClr val="bg1"/>
            </a:solidFill>
            <a:ln w="38100">
              <a:solidFill>
                <a:srgbClr val="9966FF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sz="4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pitchFamily="34" charset="0"/>
                  <a:cs typeface="Arial" pitchFamily="34" charset="0"/>
                </a:rPr>
                <a:t>21</a:t>
              </a:r>
              <a:endParaRPr 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fld id="{4E8BDBEA-5ABB-4842-80BE-9E94F4C3D640}" type="datetime5">
              <a:rPr lang="en-US"/>
              <a:pPr/>
              <a:t>27-Oct-10</a:t>
            </a:fld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4844EFD-EF4E-41CC-9CE0-1AB8DA1413EE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k</a:t>
            </a:r>
            <a:r>
              <a:rPr lang="en-US" dirty="0" smtClean="0"/>
              <a:t>-set Agreement: after</a:t>
            </a:r>
          </a:p>
        </p:txBody>
      </p:sp>
      <p:sp>
        <p:nvSpPr>
          <p:cNvPr id="42" name="Text Box 122"/>
          <p:cNvSpPr txBox="1">
            <a:spLocks noChangeArrowheads="1"/>
          </p:cNvSpPr>
          <p:nvPr/>
        </p:nvSpPr>
        <p:spPr bwMode="auto">
          <a:xfrm>
            <a:off x="7141605" y="5833613"/>
            <a:ext cx="973343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= 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1732729" y="2618465"/>
            <a:ext cx="536079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No Manifold Protocol can solve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-set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agreement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2120519" y="3422715"/>
            <a:ext cx="536079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Including Immediate Sna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pshot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571683" y="3882938"/>
            <a:ext cx="5360798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Including read-write memory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86A-11DE-4A1A-8BE3-9FF3A8972082}" type="slidenum">
              <a:rPr lang="en-US"/>
              <a:pPr/>
              <a:t>42</a:t>
            </a:fld>
            <a:endParaRPr lang="en-US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515938" y="2479675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Sperner Coloring</a:t>
            </a:r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609600" y="4191000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2452688" y="4194175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2089150" y="2497138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2438400" y="4953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1998663" y="4953000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2895600" y="4191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2895600" y="3657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1295400" y="4191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4281488" y="5553075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4487863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3006725" y="5553075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32131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1901825" y="5553075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21082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457200" y="5553075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663575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3563938" y="4324350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3770313" y="438785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1103313" y="4381500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1309688" y="44450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368550" y="4845050"/>
            <a:ext cx="307975" cy="261938"/>
            <a:chOff x="3366" y="2963"/>
            <a:chExt cx="432" cy="384"/>
          </a:xfrm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824163" y="4067176"/>
            <a:ext cx="307975" cy="261938"/>
            <a:chOff x="3366" y="2963"/>
            <a:chExt cx="432" cy="384"/>
          </a:xfrm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912938" y="4065588"/>
            <a:ext cx="307975" cy="261938"/>
            <a:chOff x="3366" y="2963"/>
            <a:chExt cx="432" cy="384"/>
          </a:xfrm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2370138" y="2447925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2576513" y="25114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3119438" y="3540125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3325813" y="36036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1619250" y="3538538"/>
            <a:ext cx="307975" cy="261937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1825625" y="3602038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86A-11DE-4A1A-8BE3-9FF3A8972082}" type="slidenum">
              <a:rPr lang="en-US"/>
              <a:pPr/>
              <a:t>43</a:t>
            </a:fld>
            <a:endParaRPr lang="en-US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515938" y="2479675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Sperner Coloring</a:t>
            </a:r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609600" y="4191000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2452688" y="4194175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2089150" y="2497138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2438400" y="4953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1998663" y="4953000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2895600" y="4191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2895600" y="3657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1295400" y="4191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4281488" y="5553075"/>
            <a:ext cx="307975" cy="2619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4487863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3006725" y="5553075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32131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1901825" y="5553075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21082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457200" y="5553075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663575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3563938" y="4324350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3770313" y="438785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1103313" y="4381500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1309688" y="44450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368550" y="4845050"/>
            <a:ext cx="307975" cy="261938"/>
            <a:chOff x="3366" y="2963"/>
            <a:chExt cx="432" cy="384"/>
          </a:xfrm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824163" y="4067176"/>
            <a:ext cx="307975" cy="261938"/>
            <a:chOff x="3366" y="2963"/>
            <a:chExt cx="432" cy="384"/>
          </a:xfrm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912938" y="4065588"/>
            <a:ext cx="307975" cy="261938"/>
            <a:chOff x="3366" y="2963"/>
            <a:chExt cx="432" cy="384"/>
          </a:xfrm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2370138" y="2447925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2576513" y="25114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3119438" y="3540125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3325813" y="36036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1619250" y="3538538"/>
            <a:ext cx="307975" cy="261937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1825625" y="3602038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 Box 122"/>
          <p:cNvSpPr txBox="1">
            <a:spLocks noChangeArrowheads="1"/>
          </p:cNvSpPr>
          <p:nvPr/>
        </p:nvSpPr>
        <p:spPr bwMode="auto">
          <a:xfrm>
            <a:off x="3589248" y="1866297"/>
            <a:ext cx="486383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“Corners” have distinct 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86A-11DE-4A1A-8BE3-9FF3A8972082}" type="slidenum">
              <a:rPr lang="en-US"/>
              <a:pPr/>
              <a:t>44</a:t>
            </a:fld>
            <a:endParaRPr lang="en-US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515938" y="2479675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Sperner Coloring</a:t>
            </a:r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609600" y="4191000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2452688" y="4194175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2089150" y="2497138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2438400" y="4953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1998663" y="4953000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2895600" y="4191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2895600" y="3657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1295400" y="4191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4281488" y="5553075"/>
            <a:ext cx="307975" cy="2619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4487863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3006725" y="5553075"/>
            <a:ext cx="307975" cy="2619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32131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1901825" y="5553075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21082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457200" y="5553075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663575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3563938" y="4324350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3770313" y="438785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1103313" y="4381500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1309688" y="44450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368550" y="4845050"/>
            <a:ext cx="307975" cy="261938"/>
            <a:chOff x="3366" y="2963"/>
            <a:chExt cx="432" cy="384"/>
          </a:xfrm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824163" y="4067176"/>
            <a:ext cx="307975" cy="261938"/>
            <a:chOff x="3366" y="2963"/>
            <a:chExt cx="432" cy="384"/>
          </a:xfrm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912938" y="4065588"/>
            <a:ext cx="307975" cy="261938"/>
            <a:chOff x="3366" y="2963"/>
            <a:chExt cx="432" cy="384"/>
          </a:xfrm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chemeClr val="folHlink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2370138" y="2447925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2576513" y="25114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3119438" y="3540125"/>
            <a:ext cx="307975" cy="2619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3325813" y="36036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1619250" y="3538538"/>
            <a:ext cx="307975" cy="2619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1825625" y="3602038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22"/>
          <p:cNvSpPr txBox="1">
            <a:spLocks noChangeArrowheads="1"/>
          </p:cNvSpPr>
          <p:nvPr/>
        </p:nvSpPr>
        <p:spPr bwMode="auto">
          <a:xfrm>
            <a:off x="4805155" y="2815110"/>
            <a:ext cx="366267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Edge vertexes have corner 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22"/>
          <p:cNvSpPr txBox="1">
            <a:spLocks noChangeArrowheads="1"/>
          </p:cNvSpPr>
          <p:nvPr/>
        </p:nvSpPr>
        <p:spPr bwMode="auto">
          <a:xfrm>
            <a:off x="3589248" y="1866297"/>
            <a:ext cx="486383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“Corners” have distinct 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F1186A-11DE-4A1A-8BE3-9FF3A8972082}" type="slidenum">
              <a:rPr lang="en-US"/>
              <a:pPr/>
              <a:t>45</a:t>
            </a:fld>
            <a:endParaRPr lang="en-US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515938" y="2479675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Sperner Coloring</a:t>
            </a:r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609600" y="4191000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2452688" y="4194175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2089150" y="2497138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2438400" y="4953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1998663" y="4953000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2895600" y="4191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2895600" y="3657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1295400" y="4191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4281488" y="5553075"/>
            <a:ext cx="307975" cy="2619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4487863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3006725" y="5553075"/>
            <a:ext cx="307975" cy="2619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32131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1901825" y="5553075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21082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457200" y="5553075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663575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3563938" y="4324350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3770313" y="438785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1103313" y="4381500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1309688" y="44450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4" name="Oval 26"/>
          <p:cNvSpPr>
            <a:spLocks noChangeArrowheads="1"/>
          </p:cNvSpPr>
          <p:nvPr/>
        </p:nvSpPr>
        <p:spPr bwMode="auto">
          <a:xfrm>
            <a:off x="2368550" y="4845050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5" name="Oval 27"/>
          <p:cNvSpPr>
            <a:spLocks noChangeArrowheads="1"/>
          </p:cNvSpPr>
          <p:nvPr/>
        </p:nvSpPr>
        <p:spPr bwMode="auto">
          <a:xfrm>
            <a:off x="2574580" y="4907806"/>
            <a:ext cx="44200" cy="9140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8" name="Oval 30"/>
          <p:cNvSpPr>
            <a:spLocks noChangeArrowheads="1"/>
          </p:cNvSpPr>
          <p:nvPr/>
        </p:nvSpPr>
        <p:spPr bwMode="auto">
          <a:xfrm>
            <a:off x="2824163" y="4067176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9" name="Oval 31"/>
          <p:cNvSpPr>
            <a:spLocks noChangeArrowheads="1"/>
          </p:cNvSpPr>
          <p:nvPr/>
        </p:nvSpPr>
        <p:spPr bwMode="auto">
          <a:xfrm>
            <a:off x="3030193" y="4129932"/>
            <a:ext cx="44200" cy="9140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1" name="Oval 33"/>
          <p:cNvSpPr>
            <a:spLocks noChangeArrowheads="1"/>
          </p:cNvSpPr>
          <p:nvPr/>
        </p:nvSpPr>
        <p:spPr bwMode="auto">
          <a:xfrm>
            <a:off x="1912938" y="4065588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2" name="Oval 34"/>
          <p:cNvSpPr>
            <a:spLocks noChangeArrowheads="1"/>
          </p:cNvSpPr>
          <p:nvPr/>
        </p:nvSpPr>
        <p:spPr bwMode="auto">
          <a:xfrm>
            <a:off x="2118968" y="4128344"/>
            <a:ext cx="44200" cy="9140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2370138" y="2447925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2576513" y="25114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3119438" y="3540125"/>
            <a:ext cx="307975" cy="261938"/>
          </a:xfrm>
          <a:prstGeom prst="ellipse">
            <a:avLst/>
          </a:prstGeom>
          <a:solidFill>
            <a:srgbClr val="00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3325813" y="36036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1619250" y="3538538"/>
            <a:ext cx="307975" cy="2619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1825625" y="3602038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122"/>
          <p:cNvSpPr txBox="1">
            <a:spLocks noChangeArrowheads="1"/>
          </p:cNvSpPr>
          <p:nvPr/>
        </p:nvSpPr>
        <p:spPr bwMode="auto">
          <a:xfrm>
            <a:off x="4810079" y="2874104"/>
            <a:ext cx="366267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Edge vertexes have corner 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22"/>
          <p:cNvSpPr txBox="1">
            <a:spLocks noChangeArrowheads="1"/>
          </p:cNvSpPr>
          <p:nvPr/>
        </p:nvSpPr>
        <p:spPr bwMode="auto">
          <a:xfrm>
            <a:off x="3608920" y="1866297"/>
            <a:ext cx="4863832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“Corners” have distinct 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4810079" y="4324362"/>
            <a:ext cx="3662673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Every vertex has face boundary 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060E13-554E-4946-9CDC-2A27CC240F1D}" type="slidenum">
              <a:rPr lang="en-US"/>
              <a:pPr/>
              <a:t>46</a:t>
            </a:fld>
            <a:endParaRPr lang="en-US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D1F8392-2698-4239-8EA7-735BFAB79B6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7346" name="AutoShape 2"/>
          <p:cNvSpPr>
            <a:spLocks noChangeArrowheads="1"/>
          </p:cNvSpPr>
          <p:nvPr/>
        </p:nvSpPr>
        <p:spPr bwMode="auto">
          <a:xfrm>
            <a:off x="515938" y="2479675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Sperner’s Lemma</a:t>
            </a:r>
          </a:p>
        </p:txBody>
      </p:sp>
      <p:sp>
        <p:nvSpPr>
          <p:cNvPr id="1337348" name="Freeform 4"/>
          <p:cNvSpPr>
            <a:spLocks/>
          </p:cNvSpPr>
          <p:nvPr/>
        </p:nvSpPr>
        <p:spPr bwMode="auto">
          <a:xfrm>
            <a:off x="609600" y="4191000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49" name="Freeform 5"/>
          <p:cNvSpPr>
            <a:spLocks/>
          </p:cNvSpPr>
          <p:nvPr/>
        </p:nvSpPr>
        <p:spPr bwMode="auto">
          <a:xfrm>
            <a:off x="2452688" y="4194175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0" name="Freeform 6"/>
          <p:cNvSpPr>
            <a:spLocks/>
          </p:cNvSpPr>
          <p:nvPr/>
        </p:nvSpPr>
        <p:spPr bwMode="auto">
          <a:xfrm>
            <a:off x="2089150" y="2497138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1" name="Line 7"/>
          <p:cNvSpPr>
            <a:spLocks noChangeShapeType="1"/>
          </p:cNvSpPr>
          <p:nvPr/>
        </p:nvSpPr>
        <p:spPr bwMode="auto">
          <a:xfrm>
            <a:off x="2438400" y="4953000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2" name="Line 8"/>
          <p:cNvSpPr>
            <a:spLocks noChangeShapeType="1"/>
          </p:cNvSpPr>
          <p:nvPr/>
        </p:nvSpPr>
        <p:spPr bwMode="auto">
          <a:xfrm flipH="1">
            <a:off x="1998663" y="4953000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3" name="Line 9"/>
          <p:cNvSpPr>
            <a:spLocks noChangeShapeType="1"/>
          </p:cNvSpPr>
          <p:nvPr/>
        </p:nvSpPr>
        <p:spPr bwMode="auto">
          <a:xfrm>
            <a:off x="2895600" y="4191000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4" name="Line 10"/>
          <p:cNvSpPr>
            <a:spLocks noChangeShapeType="1"/>
          </p:cNvSpPr>
          <p:nvPr/>
        </p:nvSpPr>
        <p:spPr bwMode="auto">
          <a:xfrm flipV="1">
            <a:off x="2895600" y="3657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5" name="Line 11"/>
          <p:cNvSpPr>
            <a:spLocks noChangeShapeType="1"/>
          </p:cNvSpPr>
          <p:nvPr/>
        </p:nvSpPr>
        <p:spPr bwMode="auto">
          <a:xfrm flipH="1" flipV="1">
            <a:off x="1752600" y="37338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6" name="Line 12"/>
          <p:cNvSpPr>
            <a:spLocks noChangeShapeType="1"/>
          </p:cNvSpPr>
          <p:nvPr/>
        </p:nvSpPr>
        <p:spPr bwMode="auto">
          <a:xfrm flipH="1">
            <a:off x="1295400" y="4191000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7" name="Oval 13"/>
          <p:cNvSpPr>
            <a:spLocks noChangeArrowheads="1"/>
          </p:cNvSpPr>
          <p:nvPr/>
        </p:nvSpPr>
        <p:spPr bwMode="auto">
          <a:xfrm>
            <a:off x="4281488" y="5553075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58" name="Oval 14"/>
          <p:cNvSpPr>
            <a:spLocks noChangeArrowheads="1"/>
          </p:cNvSpPr>
          <p:nvPr/>
        </p:nvSpPr>
        <p:spPr bwMode="auto">
          <a:xfrm>
            <a:off x="4487863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59" name="Oval 15"/>
          <p:cNvSpPr>
            <a:spLocks noChangeArrowheads="1"/>
          </p:cNvSpPr>
          <p:nvPr/>
        </p:nvSpPr>
        <p:spPr bwMode="auto">
          <a:xfrm>
            <a:off x="3006725" y="5553075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60" name="Oval 16"/>
          <p:cNvSpPr>
            <a:spLocks noChangeArrowheads="1"/>
          </p:cNvSpPr>
          <p:nvPr/>
        </p:nvSpPr>
        <p:spPr bwMode="auto">
          <a:xfrm>
            <a:off x="32131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61" name="Oval 17"/>
          <p:cNvSpPr>
            <a:spLocks noChangeArrowheads="1"/>
          </p:cNvSpPr>
          <p:nvPr/>
        </p:nvSpPr>
        <p:spPr bwMode="auto">
          <a:xfrm>
            <a:off x="1901825" y="5553075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62" name="Oval 18"/>
          <p:cNvSpPr>
            <a:spLocks noChangeArrowheads="1"/>
          </p:cNvSpPr>
          <p:nvPr/>
        </p:nvSpPr>
        <p:spPr bwMode="auto">
          <a:xfrm>
            <a:off x="2108200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63" name="Oval 19"/>
          <p:cNvSpPr>
            <a:spLocks noChangeArrowheads="1"/>
          </p:cNvSpPr>
          <p:nvPr/>
        </p:nvSpPr>
        <p:spPr bwMode="auto">
          <a:xfrm>
            <a:off x="457200" y="5553075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64" name="Oval 20"/>
          <p:cNvSpPr>
            <a:spLocks noChangeArrowheads="1"/>
          </p:cNvSpPr>
          <p:nvPr/>
        </p:nvSpPr>
        <p:spPr bwMode="auto">
          <a:xfrm>
            <a:off x="663575" y="5616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65" name="Oval 21"/>
          <p:cNvSpPr>
            <a:spLocks noChangeArrowheads="1"/>
          </p:cNvSpPr>
          <p:nvPr/>
        </p:nvSpPr>
        <p:spPr bwMode="auto">
          <a:xfrm>
            <a:off x="3622675" y="4327525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66" name="Oval 22"/>
          <p:cNvSpPr>
            <a:spLocks noChangeArrowheads="1"/>
          </p:cNvSpPr>
          <p:nvPr/>
        </p:nvSpPr>
        <p:spPr bwMode="auto">
          <a:xfrm>
            <a:off x="3829050" y="43910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67" name="Oval 23"/>
          <p:cNvSpPr>
            <a:spLocks noChangeArrowheads="1"/>
          </p:cNvSpPr>
          <p:nvPr/>
        </p:nvSpPr>
        <p:spPr bwMode="auto">
          <a:xfrm>
            <a:off x="1058863" y="4383088"/>
            <a:ext cx="307975" cy="2619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68" name="Oval 24"/>
          <p:cNvSpPr>
            <a:spLocks noChangeArrowheads="1"/>
          </p:cNvSpPr>
          <p:nvPr/>
        </p:nvSpPr>
        <p:spPr bwMode="auto">
          <a:xfrm>
            <a:off x="1265238" y="4446588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368550" y="4845050"/>
            <a:ext cx="307975" cy="261938"/>
            <a:chOff x="3366" y="2963"/>
            <a:chExt cx="432" cy="384"/>
          </a:xfrm>
        </p:grpSpPr>
        <p:sp>
          <p:nvSpPr>
            <p:cNvPr id="1337370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7371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912938" y="4065588"/>
            <a:ext cx="1219200" cy="263525"/>
            <a:chOff x="2426" y="2561"/>
            <a:chExt cx="768" cy="166"/>
          </a:xfrm>
        </p:grpSpPr>
        <p:grpSp>
          <p:nvGrpSpPr>
            <p:cNvPr id="4" name="Group 29"/>
            <p:cNvGrpSpPr>
              <a:grpSpLocks/>
            </p:cNvGrpSpPr>
            <p:nvPr/>
          </p:nvGrpSpPr>
          <p:grpSpPr bwMode="auto">
            <a:xfrm>
              <a:off x="3000" y="2562"/>
              <a:ext cx="194" cy="165"/>
              <a:chOff x="3366" y="2963"/>
              <a:chExt cx="432" cy="384"/>
            </a:xfrm>
          </p:grpSpPr>
          <p:sp>
            <p:nvSpPr>
              <p:cNvPr id="1337374" name="Oval 30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337375" name="Oval 31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426" y="2561"/>
              <a:ext cx="194" cy="165"/>
              <a:chOff x="3366" y="2963"/>
              <a:chExt cx="432" cy="384"/>
            </a:xfrm>
          </p:grpSpPr>
          <p:sp>
            <p:nvSpPr>
              <p:cNvPr id="1337377" name="Oval 33"/>
              <p:cNvSpPr>
                <a:spLocks noChangeArrowheads="1"/>
              </p:cNvSpPr>
              <p:nvPr/>
            </p:nvSpPr>
            <p:spPr bwMode="auto">
              <a:xfrm>
                <a:off x="3366" y="2963"/>
                <a:ext cx="432" cy="384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337378" name="Oval 34"/>
              <p:cNvSpPr>
                <a:spLocks noChangeArrowheads="1"/>
              </p:cNvSpPr>
              <p:nvPr/>
            </p:nvSpPr>
            <p:spPr bwMode="auto">
              <a:xfrm>
                <a:off x="3655" y="3055"/>
                <a:ext cx="62" cy="13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7379" name="Oval 35"/>
          <p:cNvSpPr>
            <a:spLocks noChangeArrowheads="1"/>
          </p:cNvSpPr>
          <p:nvPr/>
        </p:nvSpPr>
        <p:spPr bwMode="auto">
          <a:xfrm>
            <a:off x="2370138" y="2447925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80" name="Oval 36"/>
          <p:cNvSpPr>
            <a:spLocks noChangeArrowheads="1"/>
          </p:cNvSpPr>
          <p:nvPr/>
        </p:nvSpPr>
        <p:spPr bwMode="auto">
          <a:xfrm>
            <a:off x="2576513" y="25114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81" name="Oval 37"/>
          <p:cNvSpPr>
            <a:spLocks noChangeArrowheads="1"/>
          </p:cNvSpPr>
          <p:nvPr/>
        </p:nvSpPr>
        <p:spPr bwMode="auto">
          <a:xfrm>
            <a:off x="3119438" y="3540125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82" name="Oval 38"/>
          <p:cNvSpPr>
            <a:spLocks noChangeArrowheads="1"/>
          </p:cNvSpPr>
          <p:nvPr/>
        </p:nvSpPr>
        <p:spPr bwMode="auto">
          <a:xfrm>
            <a:off x="3325813" y="360362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7383" name="Oval 39"/>
          <p:cNvSpPr>
            <a:spLocks noChangeArrowheads="1"/>
          </p:cNvSpPr>
          <p:nvPr/>
        </p:nvSpPr>
        <p:spPr bwMode="auto">
          <a:xfrm>
            <a:off x="1619250" y="3538538"/>
            <a:ext cx="307975" cy="2619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7384" name="Oval 40"/>
          <p:cNvSpPr>
            <a:spLocks noChangeArrowheads="1"/>
          </p:cNvSpPr>
          <p:nvPr/>
        </p:nvSpPr>
        <p:spPr bwMode="auto">
          <a:xfrm>
            <a:off x="1825625" y="3602038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22"/>
          <p:cNvSpPr txBox="1">
            <a:spLocks noChangeArrowheads="1"/>
          </p:cNvSpPr>
          <p:nvPr/>
        </p:nvSpPr>
        <p:spPr bwMode="auto">
          <a:xfrm>
            <a:off x="3185652" y="2333331"/>
            <a:ext cx="5704972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any Sperner coloring, at least one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 has all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Sperner</a:t>
            </a:r>
            <a:r>
              <a:rPr lang="en-US" dirty="0" smtClean="0"/>
              <a:t> Coloring for Manifolds with Boundary (base)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838C-E50F-4582-A855-56555098063F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8A794-4692-4779-9EBA-A0B3349CB0A1}" type="slidenum">
              <a:rPr lang="en-US" smtClean="0"/>
              <a:pPr/>
              <a:t>47</a:t>
            </a:fld>
            <a:endParaRPr lang="en-US"/>
          </a:p>
        </p:txBody>
      </p:sp>
      <p:grpSp>
        <p:nvGrpSpPr>
          <p:cNvPr id="5" name="Group 30"/>
          <p:cNvGrpSpPr/>
          <p:nvPr/>
        </p:nvGrpSpPr>
        <p:grpSpPr>
          <a:xfrm>
            <a:off x="2227006" y="2848053"/>
            <a:ext cx="4132263" cy="261938"/>
            <a:chOff x="2227006" y="3690025"/>
            <a:chExt cx="4132263" cy="261938"/>
          </a:xfrm>
        </p:grpSpPr>
        <p:cxnSp>
          <p:nvCxnSpPr>
            <p:cNvPr id="16" name="Straight Connector 15"/>
            <p:cNvCxnSpPr>
              <a:stCxn id="13" idx="6"/>
              <a:endCxn id="7" idx="2"/>
            </p:cNvCxnSpPr>
            <p:nvPr/>
          </p:nvCxnSpPr>
          <p:spPr bwMode="auto">
            <a:xfrm>
              <a:off x="2534981" y="3820994"/>
              <a:ext cx="3516313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6051294" y="3690025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6257669" y="3753525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776531" y="3690025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>
              <a:off x="4982906" y="3753525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3671631" y="3690025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3878006" y="3753525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2227006" y="3690025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433381" y="3753525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599920" y="4090545"/>
            <a:ext cx="289374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One color here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5390791" y="3682843"/>
            <a:ext cx="3143809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Other color here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2467411" y="4822367"/>
            <a:ext cx="514916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Only those colors in interior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 bwMode="auto">
          <a:xfrm rot="5400000" flipH="1" flipV="1">
            <a:off x="1753010" y="3507762"/>
            <a:ext cx="876565" cy="28900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0"/>
          </p:cNvCxnSpPr>
          <p:nvPr/>
        </p:nvCxnSpPr>
        <p:spPr bwMode="auto">
          <a:xfrm rot="16200000" flipV="1">
            <a:off x="3790055" y="3570427"/>
            <a:ext cx="1825670" cy="678210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8" idx="0"/>
          </p:cNvCxnSpPr>
          <p:nvPr/>
        </p:nvCxnSpPr>
        <p:spPr bwMode="auto">
          <a:xfrm rot="16200000" flipV="1">
            <a:off x="6370009" y="3090155"/>
            <a:ext cx="623483" cy="56189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Sperner</a:t>
            </a:r>
            <a:r>
              <a:rPr lang="en-US" dirty="0" smtClean="0"/>
              <a:t> Coloring for Manifolds with Boundary (inductive)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838C-E50F-4582-A855-56555098063F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8A794-4692-4779-9EBA-A0B3349CB0A1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600912" y="2364351"/>
            <a:ext cx="6199734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is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-manifold colored with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¦</a:t>
            </a:r>
            <a:endParaRPr lang="en-US" sz="3200" dirty="0">
              <a:solidFill>
                <a:schemeClr val="tx1"/>
              </a:solidFill>
              <a:latin typeface="cmmi10"/>
              <a:cs typeface="Arial" pitchFamily="34" charset="0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468711" y="3377585"/>
            <a:ext cx="246413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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[</a:t>
            </a:r>
            <a:r>
              <a:rPr lang="en-US" sz="3200" baseline="-25000" dirty="0" err="1" smtClean="0">
                <a:solidFill>
                  <a:schemeClr val="tx1"/>
                </a:solidFill>
                <a:latin typeface="Ariel"/>
                <a:cs typeface="Arial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M</a:t>
            </a:r>
            <a:r>
              <a:rPr lang="en-US" sz="3200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endParaRPr lang="en-US" sz="3200" baseline="-25000" dirty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207470" y="4390819"/>
            <a:ext cx="6986618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M</a:t>
            </a:r>
            <a:r>
              <a:rPr lang="en-US" sz="3200" i="1" baseline="-25000" dirty="0" smtClean="0">
                <a:solidFill>
                  <a:schemeClr val="tx1"/>
                </a:solidFill>
                <a:latin typeface="Arial"/>
                <a:cs typeface="Arial" pitchFamily="34" charset="0"/>
              </a:rPr>
              <a:t>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is non-empty (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)-manifold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Sperner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-colored with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¦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{</a:t>
            </a:r>
            <a:r>
              <a:rPr lang="en-US" sz="3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}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F01A19-3C5A-41FC-B25E-4D2E8E356A09}" type="slidenum">
              <a:rPr lang="en-US"/>
              <a:pPr/>
              <a:t>49</a:t>
            </a:fld>
            <a:endParaRPr lang="en-US" dirty="0"/>
          </a:p>
        </p:txBody>
      </p:sp>
      <p:sp>
        <p:nvSpPr>
          <p:cNvPr id="40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065683E-2B65-4EB1-A20E-9E3FE4DFE4D5}" type="datetime5">
              <a:rPr lang="en-GB"/>
              <a:pPr/>
              <a:t>27-Oct-10</a:t>
            </a:fld>
            <a:endParaRPr lang="en-GB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0088" y="2049463"/>
            <a:ext cx="4792662" cy="3300412"/>
            <a:chOff x="249" y="1252"/>
            <a:chExt cx="1638" cy="1128"/>
          </a:xfrm>
        </p:grpSpPr>
        <p:sp>
          <p:nvSpPr>
            <p:cNvPr id="1339395" name="Oval 3"/>
            <p:cNvSpPr>
              <a:spLocks noChangeArrowheads="1"/>
            </p:cNvSpPr>
            <p:nvPr/>
          </p:nvSpPr>
          <p:spPr bwMode="auto">
            <a:xfrm>
              <a:off x="249" y="1252"/>
              <a:ext cx="1638" cy="1128"/>
            </a:xfrm>
            <a:prstGeom prst="ellipse">
              <a:avLst/>
            </a:prstGeom>
            <a:solidFill>
              <a:srgbClr val="FF7C8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728" y="1735"/>
              <a:ext cx="682" cy="173"/>
              <a:chOff x="4109" y="1226"/>
              <a:chExt cx="357" cy="76"/>
            </a:xfrm>
          </p:grpSpPr>
          <p:sp>
            <p:nvSpPr>
              <p:cNvPr id="1339397" name="Freeform 5"/>
              <p:cNvSpPr>
                <a:spLocks/>
              </p:cNvSpPr>
              <p:nvPr/>
            </p:nvSpPr>
            <p:spPr bwMode="auto">
              <a:xfrm>
                <a:off x="4173" y="1229"/>
                <a:ext cx="220" cy="73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32" y="51"/>
                  </a:cxn>
                  <a:cxn ang="0">
                    <a:pos x="50" y="57"/>
                  </a:cxn>
                  <a:cxn ang="0">
                    <a:pos x="76" y="63"/>
                  </a:cxn>
                  <a:cxn ang="0">
                    <a:pos x="136" y="69"/>
                  </a:cxn>
                  <a:cxn ang="0">
                    <a:pos x="220" y="56"/>
                  </a:cxn>
                  <a:cxn ang="0">
                    <a:pos x="170" y="11"/>
                  </a:cxn>
                  <a:cxn ang="0">
                    <a:pos x="149" y="0"/>
                  </a:cxn>
                  <a:cxn ang="0">
                    <a:pos x="47" y="12"/>
                  </a:cxn>
                  <a:cxn ang="0">
                    <a:pos x="17" y="24"/>
                  </a:cxn>
                  <a:cxn ang="0">
                    <a:pos x="8" y="41"/>
                  </a:cxn>
                </a:cxnLst>
                <a:rect l="0" t="0" r="r" b="b"/>
                <a:pathLst>
                  <a:path w="220" h="73">
                    <a:moveTo>
                      <a:pt x="8" y="41"/>
                    </a:moveTo>
                    <a:cubicBezTo>
                      <a:pt x="17" y="44"/>
                      <a:pt x="23" y="50"/>
                      <a:pt x="32" y="51"/>
                    </a:cubicBezTo>
                    <a:cubicBezTo>
                      <a:pt x="38" y="54"/>
                      <a:pt x="43" y="56"/>
                      <a:pt x="50" y="57"/>
                    </a:cubicBezTo>
                    <a:cubicBezTo>
                      <a:pt x="58" y="60"/>
                      <a:pt x="67" y="62"/>
                      <a:pt x="76" y="63"/>
                    </a:cubicBezTo>
                    <a:cubicBezTo>
                      <a:pt x="105" y="73"/>
                      <a:pt x="86" y="68"/>
                      <a:pt x="136" y="69"/>
                    </a:cubicBezTo>
                    <a:cubicBezTo>
                      <a:pt x="188" y="68"/>
                      <a:pt x="180" y="64"/>
                      <a:pt x="220" y="56"/>
                    </a:cubicBezTo>
                    <a:cubicBezTo>
                      <a:pt x="198" y="47"/>
                      <a:pt x="195" y="15"/>
                      <a:pt x="170" y="11"/>
                    </a:cubicBezTo>
                    <a:cubicBezTo>
                      <a:pt x="164" y="6"/>
                      <a:pt x="156" y="3"/>
                      <a:pt x="149" y="0"/>
                    </a:cubicBezTo>
                    <a:cubicBezTo>
                      <a:pt x="113" y="2"/>
                      <a:pt x="82" y="5"/>
                      <a:pt x="47" y="12"/>
                    </a:cubicBezTo>
                    <a:cubicBezTo>
                      <a:pt x="38" y="16"/>
                      <a:pt x="27" y="22"/>
                      <a:pt x="17" y="24"/>
                    </a:cubicBezTo>
                    <a:cubicBezTo>
                      <a:pt x="12" y="27"/>
                      <a:pt x="0" y="36"/>
                      <a:pt x="8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98" name="Freeform 6"/>
              <p:cNvSpPr>
                <a:spLocks/>
              </p:cNvSpPr>
              <p:nvPr/>
            </p:nvSpPr>
            <p:spPr bwMode="auto">
              <a:xfrm>
                <a:off x="4175" y="1226"/>
                <a:ext cx="221" cy="56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30" y="18"/>
                  </a:cxn>
                  <a:cxn ang="0">
                    <a:pos x="69" y="8"/>
                  </a:cxn>
                  <a:cxn ang="0">
                    <a:pos x="107" y="3"/>
                  </a:cxn>
                  <a:cxn ang="0">
                    <a:pos x="161" y="2"/>
                  </a:cxn>
                  <a:cxn ang="0">
                    <a:pos x="189" y="15"/>
                  </a:cxn>
                  <a:cxn ang="0">
                    <a:pos x="221" y="56"/>
                  </a:cxn>
                </a:cxnLst>
                <a:rect l="0" t="0" r="r" b="b"/>
                <a:pathLst>
                  <a:path w="221" h="56">
                    <a:moveTo>
                      <a:pt x="0" y="44"/>
                    </a:moveTo>
                    <a:cubicBezTo>
                      <a:pt x="9" y="34"/>
                      <a:pt x="18" y="24"/>
                      <a:pt x="30" y="18"/>
                    </a:cubicBezTo>
                    <a:cubicBezTo>
                      <a:pt x="42" y="12"/>
                      <a:pt x="56" y="10"/>
                      <a:pt x="69" y="8"/>
                    </a:cubicBezTo>
                    <a:cubicBezTo>
                      <a:pt x="82" y="6"/>
                      <a:pt x="92" y="4"/>
                      <a:pt x="107" y="3"/>
                    </a:cubicBezTo>
                    <a:cubicBezTo>
                      <a:pt x="122" y="2"/>
                      <a:pt x="147" y="0"/>
                      <a:pt x="161" y="2"/>
                    </a:cubicBezTo>
                    <a:cubicBezTo>
                      <a:pt x="175" y="4"/>
                      <a:pt x="179" y="6"/>
                      <a:pt x="189" y="15"/>
                    </a:cubicBezTo>
                    <a:cubicBezTo>
                      <a:pt x="199" y="24"/>
                      <a:pt x="216" y="49"/>
                      <a:pt x="221" y="56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9399" name="Freeform 7"/>
              <p:cNvSpPr>
                <a:spLocks/>
              </p:cNvSpPr>
              <p:nvPr/>
            </p:nvSpPr>
            <p:spPr bwMode="auto">
              <a:xfrm>
                <a:off x="4109" y="1231"/>
                <a:ext cx="357" cy="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" y="33"/>
                  </a:cxn>
                  <a:cxn ang="0">
                    <a:pos x="71" y="40"/>
                  </a:cxn>
                  <a:cxn ang="0">
                    <a:pos x="129" y="58"/>
                  </a:cxn>
                  <a:cxn ang="0">
                    <a:pos x="180" y="63"/>
                  </a:cxn>
                  <a:cxn ang="0">
                    <a:pos x="236" y="60"/>
                  </a:cxn>
                  <a:cxn ang="0">
                    <a:pos x="293" y="42"/>
                  </a:cxn>
                  <a:cxn ang="0">
                    <a:pos x="335" y="18"/>
                  </a:cxn>
                  <a:cxn ang="0">
                    <a:pos x="342" y="12"/>
                  </a:cxn>
                  <a:cxn ang="0">
                    <a:pos x="347" y="10"/>
                  </a:cxn>
                  <a:cxn ang="0">
                    <a:pos x="357" y="4"/>
                  </a:cxn>
                </a:cxnLst>
                <a:rect l="0" t="0" r="r" b="b"/>
                <a:pathLst>
                  <a:path w="357" h="65">
                    <a:moveTo>
                      <a:pt x="0" y="0"/>
                    </a:moveTo>
                    <a:cubicBezTo>
                      <a:pt x="12" y="16"/>
                      <a:pt x="37" y="27"/>
                      <a:pt x="56" y="33"/>
                    </a:cubicBezTo>
                    <a:cubicBezTo>
                      <a:pt x="61" y="37"/>
                      <a:pt x="65" y="39"/>
                      <a:pt x="71" y="40"/>
                    </a:cubicBezTo>
                    <a:cubicBezTo>
                      <a:pt x="87" y="52"/>
                      <a:pt x="109" y="56"/>
                      <a:pt x="129" y="58"/>
                    </a:cubicBezTo>
                    <a:cubicBezTo>
                      <a:pt x="147" y="62"/>
                      <a:pt x="159" y="62"/>
                      <a:pt x="180" y="63"/>
                    </a:cubicBezTo>
                    <a:cubicBezTo>
                      <a:pt x="199" y="62"/>
                      <a:pt x="218" y="65"/>
                      <a:pt x="236" y="60"/>
                    </a:cubicBezTo>
                    <a:cubicBezTo>
                      <a:pt x="255" y="55"/>
                      <a:pt x="274" y="46"/>
                      <a:pt x="293" y="42"/>
                    </a:cubicBezTo>
                    <a:cubicBezTo>
                      <a:pt x="306" y="32"/>
                      <a:pt x="321" y="26"/>
                      <a:pt x="335" y="18"/>
                    </a:cubicBezTo>
                    <a:cubicBezTo>
                      <a:pt x="338" y="16"/>
                      <a:pt x="339" y="14"/>
                      <a:pt x="342" y="12"/>
                    </a:cubicBezTo>
                    <a:cubicBezTo>
                      <a:pt x="343" y="11"/>
                      <a:pt x="345" y="11"/>
                      <a:pt x="347" y="10"/>
                    </a:cubicBezTo>
                    <a:cubicBezTo>
                      <a:pt x="350" y="8"/>
                      <a:pt x="357" y="4"/>
                      <a:pt x="357" y="4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94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Sperner’s Lemma for Manifolds</a:t>
            </a:r>
          </a:p>
        </p:txBody>
      </p:sp>
      <p:sp>
        <p:nvSpPr>
          <p:cNvPr id="1339401" name="Oval 9"/>
          <p:cNvSpPr>
            <a:spLocks noChangeArrowheads="1"/>
          </p:cNvSpPr>
          <p:nvPr/>
        </p:nvSpPr>
        <p:spPr bwMode="auto">
          <a:xfrm>
            <a:off x="4810125" y="6858000"/>
            <a:ext cx="42863" cy="87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9402" name="Oval 10"/>
          <p:cNvSpPr>
            <a:spLocks noChangeArrowheads="1"/>
          </p:cNvSpPr>
          <p:nvPr/>
        </p:nvSpPr>
        <p:spPr bwMode="auto">
          <a:xfrm>
            <a:off x="3740150" y="6889750"/>
            <a:ext cx="42863" cy="87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9403" name="Oval 11"/>
          <p:cNvSpPr>
            <a:spLocks noChangeArrowheads="1"/>
          </p:cNvSpPr>
          <p:nvPr/>
        </p:nvSpPr>
        <p:spPr bwMode="auto">
          <a:xfrm>
            <a:off x="2339975" y="6889750"/>
            <a:ext cx="42863" cy="87313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9405" name="AutoShape 13"/>
          <p:cNvSpPr>
            <a:spLocks noChangeArrowheads="1"/>
          </p:cNvSpPr>
          <p:nvPr/>
        </p:nvSpPr>
        <p:spPr bwMode="auto">
          <a:xfrm>
            <a:off x="2260600" y="4083050"/>
            <a:ext cx="1036638" cy="8286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9407" name="Oval 15"/>
          <p:cNvSpPr>
            <a:spLocks noChangeArrowheads="1"/>
          </p:cNvSpPr>
          <p:nvPr/>
        </p:nvSpPr>
        <p:spPr bwMode="auto">
          <a:xfrm>
            <a:off x="2654300" y="4033838"/>
            <a:ext cx="204788" cy="174625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9410" name="Oval 18"/>
          <p:cNvSpPr>
            <a:spLocks noChangeArrowheads="1"/>
          </p:cNvSpPr>
          <p:nvPr/>
        </p:nvSpPr>
        <p:spPr bwMode="auto">
          <a:xfrm>
            <a:off x="2105025" y="4826000"/>
            <a:ext cx="204788" cy="174625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1339413" name="Oval 21"/>
          <p:cNvSpPr>
            <a:spLocks noChangeArrowheads="1"/>
          </p:cNvSpPr>
          <p:nvPr/>
        </p:nvSpPr>
        <p:spPr bwMode="auto">
          <a:xfrm>
            <a:off x="3186113" y="4841875"/>
            <a:ext cx="204787" cy="174625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963988" y="4048125"/>
            <a:ext cx="660400" cy="709613"/>
            <a:chOff x="3963988" y="4048125"/>
            <a:chExt cx="660400" cy="709613"/>
          </a:xfrm>
        </p:grpSpPr>
        <p:sp>
          <p:nvSpPr>
            <p:cNvPr id="1339415" name="AutoShape 23"/>
            <p:cNvSpPr>
              <a:spLocks noChangeArrowheads="1"/>
            </p:cNvSpPr>
            <p:nvPr/>
          </p:nvSpPr>
          <p:spPr bwMode="auto">
            <a:xfrm>
              <a:off x="4098925" y="4144963"/>
              <a:ext cx="457200" cy="519112"/>
            </a:xfrm>
            <a:prstGeom prst="rtTriangle">
              <a:avLst/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417" name="Oval 25"/>
            <p:cNvSpPr>
              <a:spLocks noChangeArrowheads="1"/>
            </p:cNvSpPr>
            <p:nvPr/>
          </p:nvSpPr>
          <p:spPr bwMode="auto">
            <a:xfrm>
              <a:off x="4010025" y="4048125"/>
              <a:ext cx="204788" cy="174625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9420" name="Oval 28"/>
            <p:cNvSpPr>
              <a:spLocks noChangeArrowheads="1"/>
            </p:cNvSpPr>
            <p:nvPr/>
          </p:nvSpPr>
          <p:spPr bwMode="auto">
            <a:xfrm>
              <a:off x="3963988" y="4583113"/>
              <a:ext cx="204787" cy="17462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339423" name="Oval 31"/>
            <p:cNvSpPr>
              <a:spLocks noChangeArrowheads="1"/>
            </p:cNvSpPr>
            <p:nvPr/>
          </p:nvSpPr>
          <p:spPr bwMode="auto">
            <a:xfrm>
              <a:off x="4419600" y="4537075"/>
              <a:ext cx="204788" cy="1746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1339425" name="Text Box 33"/>
          <p:cNvSpPr txBox="1">
            <a:spLocks noChangeArrowheads="1"/>
          </p:cNvSpPr>
          <p:nvPr/>
        </p:nvSpPr>
        <p:spPr bwMode="auto">
          <a:xfrm>
            <a:off x="2378841" y="4356100"/>
            <a:ext cx="793807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ymbol"/>
                <a:cs typeface="Arial" pitchFamily="34" charset="0"/>
                <a:sym typeface="Symbol"/>
              </a:rPr>
              <a:t></a:t>
            </a:r>
            <a:r>
              <a:rPr lang="en-US" sz="2800" dirty="0" smtClean="0">
                <a:solidFill>
                  <a:schemeClr val="bg1"/>
                </a:solidFill>
                <a:latin typeface="cmsy10"/>
                <a:cs typeface="Arial" pitchFamily="34" charset="0"/>
              </a:rPr>
              <a:t>M</a:t>
            </a:r>
            <a:endParaRPr lang="en-US" sz="2800" dirty="0">
              <a:solidFill>
                <a:schemeClr val="bg1"/>
              </a:solidFill>
              <a:latin typeface="cmsy10"/>
              <a:cs typeface="Arial" pitchFamily="34" charset="0"/>
            </a:endParaRPr>
          </a:p>
        </p:txBody>
      </p:sp>
      <p:sp>
        <p:nvSpPr>
          <p:cNvPr id="1339427" name="Line 35"/>
          <p:cNvSpPr>
            <a:spLocks noChangeShapeType="1"/>
          </p:cNvSpPr>
          <p:nvPr/>
        </p:nvSpPr>
        <p:spPr bwMode="auto">
          <a:xfrm flipH="1">
            <a:off x="5015620" y="2706986"/>
            <a:ext cx="1068309" cy="1059256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39429" name="Line 37"/>
          <p:cNvSpPr>
            <a:spLocks noChangeShapeType="1"/>
          </p:cNvSpPr>
          <p:nvPr/>
        </p:nvSpPr>
        <p:spPr bwMode="auto">
          <a:xfrm flipH="1" flipV="1">
            <a:off x="4233863" y="4773613"/>
            <a:ext cx="1105053" cy="83077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8" name="Text Box 122"/>
          <p:cNvSpPr txBox="1">
            <a:spLocks noChangeArrowheads="1"/>
          </p:cNvSpPr>
          <p:nvPr/>
        </p:nvSpPr>
        <p:spPr bwMode="auto">
          <a:xfrm>
            <a:off x="5295735" y="5165022"/>
            <a:ext cx="3568046" cy="138499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Odd number of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-simplexes have all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colors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122"/>
          <p:cNvSpPr txBox="1">
            <a:spLocks noChangeArrowheads="1"/>
          </p:cNvSpPr>
          <p:nvPr/>
        </p:nvSpPr>
        <p:spPr bwMode="auto">
          <a:xfrm>
            <a:off x="3814430" y="1708739"/>
            <a:ext cx="3952568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Sperner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Coloring on Manifold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33"/>
          <p:cNvSpPr txBox="1">
            <a:spLocks noChangeArrowheads="1"/>
          </p:cNvSpPr>
          <p:nvPr/>
        </p:nvSpPr>
        <p:spPr bwMode="auto">
          <a:xfrm>
            <a:off x="4204564" y="2969410"/>
            <a:ext cx="615873" cy="52322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cmsy10"/>
                <a:cs typeface="Arial" pitchFamily="34" charset="0"/>
              </a:rPr>
              <a:t>M</a:t>
            </a:r>
            <a:endParaRPr lang="en-US" sz="2800" dirty="0">
              <a:solidFill>
                <a:schemeClr val="bg1"/>
              </a:solidFill>
              <a:latin typeface="cmsy1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9427" grpId="0" animBg="1"/>
      <p:bldP spid="1339429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Simplicial Complex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EBC4E1-0523-491A-A3DD-492FF0176D25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25059" name="Picture 3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36750"/>
            <a:ext cx="5741988" cy="443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</a:t>
            </a:r>
            <a:r>
              <a:rPr lang="en-US" dirty="0" err="1" smtClean="0"/>
              <a:t>Sperner’s</a:t>
            </a:r>
            <a:r>
              <a:rPr lang="en-US" dirty="0" smtClean="0"/>
              <a:t> Lemma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9838C-E50F-4582-A855-56555098063F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78A794-4692-4779-9EBA-A0B3349CB0A1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1223323" y="1929785"/>
            <a:ext cx="275748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Induction on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3263167" y="2399056"/>
            <a:ext cx="11192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Base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30"/>
          <p:cNvGrpSpPr/>
          <p:nvPr/>
        </p:nvGrpSpPr>
        <p:grpSpPr>
          <a:xfrm>
            <a:off x="2227006" y="3690025"/>
            <a:ext cx="4132263" cy="261938"/>
            <a:chOff x="2227006" y="3690025"/>
            <a:chExt cx="4132263" cy="261938"/>
          </a:xfrm>
        </p:grpSpPr>
        <p:cxnSp>
          <p:nvCxnSpPr>
            <p:cNvPr id="16" name="Straight Connector 15"/>
            <p:cNvCxnSpPr>
              <a:stCxn id="13" idx="6"/>
              <a:endCxn id="7" idx="2"/>
            </p:cNvCxnSpPr>
            <p:nvPr/>
          </p:nvCxnSpPr>
          <p:spPr bwMode="auto">
            <a:xfrm>
              <a:off x="2534981" y="3820994"/>
              <a:ext cx="3516313" cy="0"/>
            </a:xfrm>
            <a:prstGeom prst="line">
              <a:avLst/>
            </a:pr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Oval 13"/>
            <p:cNvSpPr>
              <a:spLocks noChangeArrowheads="1"/>
            </p:cNvSpPr>
            <p:nvPr/>
          </p:nvSpPr>
          <p:spPr bwMode="auto">
            <a:xfrm>
              <a:off x="6051294" y="3690025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8" name="Oval 14"/>
            <p:cNvSpPr>
              <a:spLocks noChangeArrowheads="1"/>
            </p:cNvSpPr>
            <p:nvPr/>
          </p:nvSpPr>
          <p:spPr bwMode="auto">
            <a:xfrm>
              <a:off x="6257669" y="3753525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auto">
            <a:xfrm>
              <a:off x="4776531" y="3690025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auto">
            <a:xfrm>
              <a:off x="4982906" y="3753525"/>
              <a:ext cx="44450" cy="90488"/>
            </a:xfrm>
            <a:prstGeom prst="ellipse">
              <a:avLst/>
            </a:prstGeom>
            <a:solidFill>
              <a:schemeClr val="folHlink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3671631" y="3690025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Oval 18"/>
            <p:cNvSpPr>
              <a:spLocks noChangeArrowheads="1"/>
            </p:cNvSpPr>
            <p:nvPr/>
          </p:nvSpPr>
          <p:spPr bwMode="auto">
            <a:xfrm>
              <a:off x="3878006" y="3753525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2227006" y="3690025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Oval 20"/>
            <p:cNvSpPr>
              <a:spLocks noChangeArrowheads="1"/>
            </p:cNvSpPr>
            <p:nvPr/>
          </p:nvSpPr>
          <p:spPr bwMode="auto">
            <a:xfrm>
              <a:off x="2433381" y="3753525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Text Box 48"/>
          <p:cNvSpPr txBox="1">
            <a:spLocks noChangeArrowheads="1"/>
          </p:cNvSpPr>
          <p:nvPr/>
        </p:nvSpPr>
        <p:spPr bwMode="auto">
          <a:xfrm>
            <a:off x="599920" y="4932517"/>
            <a:ext cx="289374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One color here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5390791" y="4524815"/>
            <a:ext cx="3143809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Other color here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2752734" y="5664339"/>
            <a:ext cx="457849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Odd number of changes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Arrow Connector 20"/>
          <p:cNvCxnSpPr>
            <a:stCxn id="17" idx="0"/>
          </p:cNvCxnSpPr>
          <p:nvPr/>
        </p:nvCxnSpPr>
        <p:spPr bwMode="auto">
          <a:xfrm rot="5400000" flipH="1" flipV="1">
            <a:off x="1753010" y="4349734"/>
            <a:ext cx="876565" cy="28900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19" idx="0"/>
          </p:cNvCxnSpPr>
          <p:nvPr/>
        </p:nvCxnSpPr>
        <p:spPr bwMode="auto">
          <a:xfrm rot="16200000" flipV="1">
            <a:off x="3790042" y="4412397"/>
            <a:ext cx="1825670" cy="67821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8" idx="0"/>
          </p:cNvCxnSpPr>
          <p:nvPr/>
        </p:nvCxnSpPr>
        <p:spPr bwMode="auto">
          <a:xfrm rot="16200000" flipV="1">
            <a:off x="6370009" y="3932127"/>
            <a:ext cx="623483" cy="561893"/>
          </a:xfrm>
          <a:prstGeom prst="straightConnector1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Connector 28"/>
          <p:cNvCxnSpPr>
            <a:stCxn id="11" idx="6"/>
            <a:endCxn id="9" idx="2"/>
          </p:cNvCxnSpPr>
          <p:nvPr/>
        </p:nvCxnSpPr>
        <p:spPr bwMode="auto">
          <a:xfrm>
            <a:off x="3979606" y="3820994"/>
            <a:ext cx="796925" cy="0"/>
          </a:xfrm>
          <a:prstGeom prst="line">
            <a:avLst/>
          </a:prstGeom>
          <a:noFill/>
          <a:ln w="1016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" grpId="0" animBg="1"/>
      <p:bldP spid="18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Step</a:t>
            </a:r>
            <a:endParaRPr lang="en-US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rgbClr val="FF0000"/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rgbClr val="FFFF00"/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accent1"/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Graph</a:t>
            </a:r>
            <a:endParaRPr lang="en-US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1842477" y="5433476"/>
            <a:ext cx="528542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One vertex per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439" y="285108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15759" y="285108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45118" y="285108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17685" y="3372415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72557" y="40853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5202" y="471458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5298" y="40770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9302" y="3764732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50466" y="40770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11095" y="3372415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29890" y="471458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54578" y="471458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33590" y="40853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Graph</a:t>
            </a:r>
            <a:endParaRPr lang="en-US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1842477" y="5433476"/>
            <a:ext cx="528542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 vertex per </a:t>
            </a:r>
            <a:r>
              <a:rPr lang="en-US" sz="32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-simplex …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80439" y="285108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15759" y="285108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745118" y="285108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17685" y="3372415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72557" y="40853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05202" y="471458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75298" y="40770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199302" y="3764732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50466" y="40770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011095" y="3372415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129890" y="471458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754578" y="471458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433590" y="408537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/>
        </p:nvSpPr>
        <p:spPr bwMode="auto">
          <a:xfrm>
            <a:off x="539354" y="1828688"/>
            <a:ext cx="403187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One “external” vertex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929899" y="2753009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Discard One Color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54</a:t>
            </a:fld>
            <a:endParaRPr lang="en-US"/>
          </a:p>
        </p:txBody>
      </p:sp>
      <p:grpSp>
        <p:nvGrpSpPr>
          <p:cNvPr id="10" name="Group 25"/>
          <p:cNvGrpSpPr/>
          <p:nvPr/>
        </p:nvGrpSpPr>
        <p:grpSpPr>
          <a:xfrm>
            <a:off x="2555494" y="2529277"/>
            <a:ext cx="1740230" cy="261938"/>
            <a:chOff x="3534022" y="3000057"/>
            <a:chExt cx="1740230" cy="261938"/>
          </a:xfrm>
        </p:grpSpPr>
        <p:grpSp>
          <p:nvGrpSpPr>
            <p:cNvPr id="11" name="Group 12"/>
            <p:cNvGrpSpPr/>
            <p:nvPr/>
          </p:nvGrpSpPr>
          <p:grpSpPr>
            <a:xfrm>
              <a:off x="3534022" y="3000057"/>
              <a:ext cx="307975" cy="261938"/>
              <a:chOff x="2873119" y="3776817"/>
              <a:chExt cx="307975" cy="261938"/>
            </a:xfrm>
          </p:grpSpPr>
          <p:sp>
            <p:nvSpPr>
              <p:cNvPr id="7" name="Oval 23"/>
              <p:cNvSpPr>
                <a:spLocks noChangeArrowheads="1"/>
              </p:cNvSpPr>
              <p:nvPr/>
            </p:nvSpPr>
            <p:spPr bwMode="auto">
              <a:xfrm>
                <a:off x="2873119" y="3776817"/>
                <a:ext cx="307975" cy="261938"/>
              </a:xfrm>
              <a:prstGeom prst="ellipse">
                <a:avLst/>
              </a:prstGeom>
              <a:solidFill>
                <a:srgbClr val="FF00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8" name="Oval 24"/>
              <p:cNvSpPr>
                <a:spLocks noChangeArrowheads="1"/>
              </p:cNvSpPr>
              <p:nvPr/>
            </p:nvSpPr>
            <p:spPr bwMode="auto">
              <a:xfrm>
                <a:off x="3079494" y="3840317"/>
                <a:ext cx="44450" cy="9048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4966277" y="3000057"/>
              <a:ext cx="307975" cy="261938"/>
              <a:chOff x="3671631" y="4948392"/>
              <a:chExt cx="307975" cy="261938"/>
            </a:xfrm>
          </p:grpSpPr>
          <p:sp>
            <p:nvSpPr>
              <p:cNvPr id="5" name="Oval 17"/>
              <p:cNvSpPr>
                <a:spLocks noChangeArrowheads="1"/>
              </p:cNvSpPr>
              <p:nvPr/>
            </p:nvSpPr>
            <p:spPr bwMode="auto">
              <a:xfrm>
                <a:off x="3671631" y="4948392"/>
                <a:ext cx="307975" cy="261938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9" name="Oval 24"/>
              <p:cNvSpPr>
                <a:spLocks noChangeArrowheads="1"/>
              </p:cNvSpPr>
              <p:nvPr/>
            </p:nvSpPr>
            <p:spPr bwMode="auto">
              <a:xfrm>
                <a:off x="3883743" y="5051973"/>
                <a:ext cx="44450" cy="9048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4250149" y="3000057"/>
              <a:ext cx="307975" cy="261938"/>
              <a:chOff x="3259101" y="5419172"/>
              <a:chExt cx="307975" cy="261938"/>
            </a:xfrm>
          </p:grpSpPr>
          <p:sp>
            <p:nvSpPr>
              <p:cNvPr id="6" name="Oval 19"/>
              <p:cNvSpPr>
                <a:spLocks noChangeArrowheads="1"/>
              </p:cNvSpPr>
              <p:nvPr/>
            </p:nvSpPr>
            <p:spPr bwMode="auto">
              <a:xfrm>
                <a:off x="3259101" y="5419172"/>
                <a:ext cx="307975" cy="261938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Oval 24"/>
              <p:cNvSpPr>
                <a:spLocks noChangeArrowheads="1"/>
              </p:cNvSpPr>
              <p:nvPr/>
            </p:nvSpPr>
            <p:spPr bwMode="auto">
              <a:xfrm>
                <a:off x="3474829" y="5521244"/>
                <a:ext cx="44450" cy="90488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" name="Down Arrow 15"/>
          <p:cNvSpPr/>
          <p:nvPr/>
        </p:nvSpPr>
        <p:spPr>
          <a:xfrm>
            <a:off x="2945776" y="3243440"/>
            <a:ext cx="959667" cy="841972"/>
          </a:xfrm>
          <a:prstGeom prst="downArrow">
            <a:avLst/>
          </a:prstGeom>
          <a:ln w="381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6"/>
          <p:cNvGrpSpPr/>
          <p:nvPr/>
        </p:nvGrpSpPr>
        <p:grpSpPr>
          <a:xfrm>
            <a:off x="2555494" y="4537638"/>
            <a:ext cx="307975" cy="261938"/>
            <a:chOff x="2873119" y="3776817"/>
            <a:chExt cx="307975" cy="261938"/>
          </a:xfrm>
        </p:grpSpPr>
        <p:sp>
          <p:nvSpPr>
            <p:cNvPr id="18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9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22"/>
          <p:cNvGrpSpPr/>
          <p:nvPr/>
        </p:nvGrpSpPr>
        <p:grpSpPr>
          <a:xfrm>
            <a:off x="3271621" y="4537638"/>
            <a:ext cx="307975" cy="261938"/>
            <a:chOff x="3259101" y="5419172"/>
            <a:chExt cx="307975" cy="261938"/>
          </a:xfrm>
        </p:grpSpPr>
        <p:sp>
          <p:nvSpPr>
            <p:cNvPr id="24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4710780" y="2326631"/>
            <a:ext cx="208743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colors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4710780" y="4371205"/>
            <a:ext cx="3586239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restricted”</a:t>
            </a:r>
            <a:r>
              <a:rPr lang="en-US" sz="3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colors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ight Triangle 4"/>
          <p:cNvSpPr/>
          <p:nvPr/>
        </p:nvSpPr>
        <p:spPr>
          <a:xfrm>
            <a:off x="4119327" y="3929204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ight Triangle 5"/>
          <p:cNvSpPr/>
          <p:nvPr/>
        </p:nvSpPr>
        <p:spPr>
          <a:xfrm flipH="1">
            <a:off x="2470087" y="3936748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4228" y="4919050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1290" y="4909995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2"/>
          <p:cNvGrpSpPr/>
          <p:nvPr/>
        </p:nvGrpSpPr>
        <p:grpSpPr>
          <a:xfrm>
            <a:off x="3963760" y="5453546"/>
            <a:ext cx="307975" cy="261938"/>
            <a:chOff x="2873119" y="3776817"/>
            <a:chExt cx="307975" cy="261938"/>
          </a:xfrm>
        </p:grpSpPr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5581159" y="5453546"/>
            <a:ext cx="307975" cy="261938"/>
            <a:chOff x="3671631" y="4948392"/>
            <a:chExt cx="307975" cy="261938"/>
          </a:xfrm>
        </p:grpSpPr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3671631" y="4948392"/>
              <a:ext cx="307975" cy="261938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/>
          </p:nvSpPr>
          <p:spPr bwMode="auto">
            <a:xfrm>
              <a:off x="3883743" y="5051973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3963760" y="3823923"/>
            <a:ext cx="307975" cy="261938"/>
            <a:chOff x="3259101" y="5419172"/>
            <a:chExt cx="307975" cy="261938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345756" y="5453546"/>
            <a:ext cx="307975" cy="261938"/>
            <a:chOff x="2873119" y="3776817"/>
            <a:chExt cx="307975" cy="261938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3" name="Straight Connector 22"/>
          <p:cNvCxnSpPr>
            <a:endCxn id="8" idx="1"/>
          </p:cNvCxnSpPr>
          <p:nvPr/>
        </p:nvCxnSpPr>
        <p:spPr bwMode="auto">
          <a:xfrm flipV="1">
            <a:off x="3784352" y="4991477"/>
            <a:ext cx="666938" cy="9055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499757" y="1964490"/>
            <a:ext cx="7515199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If two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-simplexes share an (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)-face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48"/>
          <p:cNvSpPr txBox="1">
            <a:spLocks noChangeArrowheads="1"/>
          </p:cNvSpPr>
          <p:nvPr/>
        </p:nvSpPr>
        <p:spPr bwMode="auto">
          <a:xfrm>
            <a:off x="2886255" y="2479028"/>
            <a:ext cx="4785284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with restricted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colors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48"/>
          <p:cNvSpPr txBox="1">
            <a:spLocks noChangeArrowheads="1"/>
          </p:cNvSpPr>
          <p:nvPr/>
        </p:nvSpPr>
        <p:spPr bwMode="auto">
          <a:xfrm>
            <a:off x="4740262" y="2975460"/>
            <a:ext cx="262123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add an edge.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2470087" y="3936748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4228" y="4919050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2079" y="3905060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3963760" y="5453546"/>
            <a:ext cx="307975" cy="261938"/>
            <a:chOff x="2873119" y="3776817"/>
            <a:chExt cx="307975" cy="261938"/>
          </a:xfrm>
        </p:grpSpPr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3963760" y="3823923"/>
            <a:ext cx="307975" cy="261938"/>
            <a:chOff x="3259101" y="5419172"/>
            <a:chExt cx="307975" cy="261938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2"/>
          <p:cNvGrpSpPr/>
          <p:nvPr/>
        </p:nvGrpSpPr>
        <p:grpSpPr>
          <a:xfrm>
            <a:off x="2345756" y="5453546"/>
            <a:ext cx="307975" cy="261938"/>
            <a:chOff x="2873119" y="3776817"/>
            <a:chExt cx="307975" cy="261938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 bwMode="auto">
          <a:xfrm rot="10800000">
            <a:off x="2866935" y="4077076"/>
            <a:ext cx="872149" cy="101399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 Box 48"/>
          <p:cNvSpPr txBox="1">
            <a:spLocks noChangeArrowheads="1"/>
          </p:cNvSpPr>
          <p:nvPr/>
        </p:nvSpPr>
        <p:spPr bwMode="auto">
          <a:xfrm>
            <a:off x="1933649" y="1964490"/>
            <a:ext cx="464742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Same for external vertex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Vertexes have Degree Zero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1211656" y="2814118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5797" y="3796420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2705329" y="4330916"/>
            <a:ext cx="307975" cy="261938"/>
            <a:chOff x="2873119" y="3776817"/>
            <a:chExt cx="307975" cy="261938"/>
          </a:xfrm>
        </p:grpSpPr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2705329" y="2701293"/>
            <a:ext cx="307975" cy="261938"/>
            <a:chOff x="3259101" y="5419172"/>
            <a:chExt cx="307975" cy="261938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1087325" y="4330916"/>
            <a:ext cx="307975" cy="261938"/>
            <a:chOff x="2873119" y="3776817"/>
            <a:chExt cx="307975" cy="261938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Right Triangle 18"/>
          <p:cNvSpPr/>
          <p:nvPr/>
        </p:nvSpPr>
        <p:spPr>
          <a:xfrm flipH="1">
            <a:off x="3509727" y="2052118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33868" y="3034420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2"/>
          <p:cNvGrpSpPr/>
          <p:nvPr/>
        </p:nvGrpSpPr>
        <p:grpSpPr>
          <a:xfrm>
            <a:off x="5003400" y="3568916"/>
            <a:ext cx="307975" cy="261938"/>
            <a:chOff x="2873119" y="3776817"/>
            <a:chExt cx="307975" cy="261938"/>
          </a:xfrm>
        </p:grpSpPr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4"/>
          <p:cNvGrpSpPr/>
          <p:nvPr/>
        </p:nvGrpSpPr>
        <p:grpSpPr>
          <a:xfrm>
            <a:off x="5003400" y="1939293"/>
            <a:ext cx="307975" cy="261938"/>
            <a:chOff x="3259101" y="5419172"/>
            <a:chExt cx="307975" cy="261938"/>
          </a:xfrm>
        </p:grpSpPr>
        <p:sp>
          <p:nvSpPr>
            <p:cNvPr id="29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0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5396" y="3568916"/>
            <a:ext cx="307975" cy="261938"/>
            <a:chOff x="2873119" y="3776817"/>
            <a:chExt cx="307975" cy="261938"/>
          </a:xfrm>
        </p:grpSpPr>
        <p:sp>
          <p:nvSpPr>
            <p:cNvPr id="32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3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Right Triangle 33"/>
          <p:cNvSpPr/>
          <p:nvPr/>
        </p:nvSpPr>
        <p:spPr>
          <a:xfrm flipH="1">
            <a:off x="5807798" y="1290118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931939" y="2272420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2"/>
          <p:cNvGrpSpPr/>
          <p:nvPr/>
        </p:nvGrpSpPr>
        <p:grpSpPr>
          <a:xfrm>
            <a:off x="7301471" y="2806916"/>
            <a:ext cx="307975" cy="261938"/>
            <a:chOff x="2873119" y="3776817"/>
            <a:chExt cx="307975" cy="261938"/>
          </a:xfrm>
        </p:grpSpPr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38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14"/>
          <p:cNvGrpSpPr/>
          <p:nvPr/>
        </p:nvGrpSpPr>
        <p:grpSpPr>
          <a:xfrm>
            <a:off x="7301471" y="1177293"/>
            <a:ext cx="307975" cy="261938"/>
            <a:chOff x="3259101" y="5419172"/>
            <a:chExt cx="307975" cy="261938"/>
          </a:xfrm>
        </p:grpSpPr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12"/>
          <p:cNvGrpSpPr/>
          <p:nvPr/>
        </p:nvGrpSpPr>
        <p:grpSpPr>
          <a:xfrm>
            <a:off x="5683467" y="2806916"/>
            <a:ext cx="307975" cy="261938"/>
            <a:chOff x="2873119" y="3776817"/>
            <a:chExt cx="307975" cy="261938"/>
          </a:xfrm>
        </p:grpSpPr>
        <p:sp>
          <p:nvSpPr>
            <p:cNvPr id="43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4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" name="Right Triangle 44"/>
          <p:cNvSpPr/>
          <p:nvPr/>
        </p:nvSpPr>
        <p:spPr>
          <a:xfrm flipH="1">
            <a:off x="5072958" y="3461441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197099" y="4443743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 12"/>
          <p:cNvGrpSpPr/>
          <p:nvPr/>
        </p:nvGrpSpPr>
        <p:grpSpPr>
          <a:xfrm>
            <a:off x="6566631" y="4978239"/>
            <a:ext cx="307975" cy="261938"/>
            <a:chOff x="2873119" y="3776817"/>
            <a:chExt cx="307975" cy="261938"/>
          </a:xfrm>
        </p:grpSpPr>
        <p:sp>
          <p:nvSpPr>
            <p:cNvPr id="48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49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14"/>
          <p:cNvGrpSpPr/>
          <p:nvPr/>
        </p:nvGrpSpPr>
        <p:grpSpPr>
          <a:xfrm>
            <a:off x="6566631" y="3348616"/>
            <a:ext cx="307975" cy="261938"/>
            <a:chOff x="3259101" y="5419172"/>
            <a:chExt cx="307975" cy="261938"/>
          </a:xfrm>
        </p:grpSpPr>
        <p:sp>
          <p:nvSpPr>
            <p:cNvPr id="51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2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2"/>
          <p:cNvGrpSpPr/>
          <p:nvPr/>
        </p:nvGrpSpPr>
        <p:grpSpPr>
          <a:xfrm>
            <a:off x="4948627" y="4978239"/>
            <a:ext cx="307975" cy="261938"/>
            <a:chOff x="2873119" y="3776817"/>
            <a:chExt cx="307975" cy="261938"/>
          </a:xfrm>
        </p:grpSpPr>
        <p:sp>
          <p:nvSpPr>
            <p:cNvPr id="54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55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" name="Right Triangle 55"/>
          <p:cNvSpPr/>
          <p:nvPr/>
        </p:nvSpPr>
        <p:spPr>
          <a:xfrm flipH="1">
            <a:off x="2436890" y="4329065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561031" y="531136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12"/>
          <p:cNvGrpSpPr/>
          <p:nvPr/>
        </p:nvGrpSpPr>
        <p:grpSpPr>
          <a:xfrm>
            <a:off x="3930563" y="5845863"/>
            <a:ext cx="307975" cy="261938"/>
            <a:chOff x="2873119" y="3776817"/>
            <a:chExt cx="307975" cy="261938"/>
          </a:xfrm>
        </p:grpSpPr>
        <p:sp>
          <p:nvSpPr>
            <p:cNvPr id="59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0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14"/>
          <p:cNvGrpSpPr/>
          <p:nvPr/>
        </p:nvGrpSpPr>
        <p:grpSpPr>
          <a:xfrm>
            <a:off x="3930563" y="4216240"/>
            <a:ext cx="307975" cy="261938"/>
            <a:chOff x="3259101" y="5419172"/>
            <a:chExt cx="307975" cy="261938"/>
          </a:xfrm>
        </p:grpSpPr>
        <p:sp>
          <p:nvSpPr>
            <p:cNvPr id="62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3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12"/>
          <p:cNvGrpSpPr/>
          <p:nvPr/>
        </p:nvGrpSpPr>
        <p:grpSpPr>
          <a:xfrm>
            <a:off x="2312559" y="5845863"/>
            <a:ext cx="307975" cy="261938"/>
            <a:chOff x="2873119" y="3776817"/>
            <a:chExt cx="307975" cy="261938"/>
          </a:xfrm>
        </p:grpSpPr>
        <p:sp>
          <p:nvSpPr>
            <p:cNvPr id="65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66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5946031" y="5477234"/>
            <a:ext cx="2507418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Even degree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Vertexes have Degree Two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Right Triangle 5"/>
          <p:cNvSpPr/>
          <p:nvPr/>
        </p:nvSpPr>
        <p:spPr>
          <a:xfrm flipH="1">
            <a:off x="3538397" y="2596836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2538" y="357913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2"/>
          <p:cNvGrpSpPr/>
          <p:nvPr/>
        </p:nvGrpSpPr>
        <p:grpSpPr>
          <a:xfrm>
            <a:off x="5032070" y="4113634"/>
            <a:ext cx="307975" cy="261938"/>
            <a:chOff x="2873119" y="3776817"/>
            <a:chExt cx="307975" cy="261938"/>
          </a:xfrm>
        </p:grpSpPr>
        <p:sp>
          <p:nvSpPr>
            <p:cNvPr id="17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8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5032070" y="2484011"/>
            <a:ext cx="307975" cy="261938"/>
            <a:chOff x="3259101" y="5419172"/>
            <a:chExt cx="307975" cy="261938"/>
          </a:xfrm>
        </p:grpSpPr>
        <p:sp>
          <p:nvSpPr>
            <p:cNvPr id="13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4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2"/>
          <p:cNvGrpSpPr/>
          <p:nvPr/>
        </p:nvGrpSpPr>
        <p:grpSpPr>
          <a:xfrm>
            <a:off x="3414066" y="4113634"/>
            <a:ext cx="307975" cy="261938"/>
            <a:chOff x="2873119" y="3776817"/>
            <a:chExt cx="307975" cy="261938"/>
          </a:xfrm>
        </p:grpSpPr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7" name="Text Box 48"/>
          <p:cNvSpPr txBox="1">
            <a:spLocks noChangeArrowheads="1"/>
          </p:cNvSpPr>
          <p:nvPr/>
        </p:nvSpPr>
        <p:spPr bwMode="auto">
          <a:xfrm>
            <a:off x="5946031" y="5477234"/>
            <a:ext cx="2507418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Even degree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4762126" y="3660619"/>
            <a:ext cx="1711102" cy="24141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7" idx="3"/>
          </p:cNvCxnSpPr>
          <p:nvPr/>
        </p:nvCxnSpPr>
        <p:spPr bwMode="auto">
          <a:xfrm flipH="1" flipV="1">
            <a:off x="3811509" y="2969537"/>
            <a:ext cx="1013992" cy="691083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5" name="Text Box 48"/>
          <p:cNvSpPr txBox="1">
            <a:spLocks noChangeArrowheads="1"/>
          </p:cNvSpPr>
          <p:nvPr/>
        </p:nvSpPr>
        <p:spPr bwMode="auto">
          <a:xfrm>
            <a:off x="828082" y="4651859"/>
            <a:ext cx="437491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restricted colors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</a:t>
            </a:r>
            <a:r>
              <a:rPr lang="en-US" i="1" dirty="0" smtClean="0"/>
              <a:t>n+1</a:t>
            </a:r>
            <a:r>
              <a:rPr lang="en-US" dirty="0" smtClean="0"/>
              <a:t> Colors </a:t>
            </a:r>
            <a:r>
              <a:rPr lang="en-US" dirty="0" smtClean="0">
                <a:latin typeface="cmsy10"/>
              </a:rPr>
              <a:t>)</a:t>
            </a:r>
            <a:r>
              <a:rPr lang="en-US" dirty="0" smtClean="0"/>
              <a:t> Degree 1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5" name="Right Triangle 4"/>
          <p:cNvSpPr/>
          <p:nvPr/>
        </p:nvSpPr>
        <p:spPr>
          <a:xfrm flipH="1">
            <a:off x="3538397" y="2596836"/>
            <a:ext cx="1647731" cy="1647731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2538" y="3579138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12"/>
          <p:cNvGrpSpPr/>
          <p:nvPr/>
        </p:nvGrpSpPr>
        <p:grpSpPr>
          <a:xfrm>
            <a:off x="5032070" y="4113634"/>
            <a:ext cx="307975" cy="261938"/>
            <a:chOff x="2873119" y="3776817"/>
            <a:chExt cx="307975" cy="261938"/>
          </a:xfrm>
        </p:grpSpPr>
        <p:sp>
          <p:nvSpPr>
            <p:cNvPr id="8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9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4"/>
          <p:cNvGrpSpPr/>
          <p:nvPr/>
        </p:nvGrpSpPr>
        <p:grpSpPr>
          <a:xfrm>
            <a:off x="5032070" y="2484011"/>
            <a:ext cx="307975" cy="261938"/>
            <a:chOff x="3259101" y="5419172"/>
            <a:chExt cx="307975" cy="261938"/>
          </a:xfrm>
        </p:grpSpPr>
        <p:sp>
          <p:nvSpPr>
            <p:cNvPr id="11" name="Oval 19"/>
            <p:cNvSpPr>
              <a:spLocks noChangeArrowheads="1"/>
            </p:cNvSpPr>
            <p:nvPr/>
          </p:nvSpPr>
          <p:spPr bwMode="auto">
            <a:xfrm>
              <a:off x="3259101" y="5419172"/>
              <a:ext cx="307975" cy="26193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Oval 24"/>
            <p:cNvSpPr>
              <a:spLocks noChangeArrowheads="1"/>
            </p:cNvSpPr>
            <p:nvPr/>
          </p:nvSpPr>
          <p:spPr bwMode="auto">
            <a:xfrm>
              <a:off x="3474829" y="552124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414066" y="4113634"/>
            <a:ext cx="307975" cy="261938"/>
            <a:chOff x="2873119" y="3776817"/>
            <a:chExt cx="307975" cy="261938"/>
          </a:xfrm>
        </p:grpSpPr>
        <p:sp>
          <p:nvSpPr>
            <p:cNvPr id="14" name="Oval 23"/>
            <p:cNvSpPr>
              <a:spLocks noChangeArrowheads="1"/>
            </p:cNvSpPr>
            <p:nvPr/>
          </p:nvSpPr>
          <p:spPr bwMode="auto">
            <a:xfrm>
              <a:off x="2873119" y="3776817"/>
              <a:ext cx="307975" cy="261938"/>
            </a:xfrm>
            <a:prstGeom prst="ellipse">
              <a:avLst/>
            </a:prstGeom>
            <a:solidFill>
              <a:srgbClr val="00B05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5" name="Oval 24"/>
            <p:cNvSpPr>
              <a:spLocks noChangeArrowheads="1"/>
            </p:cNvSpPr>
            <p:nvPr/>
          </p:nvSpPr>
          <p:spPr bwMode="auto">
            <a:xfrm>
              <a:off x="3079494" y="3840317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4762126" y="3660619"/>
            <a:ext cx="1711102" cy="24141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6026181" y="5477234"/>
            <a:ext cx="23471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Odd degree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07071-DFAF-458B-B9C0-767B6890DE98}" type="slidenum">
              <a:rPr lang="en-US"/>
              <a:pPr/>
              <a:t>6</a:t>
            </a:fld>
            <a:endParaRPr lang="en-US"/>
          </a:p>
        </p:txBody>
      </p:sp>
      <p:pic>
        <p:nvPicPr>
          <p:cNvPr id="1327106" name="Picture 2" descr="c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36750"/>
            <a:ext cx="5741988" cy="4438650"/>
          </a:xfrm>
          <a:prstGeom prst="rect">
            <a:avLst/>
          </a:prstGeom>
          <a:noFill/>
        </p:spPr>
      </p:pic>
      <p:sp>
        <p:nvSpPr>
          <p:cNvPr id="1327107" name="Rectangle 3"/>
          <p:cNvSpPr>
            <a:spLocks noChangeArrowheads="1"/>
          </p:cNvSpPr>
          <p:nvPr/>
        </p:nvSpPr>
        <p:spPr bwMode="auto">
          <a:xfrm>
            <a:off x="1676400" y="1431925"/>
            <a:ext cx="6446838" cy="4906963"/>
          </a:xfrm>
          <a:prstGeom prst="rect">
            <a:avLst/>
          </a:prstGeom>
          <a:solidFill>
            <a:schemeClr val="bg1">
              <a:alpha val="58000"/>
            </a:scheme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Manifolds</a:t>
            </a:r>
            <a:endParaRPr lang="en-US" dirty="0"/>
          </a:p>
        </p:txBody>
      </p:sp>
      <p:sp>
        <p:nvSpPr>
          <p:cNvPr id="1327109" name="AutoShape 5"/>
          <p:cNvSpPr>
            <a:spLocks noChangeArrowheads="1"/>
          </p:cNvSpPr>
          <p:nvPr/>
        </p:nvSpPr>
        <p:spPr bwMode="auto">
          <a:xfrm>
            <a:off x="1181100" y="3978275"/>
            <a:ext cx="1295400" cy="10207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7110" name="AutoShape 6"/>
          <p:cNvSpPr>
            <a:spLocks noChangeArrowheads="1"/>
          </p:cNvSpPr>
          <p:nvPr/>
        </p:nvSpPr>
        <p:spPr bwMode="auto">
          <a:xfrm flipV="1">
            <a:off x="1181100" y="4967288"/>
            <a:ext cx="1295400" cy="10207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7111" name="AutoShape 7"/>
          <p:cNvSpPr>
            <a:spLocks noChangeArrowheads="1"/>
          </p:cNvSpPr>
          <p:nvPr/>
        </p:nvSpPr>
        <p:spPr bwMode="auto">
          <a:xfrm>
            <a:off x="898525" y="4694238"/>
            <a:ext cx="1890713" cy="669925"/>
          </a:xfrm>
          <a:prstGeom prst="wedgeRoundRectCallout">
            <a:avLst>
              <a:gd name="adj1" fmla="val -2858"/>
              <a:gd name="adj2" fmla="val -303714"/>
              <a:gd name="adj3" fmla="val 16667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13" name="Line 9"/>
          <p:cNvSpPr>
            <a:spLocks noChangeShapeType="1"/>
          </p:cNvSpPr>
          <p:nvPr/>
        </p:nvSpPr>
        <p:spPr bwMode="auto">
          <a:xfrm>
            <a:off x="1812925" y="3962400"/>
            <a:ext cx="2119313" cy="32067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14" name="Line 10"/>
          <p:cNvSpPr>
            <a:spLocks noChangeShapeType="1"/>
          </p:cNvSpPr>
          <p:nvPr/>
        </p:nvSpPr>
        <p:spPr bwMode="auto">
          <a:xfrm flipV="1">
            <a:off x="1858963" y="4664075"/>
            <a:ext cx="1858962" cy="1355725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15" name="Line 11"/>
          <p:cNvSpPr>
            <a:spLocks noChangeShapeType="1"/>
          </p:cNvSpPr>
          <p:nvPr/>
        </p:nvSpPr>
        <p:spPr bwMode="auto">
          <a:xfrm>
            <a:off x="3893127" y="4294909"/>
            <a:ext cx="96982" cy="22167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16" name="Line 12"/>
          <p:cNvSpPr>
            <a:spLocks noChangeShapeType="1"/>
          </p:cNvSpPr>
          <p:nvPr/>
        </p:nvSpPr>
        <p:spPr bwMode="auto">
          <a:xfrm flipH="1">
            <a:off x="3551238" y="4251325"/>
            <a:ext cx="334962" cy="107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17" name="Line 13"/>
          <p:cNvSpPr>
            <a:spLocks noChangeShapeType="1"/>
          </p:cNvSpPr>
          <p:nvPr/>
        </p:nvSpPr>
        <p:spPr bwMode="auto">
          <a:xfrm>
            <a:off x="3581400" y="4359275"/>
            <a:ext cx="166688" cy="3032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18" name="Line 14"/>
          <p:cNvSpPr>
            <a:spLocks noChangeShapeType="1"/>
          </p:cNvSpPr>
          <p:nvPr/>
        </p:nvSpPr>
        <p:spPr bwMode="auto">
          <a:xfrm>
            <a:off x="3579813" y="4371975"/>
            <a:ext cx="410296" cy="13075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19" name="Line 15"/>
          <p:cNvSpPr>
            <a:spLocks noChangeShapeType="1"/>
          </p:cNvSpPr>
          <p:nvPr/>
        </p:nvSpPr>
        <p:spPr bwMode="auto">
          <a:xfrm flipH="1">
            <a:off x="3754581" y="4516582"/>
            <a:ext cx="221674" cy="1246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7120" name="Line 16"/>
          <p:cNvSpPr>
            <a:spLocks noChangeShapeType="1"/>
          </p:cNvSpPr>
          <p:nvPr/>
        </p:nvSpPr>
        <p:spPr bwMode="auto">
          <a:xfrm>
            <a:off x="1211263" y="4956175"/>
            <a:ext cx="1190625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9" name="Text Box 122"/>
          <p:cNvSpPr txBox="1">
            <a:spLocks noChangeArrowheads="1"/>
          </p:cNvSpPr>
          <p:nvPr/>
        </p:nvSpPr>
        <p:spPr bwMode="auto">
          <a:xfrm>
            <a:off x="935979" y="1792556"/>
            <a:ext cx="446628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Every (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)-simplex a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of two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Hypothesis</a:t>
            </a:r>
            <a:endParaRPr lang="en-US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67082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3583006" y="3617358"/>
            <a:ext cx="3154991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Odd number of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-colored simplexes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Straight Connector 44"/>
          <p:cNvCxnSpPr>
            <a:stCxn id="1333283" idx="0"/>
            <a:endCxn id="1333267" idx="2"/>
          </p:cNvCxnSpPr>
          <p:nvPr/>
        </p:nvCxnSpPr>
        <p:spPr bwMode="auto">
          <a:xfrm rot="16200000" flipH="1" flipV="1">
            <a:off x="1642409" y="2427838"/>
            <a:ext cx="3236119" cy="2066926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Hypothesis</a:t>
            </a:r>
            <a:endParaRPr lang="en-US" dirty="0"/>
          </a:p>
        </p:txBody>
      </p:sp>
      <p:sp>
        <p:nvSpPr>
          <p:cNvPr id="4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FCF46-065B-434A-ACD2-8BAE16126117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33250" name="AutoShape 2"/>
          <p:cNvSpPr>
            <a:spLocks noChangeArrowheads="1"/>
          </p:cNvSpPr>
          <p:nvPr/>
        </p:nvSpPr>
        <p:spPr bwMode="auto">
          <a:xfrm>
            <a:off x="2285744" y="1874992"/>
            <a:ext cx="4013200" cy="3201988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2" name="Freeform 4"/>
          <p:cNvSpPr>
            <a:spLocks/>
          </p:cNvSpPr>
          <p:nvPr/>
        </p:nvSpPr>
        <p:spPr bwMode="auto">
          <a:xfrm>
            <a:off x="2379406" y="3586317"/>
            <a:ext cx="1876425" cy="1477963"/>
          </a:xfrm>
          <a:custGeom>
            <a:avLst/>
            <a:gdLst/>
            <a:ahLst/>
            <a:cxnLst>
              <a:cxn ang="0">
                <a:pos x="1182" y="471"/>
              </a:cxn>
              <a:cxn ang="0">
                <a:pos x="941" y="0"/>
              </a:cxn>
              <a:cxn ang="0">
                <a:pos x="920" y="2"/>
              </a:cxn>
              <a:cxn ang="0">
                <a:pos x="0" y="931"/>
              </a:cxn>
              <a:cxn ang="0">
                <a:pos x="1182" y="471"/>
              </a:cxn>
            </a:cxnLst>
            <a:rect l="0" t="0" r="r" b="b"/>
            <a:pathLst>
              <a:path w="1182" h="931">
                <a:moveTo>
                  <a:pt x="1182" y="471"/>
                </a:moveTo>
                <a:lnTo>
                  <a:pt x="941" y="0"/>
                </a:lnTo>
                <a:lnTo>
                  <a:pt x="920" y="2"/>
                </a:lnTo>
                <a:lnTo>
                  <a:pt x="0" y="931"/>
                </a:lnTo>
                <a:lnTo>
                  <a:pt x="1182" y="471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3" name="Freeform 5"/>
          <p:cNvSpPr>
            <a:spLocks/>
          </p:cNvSpPr>
          <p:nvPr/>
        </p:nvSpPr>
        <p:spPr bwMode="auto">
          <a:xfrm>
            <a:off x="4222494" y="3589492"/>
            <a:ext cx="2124075" cy="1474788"/>
          </a:xfrm>
          <a:custGeom>
            <a:avLst/>
            <a:gdLst/>
            <a:ahLst/>
            <a:cxnLst>
              <a:cxn ang="0">
                <a:pos x="296" y="0"/>
              </a:cxn>
              <a:cxn ang="0">
                <a:pos x="0" y="469"/>
              </a:cxn>
              <a:cxn ang="0">
                <a:pos x="1338" y="929"/>
              </a:cxn>
              <a:cxn ang="0">
                <a:pos x="296" y="0"/>
              </a:cxn>
            </a:cxnLst>
            <a:rect l="0" t="0" r="r" b="b"/>
            <a:pathLst>
              <a:path w="1338" h="929">
                <a:moveTo>
                  <a:pt x="296" y="0"/>
                </a:moveTo>
                <a:lnTo>
                  <a:pt x="0" y="469"/>
                </a:lnTo>
                <a:lnTo>
                  <a:pt x="1338" y="929"/>
                </a:lnTo>
                <a:lnTo>
                  <a:pt x="296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4" name="Freeform 6"/>
          <p:cNvSpPr>
            <a:spLocks/>
          </p:cNvSpPr>
          <p:nvPr/>
        </p:nvSpPr>
        <p:spPr bwMode="auto">
          <a:xfrm>
            <a:off x="3858956" y="1892455"/>
            <a:ext cx="833438" cy="1685925"/>
          </a:xfrm>
          <a:custGeom>
            <a:avLst/>
            <a:gdLst/>
            <a:ahLst/>
            <a:cxnLst>
              <a:cxn ang="0">
                <a:pos x="0" y="1062"/>
              </a:cxn>
              <a:cxn ang="0">
                <a:pos x="525" y="1062"/>
              </a:cxn>
              <a:cxn ang="0">
                <a:pos x="263" y="0"/>
              </a:cxn>
              <a:cxn ang="0">
                <a:pos x="0" y="1062"/>
              </a:cxn>
            </a:cxnLst>
            <a:rect l="0" t="0" r="r" b="b"/>
            <a:pathLst>
              <a:path w="525" h="1062">
                <a:moveTo>
                  <a:pt x="0" y="1062"/>
                </a:moveTo>
                <a:lnTo>
                  <a:pt x="525" y="1062"/>
                </a:lnTo>
                <a:lnTo>
                  <a:pt x="263" y="0"/>
                </a:lnTo>
                <a:lnTo>
                  <a:pt x="0" y="1062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5" name="Line 7"/>
          <p:cNvSpPr>
            <a:spLocks noChangeShapeType="1"/>
          </p:cNvSpPr>
          <p:nvPr/>
        </p:nvSpPr>
        <p:spPr bwMode="auto">
          <a:xfrm>
            <a:off x="4208206" y="4348317"/>
            <a:ext cx="6096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6" name="Line 8"/>
          <p:cNvSpPr>
            <a:spLocks noChangeShapeType="1"/>
          </p:cNvSpPr>
          <p:nvPr/>
        </p:nvSpPr>
        <p:spPr bwMode="auto">
          <a:xfrm flipH="1">
            <a:off x="3768469" y="4348317"/>
            <a:ext cx="439737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7" name="Line 9"/>
          <p:cNvSpPr>
            <a:spLocks noChangeShapeType="1"/>
          </p:cNvSpPr>
          <p:nvPr/>
        </p:nvSpPr>
        <p:spPr bwMode="auto">
          <a:xfrm>
            <a:off x="4665406" y="3586317"/>
            <a:ext cx="838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8" name="Line 10"/>
          <p:cNvSpPr>
            <a:spLocks noChangeShapeType="1"/>
          </p:cNvSpPr>
          <p:nvPr/>
        </p:nvSpPr>
        <p:spPr bwMode="auto">
          <a:xfrm flipV="1">
            <a:off x="4665406" y="3052917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59" name="Line 11"/>
          <p:cNvSpPr>
            <a:spLocks noChangeShapeType="1"/>
          </p:cNvSpPr>
          <p:nvPr/>
        </p:nvSpPr>
        <p:spPr bwMode="auto">
          <a:xfrm flipH="1" flipV="1">
            <a:off x="3522406" y="3129117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0" name="Line 12"/>
          <p:cNvSpPr>
            <a:spLocks noChangeShapeType="1"/>
          </p:cNvSpPr>
          <p:nvPr/>
        </p:nvSpPr>
        <p:spPr bwMode="auto">
          <a:xfrm flipH="1">
            <a:off x="3065206" y="3586317"/>
            <a:ext cx="762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1" name="Oval 13"/>
          <p:cNvSpPr>
            <a:spLocks noChangeArrowheads="1"/>
          </p:cNvSpPr>
          <p:nvPr/>
        </p:nvSpPr>
        <p:spPr bwMode="auto">
          <a:xfrm>
            <a:off x="6051294" y="4948392"/>
            <a:ext cx="307975" cy="2619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2" name="Oval 14"/>
          <p:cNvSpPr>
            <a:spLocks noChangeArrowheads="1"/>
          </p:cNvSpPr>
          <p:nvPr/>
        </p:nvSpPr>
        <p:spPr bwMode="auto">
          <a:xfrm>
            <a:off x="6257669" y="5011892"/>
            <a:ext cx="44450" cy="9048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3" name="Oval 15"/>
          <p:cNvSpPr>
            <a:spLocks noChangeArrowheads="1"/>
          </p:cNvSpPr>
          <p:nvPr/>
        </p:nvSpPr>
        <p:spPr bwMode="auto">
          <a:xfrm>
            <a:off x="47765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4" name="Oval 16"/>
          <p:cNvSpPr>
            <a:spLocks noChangeArrowheads="1"/>
          </p:cNvSpPr>
          <p:nvPr/>
        </p:nvSpPr>
        <p:spPr bwMode="auto">
          <a:xfrm>
            <a:off x="4982906" y="501189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5" name="Oval 17"/>
          <p:cNvSpPr>
            <a:spLocks noChangeArrowheads="1"/>
          </p:cNvSpPr>
          <p:nvPr/>
        </p:nvSpPr>
        <p:spPr bwMode="auto">
          <a:xfrm>
            <a:off x="3671631" y="494839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6" name="Oval 18"/>
          <p:cNvSpPr>
            <a:spLocks noChangeArrowheads="1"/>
          </p:cNvSpPr>
          <p:nvPr/>
        </p:nvSpPr>
        <p:spPr bwMode="auto">
          <a:xfrm>
            <a:off x="3878006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7" name="Oval 19"/>
          <p:cNvSpPr>
            <a:spLocks noChangeArrowheads="1"/>
          </p:cNvSpPr>
          <p:nvPr/>
        </p:nvSpPr>
        <p:spPr bwMode="auto">
          <a:xfrm>
            <a:off x="2227006" y="4948392"/>
            <a:ext cx="307975" cy="261938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68" name="Oval 20"/>
          <p:cNvSpPr>
            <a:spLocks noChangeArrowheads="1"/>
          </p:cNvSpPr>
          <p:nvPr/>
        </p:nvSpPr>
        <p:spPr bwMode="auto">
          <a:xfrm>
            <a:off x="2433381" y="501189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69" name="Oval 21"/>
          <p:cNvSpPr>
            <a:spLocks noChangeArrowheads="1"/>
          </p:cNvSpPr>
          <p:nvPr/>
        </p:nvSpPr>
        <p:spPr bwMode="auto">
          <a:xfrm>
            <a:off x="5333744" y="3719667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0" name="Oval 22"/>
          <p:cNvSpPr>
            <a:spLocks noChangeArrowheads="1"/>
          </p:cNvSpPr>
          <p:nvPr/>
        </p:nvSpPr>
        <p:spPr bwMode="auto">
          <a:xfrm>
            <a:off x="5540119" y="378316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71" name="Oval 23"/>
          <p:cNvSpPr>
            <a:spLocks noChangeArrowheads="1"/>
          </p:cNvSpPr>
          <p:nvPr/>
        </p:nvSpPr>
        <p:spPr bwMode="auto">
          <a:xfrm>
            <a:off x="2873119" y="3776817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72" name="Oval 24"/>
          <p:cNvSpPr>
            <a:spLocks noChangeArrowheads="1"/>
          </p:cNvSpPr>
          <p:nvPr/>
        </p:nvSpPr>
        <p:spPr bwMode="auto">
          <a:xfrm>
            <a:off x="3079494" y="3840317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108860" y="4210871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4" name="Oval 26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5" name="Oval 27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593969" y="3462493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78" name="Oval 30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79" name="Oval 31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82744" y="3460905"/>
            <a:ext cx="307975" cy="261938"/>
            <a:chOff x="3366" y="2963"/>
            <a:chExt cx="432" cy="384"/>
          </a:xfrm>
          <a:solidFill>
            <a:schemeClr val="bg1">
              <a:lumMod val="75000"/>
            </a:schemeClr>
          </a:solidFill>
        </p:grpSpPr>
        <p:sp>
          <p:nvSpPr>
            <p:cNvPr id="1333281" name="Oval 33"/>
            <p:cNvSpPr>
              <a:spLocks noChangeArrowheads="1"/>
            </p:cNvSpPr>
            <p:nvPr/>
          </p:nvSpPr>
          <p:spPr bwMode="auto">
            <a:xfrm>
              <a:off x="3366" y="2963"/>
              <a:ext cx="432" cy="38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333282" name="Oval 34"/>
            <p:cNvSpPr>
              <a:spLocks noChangeArrowheads="1"/>
            </p:cNvSpPr>
            <p:nvPr/>
          </p:nvSpPr>
          <p:spPr bwMode="auto">
            <a:xfrm>
              <a:off x="3655" y="3055"/>
              <a:ext cx="62" cy="13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3283" name="Oval 35"/>
          <p:cNvSpPr>
            <a:spLocks noChangeArrowheads="1"/>
          </p:cNvSpPr>
          <p:nvPr/>
        </p:nvSpPr>
        <p:spPr bwMode="auto">
          <a:xfrm>
            <a:off x="4139944" y="1843242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4" name="Oval 36"/>
          <p:cNvSpPr>
            <a:spLocks noChangeArrowheads="1"/>
          </p:cNvSpPr>
          <p:nvPr/>
        </p:nvSpPr>
        <p:spPr bwMode="auto">
          <a:xfrm>
            <a:off x="4346319" y="1906742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5" name="Oval 37"/>
          <p:cNvSpPr>
            <a:spLocks noChangeArrowheads="1"/>
          </p:cNvSpPr>
          <p:nvPr/>
        </p:nvSpPr>
        <p:spPr bwMode="auto">
          <a:xfrm>
            <a:off x="4889244" y="2935442"/>
            <a:ext cx="307975" cy="2619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6" name="Oval 38"/>
          <p:cNvSpPr>
            <a:spLocks noChangeArrowheads="1"/>
          </p:cNvSpPr>
          <p:nvPr/>
        </p:nvSpPr>
        <p:spPr bwMode="auto">
          <a:xfrm>
            <a:off x="5095619" y="2998942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3287" name="Oval 39"/>
          <p:cNvSpPr>
            <a:spLocks noChangeArrowheads="1"/>
          </p:cNvSpPr>
          <p:nvPr/>
        </p:nvSpPr>
        <p:spPr bwMode="auto">
          <a:xfrm>
            <a:off x="3389056" y="2933855"/>
            <a:ext cx="307975" cy="261937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1333288" name="Oval 40"/>
          <p:cNvSpPr>
            <a:spLocks noChangeArrowheads="1"/>
          </p:cNvSpPr>
          <p:nvPr/>
        </p:nvSpPr>
        <p:spPr bwMode="auto">
          <a:xfrm>
            <a:off x="3595431" y="2997355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8"/>
          <p:cNvSpPr txBox="1">
            <a:spLocks noChangeArrowheads="1"/>
          </p:cNvSpPr>
          <p:nvPr/>
        </p:nvSpPr>
        <p:spPr bwMode="auto">
          <a:xfrm>
            <a:off x="5156093" y="5270234"/>
            <a:ext cx="3154991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External vertex has odd degree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66245" y="2764326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29757" y="3432773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39360" y="4164594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059664" y="2289017"/>
            <a:ext cx="162963" cy="16296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Straight Arrow Connector 47"/>
          <p:cNvCxnSpPr>
            <a:stCxn id="46" idx="3"/>
            <a:endCxn id="42" idx="3"/>
          </p:cNvCxnSpPr>
          <p:nvPr/>
        </p:nvCxnSpPr>
        <p:spPr bwMode="auto">
          <a:xfrm>
            <a:off x="2222627" y="2370499"/>
            <a:ext cx="1706581" cy="475309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2150199" y="2388606"/>
            <a:ext cx="1370093" cy="1143756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2141146" y="2379553"/>
            <a:ext cx="879696" cy="1875577"/>
          </a:xfrm>
          <a:prstGeom prst="straightConnector1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580277" y="1446655"/>
            <a:ext cx="9589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66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Odd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821399" y="1955157"/>
            <a:ext cx="404373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One external vertex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1556259" y="3364482"/>
            <a:ext cx="11192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6666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Even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821399" y="2605498"/>
            <a:ext cx="607322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-simplexes with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colors?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1821399" y="3907689"/>
            <a:ext cx="212109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All the rest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580277" y="1446655"/>
            <a:ext cx="9589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Odd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821399" y="1955157"/>
            <a:ext cx="404373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One external vertex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1556259" y="3364482"/>
            <a:ext cx="11192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Even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821399" y="2605498"/>
            <a:ext cx="607322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n-simplexes with n+1 colors?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1821399" y="3907689"/>
            <a:ext cx="212109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All the rest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027403" y="2272026"/>
            <a:ext cx="2393604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Every graph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457751" y="4613857"/>
            <a:ext cx="5763895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number of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degree vertexes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1423047" y="2795619"/>
            <a:ext cx="5763895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sum of degrees is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even…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2764214" y="3311667"/>
            <a:ext cx="460254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each edge contributes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8"/>
          <p:cNvSpPr txBox="1">
            <a:spLocks noChangeArrowheads="1"/>
          </p:cNvSpPr>
          <p:nvPr/>
        </p:nvSpPr>
        <p:spPr bwMode="auto">
          <a:xfrm>
            <a:off x="1580277" y="1446655"/>
            <a:ext cx="9589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Odd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Degrees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821399" y="1955157"/>
            <a:ext cx="404373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One external vertex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1556259" y="3364482"/>
            <a:ext cx="11192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Even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8"/>
          <p:cNvSpPr txBox="1">
            <a:spLocks noChangeArrowheads="1"/>
          </p:cNvSpPr>
          <p:nvPr/>
        </p:nvSpPr>
        <p:spPr bwMode="auto">
          <a:xfrm>
            <a:off x="1821399" y="2605498"/>
            <a:ext cx="607322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n-simplexes with n+1 colors?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8"/>
          <p:cNvSpPr txBox="1">
            <a:spLocks noChangeArrowheads="1"/>
          </p:cNvSpPr>
          <p:nvPr/>
        </p:nvSpPr>
        <p:spPr bwMode="auto">
          <a:xfrm>
            <a:off x="1821399" y="3907689"/>
            <a:ext cx="212109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All the rest</a:t>
            </a:r>
            <a:endParaRPr lang="en-US" sz="3200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457751" y="4613857"/>
            <a:ext cx="5763895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number of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degree vertexes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821399" y="1955157"/>
            <a:ext cx="404373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One external vertex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457751" y="4613857"/>
            <a:ext cx="5763895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number of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degree vertexes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821399" y="2605498"/>
            <a:ext cx="607322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-simplexes with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colors?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297827" y="2250906"/>
            <a:ext cx="11192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Even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>
            <a:off x="1484768" y="2091350"/>
            <a:ext cx="344032" cy="1050202"/>
          </a:xfrm>
          <a:prstGeom prst="leftBrac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5654639" y="1597547"/>
            <a:ext cx="9589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Odd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7278436" y="2970951"/>
            <a:ext cx="9589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Odd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1821399" y="1955157"/>
            <a:ext cx="404373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One external vertex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457751" y="4613857"/>
            <a:ext cx="5763895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number of </a:t>
            </a:r>
            <a:r>
              <a:rPr lang="en-US" sz="3200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odd</a:t>
            </a: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degree vertexes 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1821399" y="2605498"/>
            <a:ext cx="6073221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-simplexes with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colors?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8"/>
          <p:cNvSpPr txBox="1">
            <a:spLocks noChangeArrowheads="1"/>
          </p:cNvSpPr>
          <p:nvPr/>
        </p:nvSpPr>
        <p:spPr bwMode="auto">
          <a:xfrm>
            <a:off x="297827" y="2250906"/>
            <a:ext cx="11192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Even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Left Brace 16"/>
          <p:cNvSpPr/>
          <p:nvPr/>
        </p:nvSpPr>
        <p:spPr bwMode="auto">
          <a:xfrm>
            <a:off x="1484768" y="2091350"/>
            <a:ext cx="344032" cy="1050202"/>
          </a:xfrm>
          <a:prstGeom prst="leftBrace">
            <a:avLst/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5654639" y="1597547"/>
            <a:ext cx="9589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Odd</a:t>
            </a:r>
            <a:endParaRPr lang="en-US" sz="32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7278436" y="2970951"/>
            <a:ext cx="95891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Odd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8"/>
          <p:cNvSpPr txBox="1">
            <a:spLocks noChangeArrowheads="1"/>
          </p:cNvSpPr>
          <p:nvPr/>
        </p:nvSpPr>
        <p:spPr bwMode="auto">
          <a:xfrm>
            <a:off x="3630298" y="5296182"/>
            <a:ext cx="1407758" cy="769441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00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QED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484806" cy="1143000"/>
          </a:xfrm>
        </p:spPr>
        <p:txBody>
          <a:bodyPr/>
          <a:lstStyle/>
          <a:p>
            <a:r>
              <a:rPr lang="en-US" dirty="0" smtClean="0"/>
              <a:t>No Manifold Task can solve n-Set Agreement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712839" y="2270176"/>
            <a:ext cx="526025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Assume protocol exists: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923307" y="2802677"/>
            <a:ext cx="503535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Run manifold task protocol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254577" y="3327146"/>
            <a:ext cx="5718232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Choose value based on vertex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712839" y="4325108"/>
            <a:ext cx="1095172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Idea: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983245" y="4841302"/>
            <a:ext cx="5260258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Color vertex with “winning” process ID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3B567-6401-46C2-9F22-9B30498B440B}" type="slidenum">
              <a:rPr lang="en-US"/>
              <a:pPr/>
              <a:t>68</a:t>
            </a:fld>
            <a:endParaRPr lang="en-US"/>
          </a:p>
        </p:txBody>
      </p:sp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Manifold Task </a:t>
            </a:r>
            <a:r>
              <a:rPr lang="en-US" sz="4000" dirty="0" smtClean="0"/>
              <a:t>for </a:t>
            </a:r>
            <a:r>
              <a:rPr lang="en-US" sz="4000" i="1" dirty="0" smtClean="0"/>
              <a:t>n</a:t>
            </a:r>
            <a:r>
              <a:rPr lang="en-US" sz="4000" dirty="0" smtClean="0"/>
              <a:t>-Set </a:t>
            </a:r>
            <a:r>
              <a:rPr lang="en-US" sz="4000" dirty="0"/>
              <a:t>Agreement</a:t>
            </a:r>
          </a:p>
        </p:txBody>
      </p:sp>
      <p:sp>
        <p:nvSpPr>
          <p:cNvPr id="1351683" name="AutoShape 3"/>
          <p:cNvSpPr>
            <a:spLocks noChangeArrowheads="1"/>
          </p:cNvSpPr>
          <p:nvPr/>
        </p:nvSpPr>
        <p:spPr bwMode="auto">
          <a:xfrm>
            <a:off x="2400300" y="1947863"/>
            <a:ext cx="4367213" cy="31718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manifold</a:t>
            </a:r>
          </a:p>
        </p:txBody>
      </p:sp>
      <p:sp>
        <p:nvSpPr>
          <p:cNvPr id="1351691" name="Oval 11"/>
          <p:cNvSpPr>
            <a:spLocks noChangeArrowheads="1"/>
          </p:cNvSpPr>
          <p:nvPr/>
        </p:nvSpPr>
        <p:spPr bwMode="auto">
          <a:xfrm>
            <a:off x="4440238" y="1827213"/>
            <a:ext cx="290512" cy="249237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692" name="Oval 12"/>
          <p:cNvSpPr>
            <a:spLocks noChangeArrowheads="1"/>
          </p:cNvSpPr>
          <p:nvPr/>
        </p:nvSpPr>
        <p:spPr bwMode="auto">
          <a:xfrm>
            <a:off x="4633913" y="18875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699" name="Oval 19"/>
          <p:cNvSpPr>
            <a:spLocks noChangeArrowheads="1"/>
          </p:cNvSpPr>
          <p:nvPr/>
        </p:nvSpPr>
        <p:spPr bwMode="auto">
          <a:xfrm>
            <a:off x="2239963" y="4991100"/>
            <a:ext cx="307975" cy="261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0" name="Oval 20"/>
          <p:cNvSpPr>
            <a:spLocks noChangeArrowheads="1"/>
          </p:cNvSpPr>
          <p:nvPr/>
        </p:nvSpPr>
        <p:spPr bwMode="auto">
          <a:xfrm>
            <a:off x="244633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4735513" y="4991100"/>
            <a:ext cx="307975" cy="26193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2" name="Oval 22"/>
          <p:cNvSpPr>
            <a:spLocks noChangeArrowheads="1"/>
          </p:cNvSpPr>
          <p:nvPr/>
        </p:nvSpPr>
        <p:spPr bwMode="auto">
          <a:xfrm>
            <a:off x="494188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3" name="Oval 23"/>
          <p:cNvSpPr>
            <a:spLocks noChangeArrowheads="1"/>
          </p:cNvSpPr>
          <p:nvPr/>
        </p:nvSpPr>
        <p:spPr bwMode="auto">
          <a:xfrm>
            <a:off x="6621463" y="4991100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4" name="Oval 24"/>
          <p:cNvSpPr>
            <a:spLocks noChangeArrowheads="1"/>
          </p:cNvSpPr>
          <p:nvPr/>
        </p:nvSpPr>
        <p:spPr bwMode="auto">
          <a:xfrm>
            <a:off x="682783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5" name="Oval 25"/>
          <p:cNvSpPr>
            <a:spLocks noChangeArrowheads="1"/>
          </p:cNvSpPr>
          <p:nvPr/>
        </p:nvSpPr>
        <p:spPr bwMode="auto">
          <a:xfrm>
            <a:off x="4073525" y="4991100"/>
            <a:ext cx="307975" cy="261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6" name="Oval 26"/>
          <p:cNvSpPr>
            <a:spLocks noChangeArrowheads="1"/>
          </p:cNvSpPr>
          <p:nvPr/>
        </p:nvSpPr>
        <p:spPr bwMode="auto">
          <a:xfrm>
            <a:off x="4279900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7" name="Oval 27"/>
          <p:cNvSpPr>
            <a:spLocks noChangeArrowheads="1"/>
          </p:cNvSpPr>
          <p:nvPr/>
        </p:nvSpPr>
        <p:spPr bwMode="auto">
          <a:xfrm>
            <a:off x="5170488" y="2887663"/>
            <a:ext cx="307975" cy="2619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8" name="Oval 28"/>
          <p:cNvSpPr>
            <a:spLocks noChangeArrowheads="1"/>
          </p:cNvSpPr>
          <p:nvPr/>
        </p:nvSpPr>
        <p:spPr bwMode="auto">
          <a:xfrm>
            <a:off x="5376863" y="2951163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9" name="Oval 29"/>
          <p:cNvSpPr>
            <a:spLocks noChangeArrowheads="1"/>
          </p:cNvSpPr>
          <p:nvPr/>
        </p:nvSpPr>
        <p:spPr bwMode="auto">
          <a:xfrm>
            <a:off x="3690938" y="2886075"/>
            <a:ext cx="307975" cy="261938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0" name="Oval 30"/>
          <p:cNvSpPr>
            <a:spLocks noChangeArrowheads="1"/>
          </p:cNvSpPr>
          <p:nvPr/>
        </p:nvSpPr>
        <p:spPr bwMode="auto">
          <a:xfrm>
            <a:off x="3897313" y="2949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1" name="Oval 31"/>
          <p:cNvSpPr>
            <a:spLocks noChangeArrowheads="1"/>
          </p:cNvSpPr>
          <p:nvPr/>
        </p:nvSpPr>
        <p:spPr bwMode="auto">
          <a:xfrm>
            <a:off x="3211513" y="3579813"/>
            <a:ext cx="290512" cy="24923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2" name="Oval 32"/>
          <p:cNvSpPr>
            <a:spLocks noChangeArrowheads="1"/>
          </p:cNvSpPr>
          <p:nvPr/>
        </p:nvSpPr>
        <p:spPr bwMode="auto">
          <a:xfrm>
            <a:off x="3405188" y="36401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3" name="Oval 33"/>
          <p:cNvSpPr>
            <a:spLocks noChangeArrowheads="1"/>
          </p:cNvSpPr>
          <p:nvPr/>
        </p:nvSpPr>
        <p:spPr bwMode="auto">
          <a:xfrm>
            <a:off x="5665788" y="3578225"/>
            <a:ext cx="290512" cy="249238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4" name="Oval 34"/>
          <p:cNvSpPr>
            <a:spLocks noChangeArrowheads="1"/>
          </p:cNvSpPr>
          <p:nvPr/>
        </p:nvSpPr>
        <p:spPr bwMode="auto">
          <a:xfrm>
            <a:off x="5859463" y="36385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7" name="AutoShape 37"/>
          <p:cNvSpPr>
            <a:spLocks noChangeArrowheads="1"/>
          </p:cNvSpPr>
          <p:nvPr/>
        </p:nvSpPr>
        <p:spPr bwMode="auto">
          <a:xfrm>
            <a:off x="4311650" y="1727200"/>
            <a:ext cx="576263" cy="439738"/>
          </a:xfrm>
          <a:prstGeom prst="wedgeRoundRectCallout">
            <a:avLst>
              <a:gd name="adj1" fmla="val -365438"/>
              <a:gd name="adj2" fmla="val 200179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8" name="AutoShape 38"/>
          <p:cNvSpPr>
            <a:spLocks noChangeArrowheads="1"/>
          </p:cNvSpPr>
          <p:nvPr/>
        </p:nvSpPr>
        <p:spPr bwMode="auto">
          <a:xfrm>
            <a:off x="2117725" y="4884738"/>
            <a:ext cx="4899025" cy="439737"/>
          </a:xfrm>
          <a:prstGeom prst="wedgeRoundRectCallout">
            <a:avLst>
              <a:gd name="adj1" fmla="val 10937"/>
              <a:gd name="adj2" fmla="val 151152"/>
              <a:gd name="adj3" fmla="val 16667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723164" y="3041999"/>
            <a:ext cx="234288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wins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4301034" y="5922850"/>
            <a:ext cx="339708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Only </a:t>
            </a:r>
            <a:r>
              <a: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win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875904" y="3622103"/>
            <a:ext cx="339216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Sperner coloring</a:t>
            </a:r>
            <a:endParaRPr lang="en-US" sz="28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5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7" grpId="0" animBg="1"/>
      <p:bldP spid="1351718" grpId="0" animBg="1"/>
      <p:bldP spid="38" grpId="0" animBg="1"/>
      <p:bldP spid="39" grpId="0" animBg="1"/>
      <p:bldP spid="4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3B567-6401-46C2-9F22-9B30498B440B}" type="slidenum">
              <a:rPr lang="en-US"/>
              <a:pPr/>
              <a:t>69</a:t>
            </a:fld>
            <a:endParaRPr lang="en-US"/>
          </a:p>
        </p:txBody>
      </p:sp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Manifold Task </a:t>
            </a:r>
            <a:r>
              <a:rPr lang="en-US" sz="4000" dirty="0" smtClean="0"/>
              <a:t>for </a:t>
            </a:r>
            <a:r>
              <a:rPr lang="en-US" sz="4000" i="1" dirty="0" smtClean="0"/>
              <a:t>n</a:t>
            </a:r>
            <a:r>
              <a:rPr lang="en-US" sz="4000" dirty="0" smtClean="0"/>
              <a:t>-Set </a:t>
            </a:r>
            <a:r>
              <a:rPr lang="en-US" sz="4000" dirty="0"/>
              <a:t>Agreement</a:t>
            </a:r>
          </a:p>
        </p:txBody>
      </p:sp>
      <p:sp>
        <p:nvSpPr>
          <p:cNvPr id="1351683" name="AutoShape 3"/>
          <p:cNvSpPr>
            <a:spLocks noChangeArrowheads="1"/>
          </p:cNvSpPr>
          <p:nvPr/>
        </p:nvSpPr>
        <p:spPr bwMode="auto">
          <a:xfrm>
            <a:off x="2400300" y="1947863"/>
            <a:ext cx="4367213" cy="31718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manifold</a:t>
            </a:r>
          </a:p>
        </p:txBody>
      </p:sp>
      <p:sp>
        <p:nvSpPr>
          <p:cNvPr id="1351691" name="Oval 11"/>
          <p:cNvSpPr>
            <a:spLocks noChangeArrowheads="1"/>
          </p:cNvSpPr>
          <p:nvPr/>
        </p:nvSpPr>
        <p:spPr bwMode="auto">
          <a:xfrm>
            <a:off x="4440238" y="1827213"/>
            <a:ext cx="290512" cy="249237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692" name="Oval 12"/>
          <p:cNvSpPr>
            <a:spLocks noChangeArrowheads="1"/>
          </p:cNvSpPr>
          <p:nvPr/>
        </p:nvSpPr>
        <p:spPr bwMode="auto">
          <a:xfrm>
            <a:off x="4633913" y="18875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699" name="Oval 19"/>
          <p:cNvSpPr>
            <a:spLocks noChangeArrowheads="1"/>
          </p:cNvSpPr>
          <p:nvPr/>
        </p:nvSpPr>
        <p:spPr bwMode="auto">
          <a:xfrm>
            <a:off x="2239963" y="4991100"/>
            <a:ext cx="307975" cy="261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0" name="Oval 20"/>
          <p:cNvSpPr>
            <a:spLocks noChangeArrowheads="1"/>
          </p:cNvSpPr>
          <p:nvPr/>
        </p:nvSpPr>
        <p:spPr bwMode="auto">
          <a:xfrm>
            <a:off x="244633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4735513" y="4991100"/>
            <a:ext cx="307975" cy="26193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2" name="Oval 22"/>
          <p:cNvSpPr>
            <a:spLocks noChangeArrowheads="1"/>
          </p:cNvSpPr>
          <p:nvPr/>
        </p:nvSpPr>
        <p:spPr bwMode="auto">
          <a:xfrm>
            <a:off x="494188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3" name="Oval 23"/>
          <p:cNvSpPr>
            <a:spLocks noChangeArrowheads="1"/>
          </p:cNvSpPr>
          <p:nvPr/>
        </p:nvSpPr>
        <p:spPr bwMode="auto">
          <a:xfrm>
            <a:off x="6621463" y="4991100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4" name="Oval 24"/>
          <p:cNvSpPr>
            <a:spLocks noChangeArrowheads="1"/>
          </p:cNvSpPr>
          <p:nvPr/>
        </p:nvSpPr>
        <p:spPr bwMode="auto">
          <a:xfrm>
            <a:off x="682783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5" name="Oval 25"/>
          <p:cNvSpPr>
            <a:spLocks noChangeArrowheads="1"/>
          </p:cNvSpPr>
          <p:nvPr/>
        </p:nvSpPr>
        <p:spPr bwMode="auto">
          <a:xfrm>
            <a:off x="4073525" y="4991100"/>
            <a:ext cx="307975" cy="261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6" name="Oval 26"/>
          <p:cNvSpPr>
            <a:spLocks noChangeArrowheads="1"/>
          </p:cNvSpPr>
          <p:nvPr/>
        </p:nvSpPr>
        <p:spPr bwMode="auto">
          <a:xfrm>
            <a:off x="4279900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7" name="Oval 27"/>
          <p:cNvSpPr>
            <a:spLocks noChangeArrowheads="1"/>
          </p:cNvSpPr>
          <p:nvPr/>
        </p:nvSpPr>
        <p:spPr bwMode="auto">
          <a:xfrm>
            <a:off x="5170488" y="2887663"/>
            <a:ext cx="307975" cy="2619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8" name="Oval 28"/>
          <p:cNvSpPr>
            <a:spLocks noChangeArrowheads="1"/>
          </p:cNvSpPr>
          <p:nvPr/>
        </p:nvSpPr>
        <p:spPr bwMode="auto">
          <a:xfrm>
            <a:off x="5376863" y="2951163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9" name="Oval 29"/>
          <p:cNvSpPr>
            <a:spLocks noChangeArrowheads="1"/>
          </p:cNvSpPr>
          <p:nvPr/>
        </p:nvSpPr>
        <p:spPr bwMode="auto">
          <a:xfrm>
            <a:off x="3690938" y="2886075"/>
            <a:ext cx="307975" cy="261938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0" name="Oval 30"/>
          <p:cNvSpPr>
            <a:spLocks noChangeArrowheads="1"/>
          </p:cNvSpPr>
          <p:nvPr/>
        </p:nvSpPr>
        <p:spPr bwMode="auto">
          <a:xfrm>
            <a:off x="3897313" y="2949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1" name="Oval 31"/>
          <p:cNvSpPr>
            <a:spLocks noChangeArrowheads="1"/>
          </p:cNvSpPr>
          <p:nvPr/>
        </p:nvSpPr>
        <p:spPr bwMode="auto">
          <a:xfrm>
            <a:off x="3211513" y="3579813"/>
            <a:ext cx="290512" cy="24923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2" name="Oval 32"/>
          <p:cNvSpPr>
            <a:spLocks noChangeArrowheads="1"/>
          </p:cNvSpPr>
          <p:nvPr/>
        </p:nvSpPr>
        <p:spPr bwMode="auto">
          <a:xfrm>
            <a:off x="3405188" y="36401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3" name="Oval 33"/>
          <p:cNvSpPr>
            <a:spLocks noChangeArrowheads="1"/>
          </p:cNvSpPr>
          <p:nvPr/>
        </p:nvSpPr>
        <p:spPr bwMode="auto">
          <a:xfrm>
            <a:off x="5665788" y="3578225"/>
            <a:ext cx="290512" cy="249238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4" name="Oval 34"/>
          <p:cNvSpPr>
            <a:spLocks noChangeArrowheads="1"/>
          </p:cNvSpPr>
          <p:nvPr/>
        </p:nvSpPr>
        <p:spPr bwMode="auto">
          <a:xfrm>
            <a:off x="5859463" y="36385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890652" y="2619213"/>
            <a:ext cx="339216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Sperner coloring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35687D-BD7A-44CB-942E-6C0F85B7E9AA}" type="slidenum">
              <a:rPr lang="en-US"/>
              <a:pPr/>
              <a:t>7</a:t>
            </a:fld>
            <a:endParaRPr lang="en-US"/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Manifold with Boundary</a:t>
            </a:r>
          </a:p>
        </p:txBody>
      </p:sp>
      <p:sp>
        <p:nvSpPr>
          <p:cNvPr id="1329156" name="AutoShape 4"/>
          <p:cNvSpPr>
            <a:spLocks noChangeArrowheads="1"/>
          </p:cNvSpPr>
          <p:nvPr/>
        </p:nvSpPr>
        <p:spPr bwMode="auto">
          <a:xfrm>
            <a:off x="2400300" y="1947863"/>
            <a:ext cx="4367213" cy="3171825"/>
          </a:xfrm>
          <a:prstGeom prst="triangle">
            <a:avLst>
              <a:gd name="adj" fmla="val 50000"/>
            </a:avLst>
          </a:prstGeom>
          <a:solidFill>
            <a:schemeClr val="hlink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57" name="AutoShape 5"/>
          <p:cNvSpPr>
            <a:spLocks noChangeArrowheads="1"/>
          </p:cNvSpPr>
          <p:nvPr/>
        </p:nvSpPr>
        <p:spPr bwMode="auto">
          <a:xfrm flipV="1">
            <a:off x="4011613" y="3473450"/>
            <a:ext cx="1123950" cy="98266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58" name="Freeform 6"/>
          <p:cNvSpPr>
            <a:spLocks/>
          </p:cNvSpPr>
          <p:nvPr/>
        </p:nvSpPr>
        <p:spPr bwMode="auto">
          <a:xfrm>
            <a:off x="2376488" y="3465513"/>
            <a:ext cx="2197100" cy="1663700"/>
          </a:xfrm>
          <a:custGeom>
            <a:avLst/>
            <a:gdLst/>
            <a:ahLst/>
            <a:cxnLst>
              <a:cxn ang="0">
                <a:pos x="1028" y="0"/>
              </a:cxn>
              <a:cxn ang="0">
                <a:pos x="1384" y="626"/>
              </a:cxn>
              <a:cxn ang="0">
                <a:pos x="0" y="1048"/>
              </a:cxn>
              <a:cxn ang="0">
                <a:pos x="1028" y="0"/>
              </a:cxn>
            </a:cxnLst>
            <a:rect l="0" t="0" r="r" b="b"/>
            <a:pathLst>
              <a:path w="1384" h="1048">
                <a:moveTo>
                  <a:pt x="1028" y="0"/>
                </a:moveTo>
                <a:lnTo>
                  <a:pt x="1384" y="626"/>
                </a:lnTo>
                <a:lnTo>
                  <a:pt x="0" y="1048"/>
                </a:lnTo>
                <a:lnTo>
                  <a:pt x="1028" y="0"/>
                </a:lnTo>
                <a:close/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59" name="Freeform 7"/>
          <p:cNvSpPr>
            <a:spLocks/>
          </p:cNvSpPr>
          <p:nvPr/>
        </p:nvSpPr>
        <p:spPr bwMode="auto">
          <a:xfrm>
            <a:off x="4564063" y="3465513"/>
            <a:ext cx="2217737" cy="1652587"/>
          </a:xfrm>
          <a:custGeom>
            <a:avLst/>
            <a:gdLst/>
            <a:ahLst/>
            <a:cxnLst>
              <a:cxn ang="0">
                <a:pos x="369" y="0"/>
              </a:cxn>
              <a:cxn ang="0">
                <a:pos x="0" y="619"/>
              </a:cxn>
              <a:cxn ang="0">
                <a:pos x="1397" y="1041"/>
              </a:cxn>
              <a:cxn ang="0">
                <a:pos x="369" y="0"/>
              </a:cxn>
            </a:cxnLst>
            <a:rect l="0" t="0" r="r" b="b"/>
            <a:pathLst>
              <a:path w="1397" h="1041">
                <a:moveTo>
                  <a:pt x="369" y="0"/>
                </a:moveTo>
                <a:lnTo>
                  <a:pt x="0" y="619"/>
                </a:lnTo>
                <a:lnTo>
                  <a:pt x="1397" y="1041"/>
                </a:lnTo>
                <a:lnTo>
                  <a:pt x="369" y="0"/>
                </a:lnTo>
                <a:close/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60" name="Freeform 8"/>
          <p:cNvSpPr>
            <a:spLocks/>
          </p:cNvSpPr>
          <p:nvPr/>
        </p:nvSpPr>
        <p:spPr bwMode="auto">
          <a:xfrm>
            <a:off x="3987800" y="1936750"/>
            <a:ext cx="1162050" cy="1558925"/>
          </a:xfrm>
          <a:custGeom>
            <a:avLst/>
            <a:gdLst/>
            <a:ahLst/>
            <a:cxnLst>
              <a:cxn ang="0">
                <a:pos x="369" y="0"/>
              </a:cxn>
              <a:cxn ang="0">
                <a:pos x="0" y="982"/>
              </a:cxn>
              <a:cxn ang="0">
                <a:pos x="732" y="969"/>
              </a:cxn>
              <a:cxn ang="0">
                <a:pos x="369" y="0"/>
              </a:cxn>
            </a:cxnLst>
            <a:rect l="0" t="0" r="r" b="b"/>
            <a:pathLst>
              <a:path w="732" h="982">
                <a:moveTo>
                  <a:pt x="369" y="0"/>
                </a:moveTo>
                <a:lnTo>
                  <a:pt x="0" y="982"/>
                </a:lnTo>
                <a:lnTo>
                  <a:pt x="732" y="969"/>
                </a:lnTo>
                <a:lnTo>
                  <a:pt x="369" y="0"/>
                </a:lnTo>
                <a:close/>
              </a:path>
            </a:pathLst>
          </a:custGeom>
          <a:noFill/>
          <a:ln w="38100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61" name="AutoShape 9"/>
          <p:cNvSpPr>
            <a:spLocks noChangeArrowheads="1"/>
          </p:cNvSpPr>
          <p:nvPr/>
        </p:nvSpPr>
        <p:spPr bwMode="auto">
          <a:xfrm>
            <a:off x="4229100" y="4459288"/>
            <a:ext cx="682625" cy="661987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62" name="Freeform 10"/>
          <p:cNvSpPr>
            <a:spLocks/>
          </p:cNvSpPr>
          <p:nvPr/>
        </p:nvSpPr>
        <p:spPr bwMode="auto">
          <a:xfrm>
            <a:off x="5149850" y="2994025"/>
            <a:ext cx="669925" cy="74295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316"/>
              </a:cxn>
              <a:cxn ang="0">
                <a:pos x="422" y="468"/>
              </a:cxn>
              <a:cxn ang="0">
                <a:pos x="92" y="0"/>
              </a:cxn>
            </a:cxnLst>
            <a:rect l="0" t="0" r="r" b="b"/>
            <a:pathLst>
              <a:path w="422" h="468">
                <a:moveTo>
                  <a:pt x="92" y="0"/>
                </a:moveTo>
                <a:lnTo>
                  <a:pt x="0" y="316"/>
                </a:lnTo>
                <a:lnTo>
                  <a:pt x="422" y="468"/>
                </a:lnTo>
                <a:lnTo>
                  <a:pt x="92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63" name="Freeform 11"/>
          <p:cNvSpPr>
            <a:spLocks/>
          </p:cNvSpPr>
          <p:nvPr/>
        </p:nvSpPr>
        <p:spPr bwMode="auto">
          <a:xfrm flipH="1">
            <a:off x="3313113" y="2998788"/>
            <a:ext cx="669925" cy="74295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316"/>
              </a:cxn>
              <a:cxn ang="0">
                <a:pos x="422" y="468"/>
              </a:cxn>
              <a:cxn ang="0">
                <a:pos x="92" y="0"/>
              </a:cxn>
            </a:cxnLst>
            <a:rect l="0" t="0" r="r" b="b"/>
            <a:pathLst>
              <a:path w="422" h="468">
                <a:moveTo>
                  <a:pt x="92" y="0"/>
                </a:moveTo>
                <a:lnTo>
                  <a:pt x="0" y="316"/>
                </a:lnTo>
                <a:lnTo>
                  <a:pt x="422" y="468"/>
                </a:lnTo>
                <a:lnTo>
                  <a:pt x="92" y="0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64" name="Oval 12"/>
          <p:cNvSpPr>
            <a:spLocks noChangeArrowheads="1"/>
          </p:cNvSpPr>
          <p:nvPr/>
        </p:nvSpPr>
        <p:spPr bwMode="auto">
          <a:xfrm>
            <a:off x="4440238" y="1827213"/>
            <a:ext cx="290512" cy="249237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65" name="Oval 13"/>
          <p:cNvSpPr>
            <a:spLocks noChangeArrowheads="1"/>
          </p:cNvSpPr>
          <p:nvPr/>
        </p:nvSpPr>
        <p:spPr bwMode="auto">
          <a:xfrm>
            <a:off x="4633913" y="18875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66" name="Oval 14"/>
          <p:cNvSpPr>
            <a:spLocks noChangeArrowheads="1"/>
          </p:cNvSpPr>
          <p:nvPr/>
        </p:nvSpPr>
        <p:spPr bwMode="auto">
          <a:xfrm>
            <a:off x="4438650" y="4330700"/>
            <a:ext cx="290513" cy="2492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67" name="Oval 15"/>
          <p:cNvSpPr>
            <a:spLocks noChangeArrowheads="1"/>
          </p:cNvSpPr>
          <p:nvPr/>
        </p:nvSpPr>
        <p:spPr bwMode="auto">
          <a:xfrm>
            <a:off x="4632325" y="4391025"/>
            <a:ext cx="42863" cy="85725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68" name="Oval 16"/>
          <p:cNvSpPr>
            <a:spLocks noChangeArrowheads="1"/>
          </p:cNvSpPr>
          <p:nvPr/>
        </p:nvSpPr>
        <p:spPr bwMode="auto">
          <a:xfrm>
            <a:off x="3883025" y="3363913"/>
            <a:ext cx="307975" cy="261937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69" name="Oval 17"/>
          <p:cNvSpPr>
            <a:spLocks noChangeArrowheads="1"/>
          </p:cNvSpPr>
          <p:nvPr/>
        </p:nvSpPr>
        <p:spPr bwMode="auto">
          <a:xfrm>
            <a:off x="4089400" y="3427413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70" name="Oval 18"/>
          <p:cNvSpPr>
            <a:spLocks noChangeArrowheads="1"/>
          </p:cNvSpPr>
          <p:nvPr/>
        </p:nvSpPr>
        <p:spPr bwMode="auto">
          <a:xfrm>
            <a:off x="4978400" y="3352800"/>
            <a:ext cx="307975" cy="26193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71" name="Oval 19"/>
          <p:cNvSpPr>
            <a:spLocks noChangeArrowheads="1"/>
          </p:cNvSpPr>
          <p:nvPr/>
        </p:nvSpPr>
        <p:spPr bwMode="auto">
          <a:xfrm>
            <a:off x="5184775" y="34163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72" name="Oval 20"/>
          <p:cNvSpPr>
            <a:spLocks noChangeArrowheads="1"/>
          </p:cNvSpPr>
          <p:nvPr/>
        </p:nvSpPr>
        <p:spPr bwMode="auto">
          <a:xfrm>
            <a:off x="2239963" y="4991100"/>
            <a:ext cx="307975" cy="26193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73" name="Oval 21"/>
          <p:cNvSpPr>
            <a:spLocks noChangeArrowheads="1"/>
          </p:cNvSpPr>
          <p:nvPr/>
        </p:nvSpPr>
        <p:spPr bwMode="auto">
          <a:xfrm>
            <a:off x="244633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74" name="Oval 22"/>
          <p:cNvSpPr>
            <a:spLocks noChangeArrowheads="1"/>
          </p:cNvSpPr>
          <p:nvPr/>
        </p:nvSpPr>
        <p:spPr bwMode="auto">
          <a:xfrm>
            <a:off x="4735513" y="4991100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75" name="Oval 23"/>
          <p:cNvSpPr>
            <a:spLocks noChangeArrowheads="1"/>
          </p:cNvSpPr>
          <p:nvPr/>
        </p:nvSpPr>
        <p:spPr bwMode="auto">
          <a:xfrm>
            <a:off x="4941888" y="5054600"/>
            <a:ext cx="44450" cy="90488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76" name="Oval 24"/>
          <p:cNvSpPr>
            <a:spLocks noChangeArrowheads="1"/>
          </p:cNvSpPr>
          <p:nvPr/>
        </p:nvSpPr>
        <p:spPr bwMode="auto">
          <a:xfrm>
            <a:off x="6621463" y="4991100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77" name="Oval 25"/>
          <p:cNvSpPr>
            <a:spLocks noChangeArrowheads="1"/>
          </p:cNvSpPr>
          <p:nvPr/>
        </p:nvSpPr>
        <p:spPr bwMode="auto">
          <a:xfrm>
            <a:off x="6827838" y="5054600"/>
            <a:ext cx="44450" cy="90488"/>
          </a:xfrm>
          <a:prstGeom prst="ellipse">
            <a:avLst/>
          </a:prstGeom>
          <a:solidFill>
            <a:srgbClr val="FF7C8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78" name="Oval 26"/>
          <p:cNvSpPr>
            <a:spLocks noChangeArrowheads="1"/>
          </p:cNvSpPr>
          <p:nvPr/>
        </p:nvSpPr>
        <p:spPr bwMode="auto">
          <a:xfrm>
            <a:off x="4073525" y="4991100"/>
            <a:ext cx="307975" cy="261938"/>
          </a:xfrm>
          <a:prstGeom prst="ellipse">
            <a:avLst/>
          </a:prstGeom>
          <a:solidFill>
            <a:srgbClr val="00206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79" name="Oval 27"/>
          <p:cNvSpPr>
            <a:spLocks noChangeArrowheads="1"/>
          </p:cNvSpPr>
          <p:nvPr/>
        </p:nvSpPr>
        <p:spPr bwMode="auto">
          <a:xfrm>
            <a:off x="4279900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80" name="Oval 28"/>
          <p:cNvSpPr>
            <a:spLocks noChangeArrowheads="1"/>
          </p:cNvSpPr>
          <p:nvPr/>
        </p:nvSpPr>
        <p:spPr bwMode="auto">
          <a:xfrm>
            <a:off x="5170488" y="2887663"/>
            <a:ext cx="307975" cy="261937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81" name="Oval 29"/>
          <p:cNvSpPr>
            <a:spLocks noChangeArrowheads="1"/>
          </p:cNvSpPr>
          <p:nvPr/>
        </p:nvSpPr>
        <p:spPr bwMode="auto">
          <a:xfrm>
            <a:off x="5376863" y="2951163"/>
            <a:ext cx="44450" cy="90487"/>
          </a:xfrm>
          <a:prstGeom prst="ellipse">
            <a:avLst/>
          </a:prstGeom>
          <a:solidFill>
            <a:schemeClr val="folHlink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82" name="Oval 30"/>
          <p:cNvSpPr>
            <a:spLocks noChangeArrowheads="1"/>
          </p:cNvSpPr>
          <p:nvPr/>
        </p:nvSpPr>
        <p:spPr bwMode="auto">
          <a:xfrm>
            <a:off x="3690938" y="2886075"/>
            <a:ext cx="307975" cy="2619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83" name="Oval 31"/>
          <p:cNvSpPr>
            <a:spLocks noChangeArrowheads="1"/>
          </p:cNvSpPr>
          <p:nvPr/>
        </p:nvSpPr>
        <p:spPr bwMode="auto">
          <a:xfrm>
            <a:off x="3897313" y="2949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84" name="Oval 32"/>
          <p:cNvSpPr>
            <a:spLocks noChangeArrowheads="1"/>
          </p:cNvSpPr>
          <p:nvPr/>
        </p:nvSpPr>
        <p:spPr bwMode="auto">
          <a:xfrm>
            <a:off x="3211513" y="3579813"/>
            <a:ext cx="290512" cy="249237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85" name="Oval 33"/>
          <p:cNvSpPr>
            <a:spLocks noChangeArrowheads="1"/>
          </p:cNvSpPr>
          <p:nvPr/>
        </p:nvSpPr>
        <p:spPr bwMode="auto">
          <a:xfrm>
            <a:off x="3405188" y="36401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86" name="Oval 34"/>
          <p:cNvSpPr>
            <a:spLocks noChangeArrowheads="1"/>
          </p:cNvSpPr>
          <p:nvPr/>
        </p:nvSpPr>
        <p:spPr bwMode="auto">
          <a:xfrm>
            <a:off x="5665788" y="3578225"/>
            <a:ext cx="290512" cy="249238"/>
          </a:xfrm>
          <a:prstGeom prst="ellipse">
            <a:avLst/>
          </a:prstGeom>
          <a:solidFill>
            <a:schemeClr val="folHlink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87" name="Oval 35"/>
          <p:cNvSpPr>
            <a:spLocks noChangeArrowheads="1"/>
          </p:cNvSpPr>
          <p:nvPr/>
        </p:nvSpPr>
        <p:spPr bwMode="auto">
          <a:xfrm>
            <a:off x="5859463" y="36385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9190" name="Line 38"/>
          <p:cNvSpPr>
            <a:spLocks noChangeShapeType="1"/>
          </p:cNvSpPr>
          <p:nvPr/>
        </p:nvSpPr>
        <p:spPr bwMode="auto">
          <a:xfrm>
            <a:off x="2554288" y="5122863"/>
            <a:ext cx="1495425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29191" name="Line 39"/>
          <p:cNvSpPr>
            <a:spLocks noChangeShapeType="1"/>
          </p:cNvSpPr>
          <p:nvPr/>
        </p:nvSpPr>
        <p:spPr bwMode="auto">
          <a:xfrm>
            <a:off x="4214813" y="3475038"/>
            <a:ext cx="769937" cy="0"/>
          </a:xfrm>
          <a:prstGeom prst="lin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42" name="Text Box 122"/>
          <p:cNvSpPr txBox="1">
            <a:spLocks noChangeArrowheads="1"/>
          </p:cNvSpPr>
          <p:nvPr/>
        </p:nvSpPr>
        <p:spPr bwMode="auto">
          <a:xfrm>
            <a:off x="4641645" y="1541832"/>
            <a:ext cx="3942105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Internal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)-simplex a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29188" name="AutoShape 36"/>
          <p:cNvSpPr>
            <a:spLocks noChangeArrowheads="1"/>
          </p:cNvSpPr>
          <p:nvPr/>
        </p:nvSpPr>
        <p:spPr bwMode="auto">
          <a:xfrm>
            <a:off x="2117725" y="4884738"/>
            <a:ext cx="2446338" cy="439737"/>
          </a:xfrm>
          <a:prstGeom prst="wedgeRoundRectCallout">
            <a:avLst>
              <a:gd name="adj1" fmla="val 45671"/>
              <a:gd name="adj2" fmla="val 188991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29189" name="AutoShape 37"/>
          <p:cNvSpPr>
            <a:spLocks noChangeArrowheads="1"/>
          </p:cNvSpPr>
          <p:nvPr/>
        </p:nvSpPr>
        <p:spPr bwMode="auto">
          <a:xfrm>
            <a:off x="3579813" y="3300413"/>
            <a:ext cx="2097087" cy="439737"/>
          </a:xfrm>
          <a:prstGeom prst="wedgeRoundRectCallout">
            <a:avLst>
              <a:gd name="adj1" fmla="val 35377"/>
              <a:gd name="adj2" fmla="val -217305"/>
              <a:gd name="adj3" fmla="val 16667"/>
            </a:avLst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43" name="Text Box 122"/>
          <p:cNvSpPr txBox="1">
            <a:spLocks noChangeArrowheads="1"/>
          </p:cNvSpPr>
          <p:nvPr/>
        </p:nvSpPr>
        <p:spPr bwMode="auto">
          <a:xfrm>
            <a:off x="4526993" y="5425574"/>
            <a:ext cx="4225837" cy="954107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Boundary (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n-1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)-simplex a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one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-simplex</a:t>
            </a:r>
            <a:endParaRPr lang="en-US" sz="3600" dirty="0">
              <a:solidFill>
                <a:schemeClr val="tx1"/>
              </a:solidFill>
              <a:latin typeface="cmsy10"/>
              <a:cs typeface="Arial" pitchFamily="34" charset="0"/>
            </a:endParaRPr>
          </a:p>
        </p:txBody>
      </p:sp>
      <p:sp>
        <p:nvSpPr>
          <p:cNvPr id="44" name="Text Box 122"/>
          <p:cNvSpPr txBox="1">
            <a:spLocks noChangeArrowheads="1"/>
          </p:cNvSpPr>
          <p:nvPr/>
        </p:nvSpPr>
        <p:spPr bwMode="auto">
          <a:xfrm>
            <a:off x="688637" y="2598800"/>
            <a:ext cx="2422458" cy="646331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Boundary </a:t>
            </a:r>
            <a:r>
              <a:rPr lang="en-US" sz="3600" dirty="0" smtClean="0">
                <a:solidFill>
                  <a:schemeClr val="tx1"/>
                </a:solidFill>
                <a:latin typeface="Symbol"/>
                <a:cs typeface="Arial" pitchFamily="34" charset="0"/>
                <a:sym typeface="Symbol"/>
              </a:rPr>
              <a:t>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C</a:t>
            </a:r>
            <a:endParaRPr lang="en-US" sz="3600" dirty="0">
              <a:solidFill>
                <a:schemeClr val="tx1"/>
              </a:solidFill>
              <a:latin typeface="cmsy1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2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2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2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2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9190" grpId="0" animBg="1"/>
      <p:bldP spid="1329191" grpId="0" animBg="1"/>
      <p:bldP spid="42" grpId="0" animBg="1"/>
      <p:bldP spid="1329188" grpId="0" animBg="1"/>
      <p:bldP spid="1329189" grpId="0" animBg="1"/>
      <p:bldP spid="43" grpId="0" animBg="1"/>
      <p:bldP spid="4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83B567-6401-46C2-9F22-9B30498B440B}" type="slidenum">
              <a:rPr lang="en-US"/>
              <a:pPr/>
              <a:t>70</a:t>
            </a:fld>
            <a:endParaRPr lang="en-US"/>
          </a:p>
        </p:txBody>
      </p:sp>
      <p:sp>
        <p:nvSpPr>
          <p:cNvPr id="135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Manifold Task </a:t>
            </a:r>
            <a:r>
              <a:rPr lang="en-US" sz="4000" dirty="0" smtClean="0"/>
              <a:t>for </a:t>
            </a:r>
            <a:r>
              <a:rPr lang="en-US" sz="4000" i="1" dirty="0" smtClean="0"/>
              <a:t>n</a:t>
            </a:r>
            <a:r>
              <a:rPr lang="en-US" sz="4000" dirty="0" smtClean="0"/>
              <a:t>-Set </a:t>
            </a:r>
            <a:r>
              <a:rPr lang="en-US" sz="4000" dirty="0"/>
              <a:t>Agreement</a:t>
            </a:r>
          </a:p>
        </p:txBody>
      </p:sp>
      <p:sp>
        <p:nvSpPr>
          <p:cNvPr id="1351683" name="AutoShape 3"/>
          <p:cNvSpPr>
            <a:spLocks noChangeArrowheads="1"/>
          </p:cNvSpPr>
          <p:nvPr/>
        </p:nvSpPr>
        <p:spPr bwMode="auto">
          <a:xfrm>
            <a:off x="2400300" y="1947863"/>
            <a:ext cx="4367213" cy="317182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chemeClr val="hlink"/>
              </a:gs>
              <a:gs pos="5000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manifold</a:t>
            </a:r>
          </a:p>
        </p:txBody>
      </p:sp>
      <p:sp>
        <p:nvSpPr>
          <p:cNvPr id="1351691" name="Oval 11"/>
          <p:cNvSpPr>
            <a:spLocks noChangeArrowheads="1"/>
          </p:cNvSpPr>
          <p:nvPr/>
        </p:nvSpPr>
        <p:spPr bwMode="auto">
          <a:xfrm>
            <a:off x="4440238" y="1827213"/>
            <a:ext cx="290512" cy="249237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692" name="Oval 12"/>
          <p:cNvSpPr>
            <a:spLocks noChangeArrowheads="1"/>
          </p:cNvSpPr>
          <p:nvPr/>
        </p:nvSpPr>
        <p:spPr bwMode="auto">
          <a:xfrm>
            <a:off x="4633913" y="18875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699" name="Oval 19"/>
          <p:cNvSpPr>
            <a:spLocks noChangeArrowheads="1"/>
          </p:cNvSpPr>
          <p:nvPr/>
        </p:nvSpPr>
        <p:spPr bwMode="auto">
          <a:xfrm>
            <a:off x="2239963" y="4991100"/>
            <a:ext cx="307975" cy="261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0" name="Oval 20"/>
          <p:cNvSpPr>
            <a:spLocks noChangeArrowheads="1"/>
          </p:cNvSpPr>
          <p:nvPr/>
        </p:nvSpPr>
        <p:spPr bwMode="auto">
          <a:xfrm>
            <a:off x="244633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4735513" y="4991100"/>
            <a:ext cx="307975" cy="261938"/>
          </a:xfrm>
          <a:prstGeom prst="ellipse">
            <a:avLst/>
          </a:prstGeom>
          <a:solidFill>
            <a:srgbClr val="FF33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2" name="Oval 22"/>
          <p:cNvSpPr>
            <a:spLocks noChangeArrowheads="1"/>
          </p:cNvSpPr>
          <p:nvPr/>
        </p:nvSpPr>
        <p:spPr bwMode="auto">
          <a:xfrm>
            <a:off x="494188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3" name="Oval 23"/>
          <p:cNvSpPr>
            <a:spLocks noChangeArrowheads="1"/>
          </p:cNvSpPr>
          <p:nvPr/>
        </p:nvSpPr>
        <p:spPr bwMode="auto">
          <a:xfrm>
            <a:off x="6621463" y="4991100"/>
            <a:ext cx="307975" cy="261938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4" name="Oval 24"/>
          <p:cNvSpPr>
            <a:spLocks noChangeArrowheads="1"/>
          </p:cNvSpPr>
          <p:nvPr/>
        </p:nvSpPr>
        <p:spPr bwMode="auto">
          <a:xfrm>
            <a:off x="6827838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5" name="Oval 25"/>
          <p:cNvSpPr>
            <a:spLocks noChangeArrowheads="1"/>
          </p:cNvSpPr>
          <p:nvPr/>
        </p:nvSpPr>
        <p:spPr bwMode="auto">
          <a:xfrm>
            <a:off x="4073525" y="4991100"/>
            <a:ext cx="307975" cy="261938"/>
          </a:xfrm>
          <a:prstGeom prst="ellipse">
            <a:avLst/>
          </a:prstGeom>
          <a:solidFill>
            <a:srgbClr val="FFC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6" name="Oval 26"/>
          <p:cNvSpPr>
            <a:spLocks noChangeArrowheads="1"/>
          </p:cNvSpPr>
          <p:nvPr/>
        </p:nvSpPr>
        <p:spPr bwMode="auto">
          <a:xfrm>
            <a:off x="4279900" y="5054600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7" name="Oval 27"/>
          <p:cNvSpPr>
            <a:spLocks noChangeArrowheads="1"/>
          </p:cNvSpPr>
          <p:nvPr/>
        </p:nvSpPr>
        <p:spPr bwMode="auto">
          <a:xfrm>
            <a:off x="5170488" y="2887663"/>
            <a:ext cx="307975" cy="261937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08" name="Oval 28"/>
          <p:cNvSpPr>
            <a:spLocks noChangeArrowheads="1"/>
          </p:cNvSpPr>
          <p:nvPr/>
        </p:nvSpPr>
        <p:spPr bwMode="auto">
          <a:xfrm>
            <a:off x="5376863" y="2951163"/>
            <a:ext cx="44450" cy="90487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09" name="Oval 29"/>
          <p:cNvSpPr>
            <a:spLocks noChangeArrowheads="1"/>
          </p:cNvSpPr>
          <p:nvPr/>
        </p:nvSpPr>
        <p:spPr bwMode="auto">
          <a:xfrm>
            <a:off x="3690938" y="2886075"/>
            <a:ext cx="307975" cy="261938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0" name="Oval 30"/>
          <p:cNvSpPr>
            <a:spLocks noChangeArrowheads="1"/>
          </p:cNvSpPr>
          <p:nvPr/>
        </p:nvSpPr>
        <p:spPr bwMode="auto">
          <a:xfrm>
            <a:off x="3897313" y="2949575"/>
            <a:ext cx="44450" cy="9048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1" name="Oval 31"/>
          <p:cNvSpPr>
            <a:spLocks noChangeArrowheads="1"/>
          </p:cNvSpPr>
          <p:nvPr/>
        </p:nvSpPr>
        <p:spPr bwMode="auto">
          <a:xfrm>
            <a:off x="3211513" y="3579813"/>
            <a:ext cx="290512" cy="249237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2" name="Oval 32"/>
          <p:cNvSpPr>
            <a:spLocks noChangeArrowheads="1"/>
          </p:cNvSpPr>
          <p:nvPr/>
        </p:nvSpPr>
        <p:spPr bwMode="auto">
          <a:xfrm>
            <a:off x="3405188" y="36401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51713" name="Oval 33"/>
          <p:cNvSpPr>
            <a:spLocks noChangeArrowheads="1"/>
          </p:cNvSpPr>
          <p:nvPr/>
        </p:nvSpPr>
        <p:spPr bwMode="auto">
          <a:xfrm>
            <a:off x="5665788" y="3578225"/>
            <a:ext cx="290512" cy="249238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51714" name="Oval 34"/>
          <p:cNvSpPr>
            <a:spLocks noChangeArrowheads="1"/>
          </p:cNvSpPr>
          <p:nvPr/>
        </p:nvSpPr>
        <p:spPr bwMode="auto">
          <a:xfrm>
            <a:off x="5859463" y="36385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45"/>
          <p:cNvSpPr txBox="1">
            <a:spLocks noChangeArrowheads="1"/>
          </p:cNvSpPr>
          <p:nvPr/>
        </p:nvSpPr>
        <p:spPr bwMode="auto">
          <a:xfrm>
            <a:off x="2890652" y="2619213"/>
            <a:ext cx="339216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Sperner coloring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Isosceles Triangle 28"/>
          <p:cNvSpPr/>
          <p:nvPr/>
        </p:nvSpPr>
        <p:spPr>
          <a:xfrm rot="3031713">
            <a:off x="4336026" y="3436373"/>
            <a:ext cx="663677" cy="73742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030663" y="3422497"/>
            <a:ext cx="1083852" cy="1003863"/>
            <a:chOff x="4030663" y="3422497"/>
            <a:chExt cx="1083852" cy="1003863"/>
          </a:xfrm>
        </p:grpSpPr>
        <p:sp>
          <p:nvSpPr>
            <p:cNvPr id="31" name="Oval 31"/>
            <p:cNvSpPr>
              <a:spLocks noChangeArrowheads="1"/>
            </p:cNvSpPr>
            <p:nvPr/>
          </p:nvSpPr>
          <p:spPr bwMode="auto">
            <a:xfrm>
              <a:off x="4824003" y="3422497"/>
              <a:ext cx="290512" cy="249237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5017678" y="3482822"/>
              <a:ext cx="42862" cy="8572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23"/>
            <p:cNvSpPr>
              <a:spLocks noChangeArrowheads="1"/>
            </p:cNvSpPr>
            <p:nvPr/>
          </p:nvSpPr>
          <p:spPr bwMode="auto">
            <a:xfrm>
              <a:off x="4030663" y="3639164"/>
              <a:ext cx="307975" cy="261938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34" name="Oval 24"/>
            <p:cNvSpPr>
              <a:spLocks noChangeArrowheads="1"/>
            </p:cNvSpPr>
            <p:nvPr/>
          </p:nvSpPr>
          <p:spPr bwMode="auto">
            <a:xfrm>
              <a:off x="4237038" y="3702664"/>
              <a:ext cx="44450" cy="9048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11"/>
            <p:cNvSpPr>
              <a:spLocks noChangeArrowheads="1"/>
            </p:cNvSpPr>
            <p:nvPr/>
          </p:nvSpPr>
          <p:spPr bwMode="auto">
            <a:xfrm>
              <a:off x="4445154" y="4177123"/>
              <a:ext cx="290512" cy="24923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40" name="Oval 12"/>
            <p:cNvSpPr>
              <a:spLocks noChangeArrowheads="1"/>
            </p:cNvSpPr>
            <p:nvPr/>
          </p:nvSpPr>
          <p:spPr bwMode="auto">
            <a:xfrm>
              <a:off x="4638829" y="4237448"/>
              <a:ext cx="42862" cy="85725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" name="Text Box 45"/>
          <p:cNvSpPr txBox="1">
            <a:spLocks noChangeArrowheads="1"/>
          </p:cNvSpPr>
          <p:nvPr/>
        </p:nvSpPr>
        <p:spPr bwMode="auto">
          <a:xfrm>
            <a:off x="5139546" y="3686022"/>
            <a:ext cx="208743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colors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45"/>
          <p:cNvSpPr txBox="1">
            <a:spLocks noChangeArrowheads="1"/>
          </p:cNvSpPr>
          <p:nvPr/>
        </p:nvSpPr>
        <p:spPr bwMode="auto">
          <a:xfrm>
            <a:off x="1647637" y="5613143"/>
            <a:ext cx="6014787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Contradiction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at most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can win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090194" y="4708576"/>
            <a:ext cx="5163593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Execution with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winners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4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536228" y="1645069"/>
            <a:ext cx="19383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Manifolds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536228" y="3486169"/>
            <a:ext cx="738817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Lemma and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-Set Agreement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362147" y="2565619"/>
            <a:ext cx="5171609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Immediate Snapshot Model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62147" y="4406718"/>
            <a:ext cx="493814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Weak Symmetry-Breaking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536228" y="5327267"/>
            <a:ext cx="360066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Separation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Symmetry-Breaking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72</a:t>
            </a:fld>
            <a:endParaRPr lang="en-US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071681" y="1822911"/>
            <a:ext cx="1146175" cy="1000125"/>
            <a:chOff x="1043" y="2546"/>
            <a:chExt cx="869" cy="74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1171677" y="2002811"/>
            <a:ext cx="1447800" cy="1295400"/>
            <a:chOff x="3168" y="1824"/>
            <a:chExt cx="912" cy="816"/>
          </a:xfrm>
        </p:grpSpPr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Freeform 2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Freeform 2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Freeform 2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Freeform 2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Freeform 2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7"/>
          <p:cNvGrpSpPr>
            <a:grpSpLocks/>
          </p:cNvGrpSpPr>
          <p:nvPr/>
        </p:nvGrpSpPr>
        <p:grpSpPr bwMode="auto">
          <a:xfrm flipH="1">
            <a:off x="6670060" y="2151882"/>
            <a:ext cx="1447800" cy="1295400"/>
            <a:chOff x="3168" y="1824"/>
            <a:chExt cx="912" cy="816"/>
          </a:xfrm>
        </p:grpSpPr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06541" y="3334029"/>
            <a:ext cx="2299854" cy="1357746"/>
            <a:chOff x="2438400" y="4031673"/>
            <a:chExt cx="3034145" cy="203661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438400" y="4031673"/>
              <a:ext cx="3034145" cy="2036618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7" name="Group 52"/>
            <p:cNvGrpSpPr/>
            <p:nvPr/>
          </p:nvGrpSpPr>
          <p:grpSpPr>
            <a:xfrm>
              <a:off x="2883116" y="4420539"/>
              <a:ext cx="2144713" cy="1258887"/>
              <a:chOff x="2827771" y="4303136"/>
              <a:chExt cx="2144713" cy="1258887"/>
            </a:xfrm>
          </p:grpSpPr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>
                <a:off x="3253221" y="44571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4472421" y="44444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3221471" y="51175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4472421" y="51175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3297671" y="4501573"/>
                <a:ext cx="215900" cy="21590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3627871" y="4303136"/>
                <a:ext cx="812800" cy="19208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32" y="1"/>
                  </a:cxn>
                  <a:cxn ang="0">
                    <a:pos x="512" y="121"/>
                  </a:cxn>
                </a:cxnLst>
                <a:rect l="0" t="0" r="r" b="b"/>
                <a:pathLst>
                  <a:path w="512" h="121">
                    <a:moveTo>
                      <a:pt x="0" y="113"/>
                    </a:moveTo>
                    <a:cubicBezTo>
                      <a:pt x="74" y="59"/>
                      <a:pt x="147" y="0"/>
                      <a:pt x="232" y="1"/>
                    </a:cubicBezTo>
                    <a:cubicBezTo>
                      <a:pt x="317" y="2"/>
                      <a:pt x="454" y="96"/>
                      <a:pt x="512" y="121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 flipH="1" flipV="1">
                <a:off x="3615171" y="4671436"/>
                <a:ext cx="812800" cy="19208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32" y="1"/>
                  </a:cxn>
                  <a:cxn ang="0">
                    <a:pos x="512" y="121"/>
                  </a:cxn>
                </a:cxnLst>
                <a:rect l="0" t="0" r="r" b="b"/>
                <a:pathLst>
                  <a:path w="512" h="121">
                    <a:moveTo>
                      <a:pt x="0" y="113"/>
                    </a:moveTo>
                    <a:cubicBezTo>
                      <a:pt x="74" y="59"/>
                      <a:pt x="147" y="0"/>
                      <a:pt x="232" y="1"/>
                    </a:cubicBezTo>
                    <a:cubicBezTo>
                      <a:pt x="317" y="2"/>
                      <a:pt x="454" y="96"/>
                      <a:pt x="512" y="121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 flipH="1" flipV="1">
                <a:off x="3602471" y="5369936"/>
                <a:ext cx="812800" cy="19208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32" y="1"/>
                  </a:cxn>
                  <a:cxn ang="0">
                    <a:pos x="512" y="121"/>
                  </a:cxn>
                </a:cxnLst>
                <a:rect l="0" t="0" r="r" b="b"/>
                <a:pathLst>
                  <a:path w="512" h="121">
                    <a:moveTo>
                      <a:pt x="0" y="113"/>
                    </a:moveTo>
                    <a:cubicBezTo>
                      <a:pt x="74" y="59"/>
                      <a:pt x="147" y="0"/>
                      <a:pt x="232" y="1"/>
                    </a:cubicBezTo>
                    <a:cubicBezTo>
                      <a:pt x="317" y="2"/>
                      <a:pt x="454" y="96"/>
                      <a:pt x="512" y="121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4796271" y="4660323"/>
                <a:ext cx="176213" cy="4572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4" y="136"/>
                  </a:cxn>
                  <a:cxn ang="0">
                    <a:pos x="0" y="288"/>
                  </a:cxn>
                </a:cxnLst>
                <a:rect l="0" t="0" r="r" b="b"/>
                <a:pathLst>
                  <a:path w="111" h="288">
                    <a:moveTo>
                      <a:pt x="40" y="0"/>
                    </a:moveTo>
                    <a:cubicBezTo>
                      <a:pt x="51" y="23"/>
                      <a:pt x="111" y="88"/>
                      <a:pt x="104" y="136"/>
                    </a:cubicBezTo>
                    <a:cubicBezTo>
                      <a:pt x="97" y="184"/>
                      <a:pt x="22" y="256"/>
                      <a:pt x="0" y="288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 rot="10800000">
                <a:off x="2980171" y="4711123"/>
                <a:ext cx="176213" cy="4572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4" y="136"/>
                  </a:cxn>
                  <a:cxn ang="0">
                    <a:pos x="0" y="288"/>
                  </a:cxn>
                </a:cxnLst>
                <a:rect l="0" t="0" r="r" b="b"/>
                <a:pathLst>
                  <a:path w="111" h="288">
                    <a:moveTo>
                      <a:pt x="40" y="0"/>
                    </a:moveTo>
                    <a:cubicBezTo>
                      <a:pt x="51" y="23"/>
                      <a:pt x="111" y="88"/>
                      <a:pt x="104" y="136"/>
                    </a:cubicBezTo>
                    <a:cubicBezTo>
                      <a:pt x="97" y="184"/>
                      <a:pt x="22" y="256"/>
                      <a:pt x="0" y="288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2827771" y="4584123"/>
                <a:ext cx="3937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" name="Group 6"/>
          <p:cNvGrpSpPr>
            <a:grpSpLocks/>
          </p:cNvGrpSpPr>
          <p:nvPr/>
        </p:nvGrpSpPr>
        <p:grpSpPr bwMode="auto">
          <a:xfrm>
            <a:off x="331480" y="5087220"/>
            <a:ext cx="1146175" cy="1000125"/>
            <a:chOff x="1043" y="2546"/>
            <a:chExt cx="869" cy="740"/>
          </a:xfrm>
        </p:grpSpPr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1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27"/>
          <p:cNvGrpSpPr>
            <a:grpSpLocks/>
          </p:cNvGrpSpPr>
          <p:nvPr/>
        </p:nvGrpSpPr>
        <p:grpSpPr bwMode="auto">
          <a:xfrm flipH="1">
            <a:off x="1483543" y="4826255"/>
            <a:ext cx="1447800" cy="1295400"/>
            <a:chOff x="3168" y="1824"/>
            <a:chExt cx="912" cy="816"/>
          </a:xfrm>
        </p:grpSpPr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17"/>
          <p:cNvGrpSpPr>
            <a:grpSpLocks/>
          </p:cNvGrpSpPr>
          <p:nvPr/>
        </p:nvGrpSpPr>
        <p:grpSpPr bwMode="auto">
          <a:xfrm>
            <a:off x="7105444" y="5134386"/>
            <a:ext cx="1447800" cy="1295400"/>
            <a:chOff x="3168" y="1824"/>
            <a:chExt cx="912" cy="816"/>
          </a:xfrm>
        </p:grpSpPr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Freeform 1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2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2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2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reeform 2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000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reeform 2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reeform 2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" name="Freeform 2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6" name="Curved Connector 85"/>
          <p:cNvCxnSpPr>
            <a:stCxn id="12" idx="2"/>
            <a:endCxn id="36" idx="0"/>
          </p:cNvCxnSpPr>
          <p:nvPr/>
        </p:nvCxnSpPr>
        <p:spPr bwMode="auto">
          <a:xfrm rot="5400000">
            <a:off x="4391515" y="3062310"/>
            <a:ext cx="536672" cy="6766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10800000" flipV="1">
            <a:off x="5840362" y="3038168"/>
            <a:ext cx="1076633" cy="54569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Curved Connector 89"/>
          <p:cNvCxnSpPr/>
          <p:nvPr/>
        </p:nvCxnSpPr>
        <p:spPr bwMode="auto">
          <a:xfrm>
            <a:off x="2418735" y="2875935"/>
            <a:ext cx="1032388" cy="64893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6" name="Bent-Up Arrow 95"/>
          <p:cNvSpPr/>
          <p:nvPr/>
        </p:nvSpPr>
        <p:spPr>
          <a:xfrm rot="5400000">
            <a:off x="5427407" y="4881718"/>
            <a:ext cx="648929" cy="707922"/>
          </a:xfrm>
          <a:prstGeom prst="bentUpArrow">
            <a:avLst/>
          </a:prstGeom>
          <a:ln w="38100">
            <a:solidFill>
              <a:srgbClr val="FF000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Bent-Up Arrow 96"/>
          <p:cNvSpPr/>
          <p:nvPr/>
        </p:nvSpPr>
        <p:spPr>
          <a:xfrm rot="16200000" flipH="1">
            <a:off x="3411795" y="4827641"/>
            <a:ext cx="648929" cy="707922"/>
          </a:xfrm>
          <a:prstGeom prst="bentUpArrow">
            <a:avLst/>
          </a:prstGeom>
          <a:ln w="38100">
            <a:solidFill>
              <a:srgbClr val="7030A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Bent-Up Arrow 97"/>
          <p:cNvSpPr/>
          <p:nvPr/>
        </p:nvSpPr>
        <p:spPr>
          <a:xfrm rot="16200000" flipH="1">
            <a:off x="3726429" y="5230765"/>
            <a:ext cx="648929" cy="707922"/>
          </a:xfrm>
          <a:prstGeom prst="bentUpArrow">
            <a:avLst/>
          </a:prstGeom>
          <a:ln w="38100">
            <a:solidFill>
              <a:srgbClr val="00B05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32430" y="6002594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Group 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19759" y="5860026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Group 1</a:t>
            </a:r>
          </a:p>
        </p:txBody>
      </p: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2497393" y="2255429"/>
            <a:ext cx="419100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If all processes participate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45"/>
          <p:cNvSpPr txBox="1">
            <a:spLocks noChangeArrowheads="1"/>
          </p:cNvSpPr>
          <p:nvPr/>
        </p:nvSpPr>
        <p:spPr bwMode="auto">
          <a:xfrm>
            <a:off x="2561303" y="4605340"/>
            <a:ext cx="419100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At least one process in each group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 Symmetry-Breaking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73</a:t>
            </a:fld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71681" y="1822911"/>
            <a:ext cx="1146175" cy="1000125"/>
            <a:chOff x="1043" y="2546"/>
            <a:chExt cx="869" cy="740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27"/>
          <p:cNvGrpSpPr>
            <a:grpSpLocks/>
          </p:cNvGrpSpPr>
          <p:nvPr/>
        </p:nvGrpSpPr>
        <p:grpSpPr bwMode="auto">
          <a:xfrm flipH="1">
            <a:off x="6670060" y="2151882"/>
            <a:ext cx="1447800" cy="1295400"/>
            <a:chOff x="3168" y="1824"/>
            <a:chExt cx="912" cy="816"/>
          </a:xfrm>
        </p:grpSpPr>
        <p:sp>
          <p:nvSpPr>
            <p:cNvPr id="26" name="Freeform 2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Freeform 2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Freeform 3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Freeform 3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Freeform 3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34"/>
          <p:cNvGrpSpPr/>
          <p:nvPr/>
        </p:nvGrpSpPr>
        <p:grpSpPr>
          <a:xfrm>
            <a:off x="3506541" y="3334029"/>
            <a:ext cx="2299854" cy="1357746"/>
            <a:chOff x="2438400" y="4031673"/>
            <a:chExt cx="3034145" cy="203661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2438400" y="4031673"/>
              <a:ext cx="3034145" cy="2036618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</a:endParaRPr>
            </a:p>
          </p:txBody>
        </p:sp>
        <p:grpSp>
          <p:nvGrpSpPr>
            <p:cNvPr id="35" name="Group 52"/>
            <p:cNvGrpSpPr/>
            <p:nvPr/>
          </p:nvGrpSpPr>
          <p:grpSpPr>
            <a:xfrm>
              <a:off x="2883116" y="4420539"/>
              <a:ext cx="2144713" cy="1258887"/>
              <a:chOff x="2827771" y="4303136"/>
              <a:chExt cx="2144713" cy="1258887"/>
            </a:xfrm>
          </p:grpSpPr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>
                <a:off x="3253221" y="44571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4472421" y="44444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3221471" y="51175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4472421" y="5117523"/>
                <a:ext cx="304800" cy="304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3297671" y="4501573"/>
                <a:ext cx="215900" cy="215900"/>
              </a:xfrm>
              <a:prstGeom prst="ellips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3627871" y="4303136"/>
                <a:ext cx="812800" cy="19208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32" y="1"/>
                  </a:cxn>
                  <a:cxn ang="0">
                    <a:pos x="512" y="121"/>
                  </a:cxn>
                </a:cxnLst>
                <a:rect l="0" t="0" r="r" b="b"/>
                <a:pathLst>
                  <a:path w="512" h="121">
                    <a:moveTo>
                      <a:pt x="0" y="113"/>
                    </a:moveTo>
                    <a:cubicBezTo>
                      <a:pt x="74" y="59"/>
                      <a:pt x="147" y="0"/>
                      <a:pt x="232" y="1"/>
                    </a:cubicBezTo>
                    <a:cubicBezTo>
                      <a:pt x="317" y="2"/>
                      <a:pt x="454" y="96"/>
                      <a:pt x="512" y="121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1"/>
              <p:cNvSpPr>
                <a:spLocks/>
              </p:cNvSpPr>
              <p:nvPr/>
            </p:nvSpPr>
            <p:spPr bwMode="auto">
              <a:xfrm flipH="1" flipV="1">
                <a:off x="3615171" y="4671436"/>
                <a:ext cx="812800" cy="19208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32" y="1"/>
                  </a:cxn>
                  <a:cxn ang="0">
                    <a:pos x="512" y="121"/>
                  </a:cxn>
                </a:cxnLst>
                <a:rect l="0" t="0" r="r" b="b"/>
                <a:pathLst>
                  <a:path w="512" h="121">
                    <a:moveTo>
                      <a:pt x="0" y="113"/>
                    </a:moveTo>
                    <a:cubicBezTo>
                      <a:pt x="74" y="59"/>
                      <a:pt x="147" y="0"/>
                      <a:pt x="232" y="1"/>
                    </a:cubicBezTo>
                    <a:cubicBezTo>
                      <a:pt x="317" y="2"/>
                      <a:pt x="454" y="96"/>
                      <a:pt x="512" y="121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2"/>
              <p:cNvSpPr>
                <a:spLocks/>
              </p:cNvSpPr>
              <p:nvPr/>
            </p:nvSpPr>
            <p:spPr bwMode="auto">
              <a:xfrm flipH="1" flipV="1">
                <a:off x="3602471" y="5369936"/>
                <a:ext cx="812800" cy="192087"/>
              </a:xfrm>
              <a:custGeom>
                <a:avLst/>
                <a:gdLst/>
                <a:ahLst/>
                <a:cxnLst>
                  <a:cxn ang="0">
                    <a:pos x="0" y="113"/>
                  </a:cxn>
                  <a:cxn ang="0">
                    <a:pos x="232" y="1"/>
                  </a:cxn>
                  <a:cxn ang="0">
                    <a:pos x="512" y="121"/>
                  </a:cxn>
                </a:cxnLst>
                <a:rect l="0" t="0" r="r" b="b"/>
                <a:pathLst>
                  <a:path w="512" h="121">
                    <a:moveTo>
                      <a:pt x="0" y="113"/>
                    </a:moveTo>
                    <a:cubicBezTo>
                      <a:pt x="74" y="59"/>
                      <a:pt x="147" y="0"/>
                      <a:pt x="232" y="1"/>
                    </a:cubicBezTo>
                    <a:cubicBezTo>
                      <a:pt x="317" y="2"/>
                      <a:pt x="454" y="96"/>
                      <a:pt x="512" y="121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23"/>
              <p:cNvSpPr>
                <a:spLocks/>
              </p:cNvSpPr>
              <p:nvPr/>
            </p:nvSpPr>
            <p:spPr bwMode="auto">
              <a:xfrm>
                <a:off x="4796271" y="4660323"/>
                <a:ext cx="176213" cy="4572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4" y="136"/>
                  </a:cxn>
                  <a:cxn ang="0">
                    <a:pos x="0" y="288"/>
                  </a:cxn>
                </a:cxnLst>
                <a:rect l="0" t="0" r="r" b="b"/>
                <a:pathLst>
                  <a:path w="111" h="288">
                    <a:moveTo>
                      <a:pt x="40" y="0"/>
                    </a:moveTo>
                    <a:cubicBezTo>
                      <a:pt x="51" y="23"/>
                      <a:pt x="111" y="88"/>
                      <a:pt x="104" y="136"/>
                    </a:cubicBezTo>
                    <a:cubicBezTo>
                      <a:pt x="97" y="184"/>
                      <a:pt x="22" y="256"/>
                      <a:pt x="0" y="288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24"/>
              <p:cNvSpPr>
                <a:spLocks/>
              </p:cNvSpPr>
              <p:nvPr/>
            </p:nvSpPr>
            <p:spPr bwMode="auto">
              <a:xfrm rot="10800000">
                <a:off x="2980171" y="4711123"/>
                <a:ext cx="176213" cy="4572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104" y="136"/>
                  </a:cxn>
                  <a:cxn ang="0">
                    <a:pos x="0" y="288"/>
                  </a:cxn>
                </a:cxnLst>
                <a:rect l="0" t="0" r="r" b="b"/>
                <a:pathLst>
                  <a:path w="111" h="288">
                    <a:moveTo>
                      <a:pt x="40" y="0"/>
                    </a:moveTo>
                    <a:cubicBezTo>
                      <a:pt x="51" y="23"/>
                      <a:pt x="111" y="88"/>
                      <a:pt x="104" y="136"/>
                    </a:cubicBezTo>
                    <a:cubicBezTo>
                      <a:pt x="97" y="184"/>
                      <a:pt x="22" y="256"/>
                      <a:pt x="0" y="288"/>
                    </a:cubicBezTo>
                  </a:path>
                </a:pathLst>
              </a:custGeom>
              <a:noFill/>
              <a:ln w="381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2827771" y="4584123"/>
                <a:ext cx="393700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" name="Group 6"/>
          <p:cNvGrpSpPr>
            <a:grpSpLocks/>
          </p:cNvGrpSpPr>
          <p:nvPr/>
        </p:nvGrpSpPr>
        <p:grpSpPr bwMode="auto">
          <a:xfrm>
            <a:off x="331480" y="5087220"/>
            <a:ext cx="1146175" cy="1000125"/>
            <a:chOff x="1043" y="2546"/>
            <a:chExt cx="869" cy="740"/>
          </a:xfrm>
        </p:grpSpPr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1769" y="3004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1737" y="2814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 flipH="1">
              <a:off x="1043" y="3008"/>
              <a:ext cx="143" cy="278"/>
            </a:xfrm>
            <a:custGeom>
              <a:avLst/>
              <a:gdLst>
                <a:gd name="T0" fmla="*/ 0 w 143"/>
                <a:gd name="T1" fmla="*/ 0 h 278"/>
                <a:gd name="T2" fmla="*/ 143 w 143"/>
                <a:gd name="T3" fmla="*/ 42 h 278"/>
                <a:gd name="T4" fmla="*/ 143 w 143"/>
                <a:gd name="T5" fmla="*/ 242 h 278"/>
                <a:gd name="T6" fmla="*/ 100 w 143"/>
                <a:gd name="T7" fmla="*/ 278 h 278"/>
                <a:gd name="T8" fmla="*/ 93 w 143"/>
                <a:gd name="T9" fmla="*/ 100 h 278"/>
                <a:gd name="T10" fmla="*/ 7 w 143"/>
                <a:gd name="T11" fmla="*/ 5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 flipH="1">
              <a:off x="1133" y="2833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AutoShape 11"/>
            <p:cNvSpPr>
              <a:spLocks noChangeArrowheads="1"/>
            </p:cNvSpPr>
            <p:nvPr/>
          </p:nvSpPr>
          <p:spPr bwMode="auto">
            <a:xfrm flipV="1">
              <a:off x="1163" y="2546"/>
              <a:ext cx="657" cy="557"/>
            </a:xfrm>
            <a:custGeom>
              <a:avLst/>
              <a:gdLst>
                <a:gd name="T0" fmla="*/ 17 w 21600"/>
                <a:gd name="T1" fmla="*/ 7 h 21600"/>
                <a:gd name="T2" fmla="*/ 10 w 21600"/>
                <a:gd name="T3" fmla="*/ 14 h 21600"/>
                <a:gd name="T4" fmla="*/ 2 w 21600"/>
                <a:gd name="T5" fmla="*/ 7 h 21600"/>
                <a:gd name="T6" fmla="*/ 1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4 w 21600"/>
                <a:gd name="T13" fmla="*/ 4498 h 21600"/>
                <a:gd name="T14" fmla="*/ 17096 w 21600"/>
                <a:gd name="T15" fmla="*/ 1710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12"/>
            <p:cNvSpPr>
              <a:spLocks noChangeArrowheads="1"/>
            </p:cNvSpPr>
            <p:nvPr/>
          </p:nvSpPr>
          <p:spPr bwMode="auto">
            <a:xfrm>
              <a:off x="1163" y="3110"/>
              <a:ext cx="657" cy="157"/>
            </a:xfrm>
            <a:prstGeom prst="rect">
              <a:avLst/>
            </a:prstGeom>
            <a:solidFill>
              <a:srgbClr val="9966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13"/>
            <p:cNvSpPr>
              <a:spLocks/>
            </p:cNvSpPr>
            <p:nvPr/>
          </p:nvSpPr>
          <p:spPr bwMode="auto">
            <a:xfrm>
              <a:off x="1694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 flipH="1">
              <a:off x="1186" y="2640"/>
              <a:ext cx="86" cy="221"/>
            </a:xfrm>
            <a:custGeom>
              <a:avLst/>
              <a:gdLst>
                <a:gd name="T0" fmla="*/ 0 w 143"/>
                <a:gd name="T1" fmla="*/ 0 h 278"/>
                <a:gd name="T2" fmla="*/ 86 w 143"/>
                <a:gd name="T3" fmla="*/ 33 h 278"/>
                <a:gd name="T4" fmla="*/ 86 w 143"/>
                <a:gd name="T5" fmla="*/ 192 h 278"/>
                <a:gd name="T6" fmla="*/ 60 w 143"/>
                <a:gd name="T7" fmla="*/ 221 h 278"/>
                <a:gd name="T8" fmla="*/ 56 w 143"/>
                <a:gd name="T9" fmla="*/ 79 h 278"/>
                <a:gd name="T10" fmla="*/ 4 w 143"/>
                <a:gd name="T11" fmla="*/ 40 h 278"/>
                <a:gd name="T12" fmla="*/ 0 w 143"/>
                <a:gd name="T13" fmla="*/ 0 h 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3"/>
                <a:gd name="T22" fmla="*/ 0 h 278"/>
                <a:gd name="T23" fmla="*/ 143 w 143"/>
                <a:gd name="T24" fmla="*/ 278 h 2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3" h="278">
                  <a:moveTo>
                    <a:pt x="0" y="0"/>
                  </a:moveTo>
                  <a:lnTo>
                    <a:pt x="143" y="42"/>
                  </a:lnTo>
                  <a:lnTo>
                    <a:pt x="143" y="242"/>
                  </a:lnTo>
                  <a:lnTo>
                    <a:pt x="100" y="278"/>
                  </a:lnTo>
                  <a:lnTo>
                    <a:pt x="93" y="100"/>
                  </a:lnTo>
                  <a:lnTo>
                    <a:pt x="7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27"/>
          <p:cNvGrpSpPr>
            <a:grpSpLocks/>
          </p:cNvGrpSpPr>
          <p:nvPr/>
        </p:nvGrpSpPr>
        <p:grpSpPr bwMode="auto">
          <a:xfrm flipH="1">
            <a:off x="1483543" y="4826255"/>
            <a:ext cx="1447800" cy="1295400"/>
            <a:chOff x="3168" y="1824"/>
            <a:chExt cx="912" cy="816"/>
          </a:xfrm>
        </p:grpSpPr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3936" y="2064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Freeform 29"/>
            <p:cNvSpPr>
              <a:spLocks/>
            </p:cNvSpPr>
            <p:nvPr/>
          </p:nvSpPr>
          <p:spPr bwMode="auto">
            <a:xfrm>
              <a:off x="3728" y="1920"/>
              <a:ext cx="144" cy="336"/>
            </a:xfrm>
            <a:custGeom>
              <a:avLst/>
              <a:gdLst>
                <a:gd name="T0" fmla="*/ 0 w 144"/>
                <a:gd name="T1" fmla="*/ 48 h 336"/>
                <a:gd name="T2" fmla="*/ 96 w 144"/>
                <a:gd name="T3" fmla="*/ 0 h 336"/>
                <a:gd name="T4" fmla="*/ 144 w 144"/>
                <a:gd name="T5" fmla="*/ 48 h 336"/>
                <a:gd name="T6" fmla="*/ 144 w 144"/>
                <a:gd name="T7" fmla="*/ 336 h 336"/>
                <a:gd name="T8" fmla="*/ 96 w 144"/>
                <a:gd name="T9" fmla="*/ 288 h 336"/>
                <a:gd name="T10" fmla="*/ 96 w 144"/>
                <a:gd name="T11" fmla="*/ 96 h 336"/>
                <a:gd name="T12" fmla="*/ 0 w 144"/>
                <a:gd name="T13" fmla="*/ 144 h 336"/>
                <a:gd name="T14" fmla="*/ 0 w 144"/>
                <a:gd name="T15" fmla="*/ 48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reeform 30"/>
            <p:cNvSpPr>
              <a:spLocks/>
            </p:cNvSpPr>
            <p:nvPr/>
          </p:nvSpPr>
          <p:spPr bwMode="auto">
            <a:xfrm>
              <a:off x="3504" y="1824"/>
              <a:ext cx="144" cy="288"/>
            </a:xfrm>
            <a:custGeom>
              <a:avLst/>
              <a:gdLst>
                <a:gd name="T0" fmla="*/ 0 w 144"/>
                <a:gd name="T1" fmla="*/ 41 h 336"/>
                <a:gd name="T2" fmla="*/ 96 w 144"/>
                <a:gd name="T3" fmla="*/ 0 h 336"/>
                <a:gd name="T4" fmla="*/ 144 w 144"/>
                <a:gd name="T5" fmla="*/ 41 h 336"/>
                <a:gd name="T6" fmla="*/ 144 w 144"/>
                <a:gd name="T7" fmla="*/ 288 h 336"/>
                <a:gd name="T8" fmla="*/ 96 w 144"/>
                <a:gd name="T9" fmla="*/ 247 h 336"/>
                <a:gd name="T10" fmla="*/ 96 w 144"/>
                <a:gd name="T11" fmla="*/ 82 h 336"/>
                <a:gd name="T12" fmla="*/ 0 w 144"/>
                <a:gd name="T13" fmla="*/ 123 h 336"/>
                <a:gd name="T14" fmla="*/ 0 w 144"/>
                <a:gd name="T15" fmla="*/ 41 h 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4"/>
                <a:gd name="T25" fmla="*/ 0 h 336"/>
                <a:gd name="T26" fmla="*/ 144 w 144"/>
                <a:gd name="T27" fmla="*/ 336 h 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4" h="336">
                  <a:moveTo>
                    <a:pt x="0" y="48"/>
                  </a:moveTo>
                  <a:lnTo>
                    <a:pt x="96" y="0"/>
                  </a:lnTo>
                  <a:lnTo>
                    <a:pt x="144" y="48"/>
                  </a:lnTo>
                  <a:lnTo>
                    <a:pt x="144" y="336"/>
                  </a:lnTo>
                  <a:lnTo>
                    <a:pt x="96" y="288"/>
                  </a:lnTo>
                  <a:lnTo>
                    <a:pt x="96" y="96"/>
                  </a:lnTo>
                  <a:lnTo>
                    <a:pt x="0" y="144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reeform 31"/>
            <p:cNvSpPr>
              <a:spLocks/>
            </p:cNvSpPr>
            <p:nvPr/>
          </p:nvSpPr>
          <p:spPr bwMode="auto">
            <a:xfrm>
              <a:off x="3243" y="1824"/>
              <a:ext cx="789" cy="535"/>
            </a:xfrm>
            <a:custGeom>
              <a:avLst/>
              <a:gdLst>
                <a:gd name="T0" fmla="*/ 261 w 789"/>
                <a:gd name="T1" fmla="*/ 0 h 535"/>
                <a:gd name="T2" fmla="*/ 789 w 789"/>
                <a:gd name="T3" fmla="*/ 336 h 535"/>
                <a:gd name="T4" fmla="*/ 494 w 789"/>
                <a:gd name="T5" fmla="*/ 535 h 535"/>
                <a:gd name="T6" fmla="*/ 0 w 789"/>
                <a:gd name="T7" fmla="*/ 96 h 535"/>
                <a:gd name="T8" fmla="*/ 261 w 789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9"/>
                <a:gd name="T16" fmla="*/ 0 h 535"/>
                <a:gd name="T17" fmla="*/ 789 w 789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9" h="535">
                  <a:moveTo>
                    <a:pt x="261" y="0"/>
                  </a:moveTo>
                  <a:lnTo>
                    <a:pt x="789" y="336"/>
                  </a:lnTo>
                  <a:lnTo>
                    <a:pt x="494" y="535"/>
                  </a:lnTo>
                  <a:lnTo>
                    <a:pt x="0" y="96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reeform 32"/>
            <p:cNvSpPr>
              <a:spLocks/>
            </p:cNvSpPr>
            <p:nvPr/>
          </p:nvSpPr>
          <p:spPr bwMode="auto">
            <a:xfrm>
              <a:off x="3253" y="1920"/>
              <a:ext cx="491" cy="567"/>
            </a:xfrm>
            <a:custGeom>
              <a:avLst/>
              <a:gdLst>
                <a:gd name="T0" fmla="*/ 11 w 491"/>
                <a:gd name="T1" fmla="*/ 0 h 567"/>
                <a:gd name="T2" fmla="*/ 491 w 491"/>
                <a:gd name="T3" fmla="*/ 432 h 567"/>
                <a:gd name="T4" fmla="*/ 484 w 491"/>
                <a:gd name="T5" fmla="*/ 567 h 567"/>
                <a:gd name="T6" fmla="*/ 0 w 491"/>
                <a:gd name="T7" fmla="*/ 119 h 567"/>
                <a:gd name="T8" fmla="*/ 11 w 491"/>
                <a:gd name="T9" fmla="*/ 0 h 5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"/>
                <a:gd name="T16" fmla="*/ 0 h 567"/>
                <a:gd name="T17" fmla="*/ 491 w 491"/>
                <a:gd name="T18" fmla="*/ 567 h 5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" h="567">
                  <a:moveTo>
                    <a:pt x="11" y="0"/>
                  </a:moveTo>
                  <a:lnTo>
                    <a:pt x="491" y="432"/>
                  </a:lnTo>
                  <a:lnTo>
                    <a:pt x="484" y="567"/>
                  </a:lnTo>
                  <a:lnTo>
                    <a:pt x="0" y="11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reeform 33"/>
            <p:cNvSpPr>
              <a:spLocks/>
            </p:cNvSpPr>
            <p:nvPr/>
          </p:nvSpPr>
          <p:spPr bwMode="auto">
            <a:xfrm>
              <a:off x="3728" y="2160"/>
              <a:ext cx="304" cy="327"/>
            </a:xfrm>
            <a:custGeom>
              <a:avLst/>
              <a:gdLst>
                <a:gd name="T0" fmla="*/ 304 w 304"/>
                <a:gd name="T1" fmla="*/ 0 h 327"/>
                <a:gd name="T2" fmla="*/ 304 w 304"/>
                <a:gd name="T3" fmla="*/ 96 h 327"/>
                <a:gd name="T4" fmla="*/ 0 w 304"/>
                <a:gd name="T5" fmla="*/ 327 h 327"/>
                <a:gd name="T6" fmla="*/ 18 w 304"/>
                <a:gd name="T7" fmla="*/ 181 h 327"/>
                <a:gd name="T8" fmla="*/ 304 w 304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327"/>
                <a:gd name="T17" fmla="*/ 304 w 304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327">
                  <a:moveTo>
                    <a:pt x="304" y="0"/>
                  </a:moveTo>
                  <a:lnTo>
                    <a:pt x="304" y="96"/>
                  </a:lnTo>
                  <a:lnTo>
                    <a:pt x="0" y="327"/>
                  </a:lnTo>
                  <a:lnTo>
                    <a:pt x="18" y="18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Freeform 34"/>
            <p:cNvSpPr>
              <a:spLocks/>
            </p:cNvSpPr>
            <p:nvPr/>
          </p:nvSpPr>
          <p:spPr bwMode="auto">
            <a:xfrm>
              <a:off x="3504" y="2304"/>
              <a:ext cx="240" cy="336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75 h 432"/>
                <a:gd name="T4" fmla="*/ 69 w 336"/>
                <a:gd name="T5" fmla="*/ 112 h 432"/>
                <a:gd name="T6" fmla="*/ 69 w 336"/>
                <a:gd name="T7" fmla="*/ 336 h 432"/>
                <a:gd name="T8" fmla="*/ 0 w 336"/>
                <a:gd name="T9" fmla="*/ 261 h 432"/>
                <a:gd name="T10" fmla="*/ 0 w 336"/>
                <a:gd name="T11" fmla="*/ 37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Freeform 35"/>
            <p:cNvSpPr>
              <a:spLocks/>
            </p:cNvSpPr>
            <p:nvPr/>
          </p:nvSpPr>
          <p:spPr bwMode="auto">
            <a:xfrm>
              <a:off x="3312" y="2160"/>
              <a:ext cx="240" cy="288"/>
            </a:xfrm>
            <a:custGeom>
              <a:avLst/>
              <a:gdLst>
                <a:gd name="T0" fmla="*/ 137 w 336"/>
                <a:gd name="T1" fmla="*/ 0 h 432"/>
                <a:gd name="T2" fmla="*/ 240 w 336"/>
                <a:gd name="T3" fmla="*/ 64 h 432"/>
                <a:gd name="T4" fmla="*/ 69 w 336"/>
                <a:gd name="T5" fmla="*/ 96 h 432"/>
                <a:gd name="T6" fmla="*/ 69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37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36"/>
            <p:cNvSpPr>
              <a:spLocks/>
            </p:cNvSpPr>
            <p:nvPr/>
          </p:nvSpPr>
          <p:spPr bwMode="auto">
            <a:xfrm>
              <a:off x="3168" y="2016"/>
              <a:ext cx="192" cy="288"/>
            </a:xfrm>
            <a:custGeom>
              <a:avLst/>
              <a:gdLst>
                <a:gd name="T0" fmla="*/ 110 w 336"/>
                <a:gd name="T1" fmla="*/ 0 h 432"/>
                <a:gd name="T2" fmla="*/ 192 w 336"/>
                <a:gd name="T3" fmla="*/ 64 h 432"/>
                <a:gd name="T4" fmla="*/ 55 w 336"/>
                <a:gd name="T5" fmla="*/ 96 h 432"/>
                <a:gd name="T6" fmla="*/ 55 w 336"/>
                <a:gd name="T7" fmla="*/ 288 h 432"/>
                <a:gd name="T8" fmla="*/ 0 w 336"/>
                <a:gd name="T9" fmla="*/ 224 h 432"/>
                <a:gd name="T10" fmla="*/ 0 w 336"/>
                <a:gd name="T11" fmla="*/ 32 h 432"/>
                <a:gd name="T12" fmla="*/ 110 w 336"/>
                <a:gd name="T13" fmla="*/ 0 h 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432"/>
                <a:gd name="T23" fmla="*/ 336 w 336"/>
                <a:gd name="T24" fmla="*/ 432 h 4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432">
                  <a:moveTo>
                    <a:pt x="192" y="0"/>
                  </a:moveTo>
                  <a:lnTo>
                    <a:pt x="336" y="96"/>
                  </a:lnTo>
                  <a:lnTo>
                    <a:pt x="96" y="144"/>
                  </a:lnTo>
                  <a:lnTo>
                    <a:pt x="96" y="432"/>
                  </a:lnTo>
                  <a:lnTo>
                    <a:pt x="0" y="336"/>
                  </a:lnTo>
                  <a:lnTo>
                    <a:pt x="0" y="48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6" name="Curved Connector 85"/>
          <p:cNvCxnSpPr>
            <a:stCxn id="12" idx="2"/>
            <a:endCxn id="36" idx="0"/>
          </p:cNvCxnSpPr>
          <p:nvPr/>
        </p:nvCxnSpPr>
        <p:spPr bwMode="auto">
          <a:xfrm rot="5400000">
            <a:off x="4391515" y="3062310"/>
            <a:ext cx="536672" cy="6766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Curved Connector 87"/>
          <p:cNvCxnSpPr/>
          <p:nvPr/>
        </p:nvCxnSpPr>
        <p:spPr bwMode="auto">
          <a:xfrm rot="10800000" flipV="1">
            <a:off x="5840362" y="3038168"/>
            <a:ext cx="1076633" cy="54569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" name="Bent-Up Arrow 96"/>
          <p:cNvSpPr/>
          <p:nvPr/>
        </p:nvSpPr>
        <p:spPr>
          <a:xfrm rot="16200000" flipH="1">
            <a:off x="3411795" y="4827641"/>
            <a:ext cx="648929" cy="707922"/>
          </a:xfrm>
          <a:prstGeom prst="bentUpArrow">
            <a:avLst/>
          </a:prstGeom>
          <a:ln w="38100">
            <a:solidFill>
              <a:srgbClr val="7030A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Bent-Up Arrow 97"/>
          <p:cNvSpPr/>
          <p:nvPr/>
        </p:nvSpPr>
        <p:spPr>
          <a:xfrm rot="16200000" flipH="1">
            <a:off x="3726429" y="5230765"/>
            <a:ext cx="648929" cy="707922"/>
          </a:xfrm>
          <a:prstGeom prst="bentUpArrow">
            <a:avLst/>
          </a:prstGeom>
          <a:ln w="38100">
            <a:solidFill>
              <a:srgbClr val="00B050"/>
            </a:solidFill>
          </a:ln>
        </p:spPr>
        <p:txBody>
          <a:bodyPr rtlCol="0" anchor="ctr">
            <a:spAutoFit/>
          </a:bodyPr>
          <a:lstStyle/>
          <a:p>
            <a:pPr algn="ctr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432430" y="6002594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Group 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19759" y="5860026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Group 1</a:t>
            </a:r>
          </a:p>
        </p:txBody>
      </p:sp>
      <p:sp>
        <p:nvSpPr>
          <p:cNvPr id="101" name="Text Box 45"/>
          <p:cNvSpPr txBox="1">
            <a:spLocks noChangeArrowheads="1"/>
          </p:cNvSpPr>
          <p:nvPr/>
        </p:nvSpPr>
        <p:spPr bwMode="auto">
          <a:xfrm>
            <a:off x="2497393" y="2255429"/>
            <a:ext cx="419100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If fewer participate …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Text Box 45"/>
          <p:cNvSpPr txBox="1">
            <a:spLocks noChangeArrowheads="1"/>
          </p:cNvSpPr>
          <p:nvPr/>
        </p:nvSpPr>
        <p:spPr bwMode="auto">
          <a:xfrm>
            <a:off x="2561303" y="4605340"/>
            <a:ext cx="419100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we don’t care.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Anonymous Protocols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97061-BA2E-4D6F-B15F-ACB42A044AC7}" type="datetime5">
              <a:rPr lang="en-US" smtClean="0"/>
              <a:pPr/>
              <a:t>27-Oct-10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295F75-C4A9-44C0-BFBB-F9713B270148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988606" y="1930964"/>
            <a:ext cx="597708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Trivial solution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 choose ID parity</a:t>
            </a: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988485" y="2791286"/>
            <a:ext cx="681308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WSB protocol should be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anonymous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920427" y="3666364"/>
            <a:ext cx="419217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Output depends on …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297344" y="4172726"/>
            <a:ext cx="161935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Input …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5"/>
          <p:cNvSpPr txBox="1">
            <a:spLocks noChangeArrowheads="1"/>
          </p:cNvSpPr>
          <p:nvPr/>
        </p:nvSpPr>
        <p:spPr bwMode="auto">
          <a:xfrm>
            <a:off x="2509903" y="4649590"/>
            <a:ext cx="282641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Interleaving …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5"/>
          <p:cNvSpPr txBox="1">
            <a:spLocks noChangeArrowheads="1"/>
          </p:cNvSpPr>
          <p:nvPr/>
        </p:nvSpPr>
        <p:spPr bwMode="auto">
          <a:xfrm>
            <a:off x="4459378" y="4138312"/>
            <a:ext cx="200728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But not ID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938898" y="5509906"/>
            <a:ext cx="6037230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Restriction on protocol, not task!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536228" y="1645069"/>
            <a:ext cx="19383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Manifolds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536228" y="3486169"/>
            <a:ext cx="738817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Lemma and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-Set Agreement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362147" y="2565619"/>
            <a:ext cx="5171609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Immediate Snapshot Model</a:t>
            </a: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62147" y="4406718"/>
            <a:ext cx="493814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Symmetry-Breaking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536228" y="5327267"/>
            <a:ext cx="360066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Separation results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5312-BEBC-4056-BFB2-EF0ECBE7609B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C36671-DB1F-411D-8D48-4A5A74ED700E}" type="slidenum">
              <a:rPr lang="en-US"/>
              <a:pPr/>
              <a:t>76</a:t>
            </a:fld>
            <a:endParaRPr lang="en-US"/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736974" y="1783487"/>
            <a:ext cx="758111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Construct manifold task that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solves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weak-symmetry-breaking</a:t>
            </a: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640924" y="3329609"/>
            <a:ext cx="577321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Because it is a manifold, it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cannot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solve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-set agreement</a:t>
            </a: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1286963" y="4875732"/>
            <a:ext cx="6481139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Separation: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-set agreement is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harder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than WSB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EDEC01-4600-4718-84EF-85F9E23FFF11}" type="slidenum">
              <a:rPr lang="en-US"/>
              <a:pPr/>
              <a:t>77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AD07C64-9D86-403D-9361-B0B05C0E99C3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Simplex</a:t>
            </a:r>
          </a:p>
        </p:txBody>
      </p:sp>
      <p:sp>
        <p:nvSpPr>
          <p:cNvPr id="1359875" name="AutoShape 3"/>
          <p:cNvSpPr>
            <a:spLocks noChangeArrowheads="1"/>
          </p:cNvSpPr>
          <p:nvPr/>
        </p:nvSpPr>
        <p:spPr bwMode="auto">
          <a:xfrm>
            <a:off x="3019425" y="2381250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153150" y="5173663"/>
            <a:ext cx="290513" cy="249238"/>
            <a:chOff x="2919" y="2456"/>
            <a:chExt cx="183" cy="157"/>
          </a:xfrm>
        </p:grpSpPr>
        <p:sp>
          <p:nvSpPr>
            <p:cNvPr id="8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9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27"/>
          <p:cNvGrpSpPr>
            <a:grpSpLocks/>
          </p:cNvGrpSpPr>
          <p:nvPr/>
        </p:nvGrpSpPr>
        <p:grpSpPr bwMode="auto">
          <a:xfrm>
            <a:off x="2898775" y="5173663"/>
            <a:ext cx="290513" cy="249238"/>
            <a:chOff x="2919" y="2456"/>
            <a:chExt cx="183" cy="157"/>
          </a:xfrm>
        </p:grpSpPr>
        <p:sp>
          <p:nvSpPr>
            <p:cNvPr id="11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2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4562475" y="2289175"/>
            <a:ext cx="290513" cy="249238"/>
            <a:chOff x="2919" y="2456"/>
            <a:chExt cx="183" cy="157"/>
          </a:xfrm>
        </p:grpSpPr>
        <p:sp>
          <p:nvSpPr>
            <p:cNvPr id="14" name="Oval 5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5" name="Oval 5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57E47-2279-4155-A78E-507DB701B3A6}" type="slidenum">
              <a:rPr lang="en-US"/>
              <a:pPr/>
              <a:t>78</a:t>
            </a:fld>
            <a:endParaRPr lang="en-US"/>
          </a:p>
        </p:txBody>
      </p:sp>
      <p:sp>
        <p:nvSpPr>
          <p:cNvPr id="5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152F7B-F785-493D-8873-1FB251CF48FD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Standard Chromatic Subdivision</a:t>
            </a:r>
          </a:p>
        </p:txBody>
      </p:sp>
      <p:sp>
        <p:nvSpPr>
          <p:cNvPr id="1361924" name="AutoShape 4"/>
          <p:cNvSpPr>
            <a:spLocks noChangeArrowheads="1"/>
          </p:cNvSpPr>
          <p:nvPr/>
        </p:nvSpPr>
        <p:spPr bwMode="auto">
          <a:xfrm>
            <a:off x="3019425" y="2381250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25" name="AutoShape 5"/>
          <p:cNvSpPr>
            <a:spLocks noChangeArrowheads="1"/>
          </p:cNvSpPr>
          <p:nvPr/>
        </p:nvSpPr>
        <p:spPr bwMode="auto">
          <a:xfrm flipH="1" flipV="1">
            <a:off x="4252913" y="4021138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26" name="Line 6"/>
          <p:cNvSpPr>
            <a:spLocks noChangeShapeType="1"/>
          </p:cNvSpPr>
          <p:nvPr/>
        </p:nvSpPr>
        <p:spPr bwMode="auto">
          <a:xfrm flipV="1">
            <a:off x="4252913" y="235108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7" name="Line 7"/>
          <p:cNvSpPr>
            <a:spLocks noChangeShapeType="1"/>
          </p:cNvSpPr>
          <p:nvPr/>
        </p:nvSpPr>
        <p:spPr bwMode="auto">
          <a:xfrm flipH="1">
            <a:off x="3005138" y="404971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8" name="Line 8"/>
          <p:cNvSpPr>
            <a:spLocks noChangeShapeType="1"/>
          </p:cNvSpPr>
          <p:nvPr/>
        </p:nvSpPr>
        <p:spPr bwMode="auto">
          <a:xfrm flipV="1">
            <a:off x="3033713" y="4586288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9" name="Line 9"/>
          <p:cNvSpPr>
            <a:spLocks noChangeShapeType="1"/>
          </p:cNvSpPr>
          <p:nvPr/>
        </p:nvSpPr>
        <p:spPr bwMode="auto">
          <a:xfrm>
            <a:off x="4687888" y="4600575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0" name="Line 10"/>
          <p:cNvSpPr>
            <a:spLocks noChangeShapeType="1"/>
          </p:cNvSpPr>
          <p:nvPr/>
        </p:nvSpPr>
        <p:spPr bwMode="auto">
          <a:xfrm>
            <a:off x="5122863" y="403542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1" name="Line 11"/>
          <p:cNvSpPr>
            <a:spLocks noChangeShapeType="1"/>
          </p:cNvSpPr>
          <p:nvPr/>
        </p:nvSpPr>
        <p:spPr bwMode="auto">
          <a:xfrm>
            <a:off x="4673600" y="2365375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2" name="Line 12"/>
          <p:cNvSpPr>
            <a:spLocks noChangeShapeType="1"/>
          </p:cNvSpPr>
          <p:nvPr/>
        </p:nvSpPr>
        <p:spPr bwMode="auto">
          <a:xfrm flipH="1">
            <a:off x="4252913" y="4554538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3" name="Line 13"/>
          <p:cNvSpPr>
            <a:spLocks noChangeShapeType="1"/>
          </p:cNvSpPr>
          <p:nvPr/>
        </p:nvSpPr>
        <p:spPr bwMode="auto">
          <a:xfrm>
            <a:off x="4681538" y="455295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4" name="Line 14"/>
          <p:cNvSpPr>
            <a:spLocks noChangeShapeType="1"/>
          </p:cNvSpPr>
          <p:nvPr/>
        </p:nvSpPr>
        <p:spPr bwMode="auto">
          <a:xfrm>
            <a:off x="5080000" y="400526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5" name="Line 15"/>
          <p:cNvSpPr>
            <a:spLocks noChangeShapeType="1"/>
          </p:cNvSpPr>
          <p:nvPr/>
        </p:nvSpPr>
        <p:spPr bwMode="auto">
          <a:xfrm flipH="1">
            <a:off x="3649663" y="40274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6" name="Line 16"/>
          <p:cNvSpPr>
            <a:spLocks noChangeShapeType="1"/>
          </p:cNvSpPr>
          <p:nvPr/>
        </p:nvSpPr>
        <p:spPr bwMode="auto">
          <a:xfrm flipV="1">
            <a:off x="5124450" y="3425825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7" name="Line 17"/>
          <p:cNvSpPr>
            <a:spLocks noChangeShapeType="1"/>
          </p:cNvSpPr>
          <p:nvPr/>
        </p:nvSpPr>
        <p:spPr bwMode="auto">
          <a:xfrm flipH="1" flipV="1">
            <a:off x="4100513" y="3446463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153150" y="5173663"/>
            <a:ext cx="290513" cy="249238"/>
            <a:chOff x="2919" y="2456"/>
            <a:chExt cx="183" cy="157"/>
          </a:xfrm>
        </p:grpSpPr>
        <p:sp>
          <p:nvSpPr>
            <p:cNvPr id="1361939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0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046538" y="5173663"/>
            <a:ext cx="290513" cy="249238"/>
            <a:chOff x="2919" y="2456"/>
            <a:chExt cx="183" cy="157"/>
          </a:xfrm>
        </p:grpSpPr>
        <p:sp>
          <p:nvSpPr>
            <p:cNvPr id="1361942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3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4924425" y="5173663"/>
            <a:ext cx="290513" cy="249238"/>
            <a:chOff x="2919" y="2456"/>
            <a:chExt cx="183" cy="157"/>
          </a:xfrm>
        </p:grpSpPr>
        <p:sp>
          <p:nvSpPr>
            <p:cNvPr id="1361945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6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898775" y="5173663"/>
            <a:ext cx="290513" cy="249238"/>
            <a:chOff x="2919" y="2456"/>
            <a:chExt cx="183" cy="157"/>
          </a:xfrm>
        </p:grpSpPr>
        <p:sp>
          <p:nvSpPr>
            <p:cNvPr id="1361948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9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4953000" y="3897313"/>
            <a:ext cx="290513" cy="249238"/>
            <a:chOff x="2919" y="2456"/>
            <a:chExt cx="183" cy="157"/>
          </a:xfrm>
        </p:grpSpPr>
        <p:sp>
          <p:nvSpPr>
            <p:cNvPr id="1361951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52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3914775" y="3300413"/>
            <a:ext cx="290513" cy="249238"/>
            <a:chOff x="2919" y="2456"/>
            <a:chExt cx="183" cy="157"/>
          </a:xfrm>
        </p:grpSpPr>
        <p:sp>
          <p:nvSpPr>
            <p:cNvPr id="1361954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55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4086225" y="3895725"/>
            <a:ext cx="290513" cy="249238"/>
            <a:chOff x="2919" y="2456"/>
            <a:chExt cx="183" cy="157"/>
          </a:xfrm>
        </p:grpSpPr>
        <p:sp>
          <p:nvSpPr>
            <p:cNvPr id="1361957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58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5124450" y="3302000"/>
            <a:ext cx="290513" cy="249238"/>
            <a:chOff x="2919" y="2456"/>
            <a:chExt cx="183" cy="157"/>
          </a:xfrm>
        </p:grpSpPr>
        <p:sp>
          <p:nvSpPr>
            <p:cNvPr id="1361960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61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4554538" y="4457700"/>
            <a:ext cx="290513" cy="249238"/>
            <a:chOff x="2919" y="2456"/>
            <a:chExt cx="183" cy="157"/>
          </a:xfrm>
        </p:grpSpPr>
        <p:sp>
          <p:nvSpPr>
            <p:cNvPr id="1361963" name="Oval 4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64" name="Oval 4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5519738" y="3997325"/>
            <a:ext cx="290513" cy="249238"/>
            <a:chOff x="2919" y="2456"/>
            <a:chExt cx="183" cy="157"/>
          </a:xfrm>
        </p:grpSpPr>
        <p:sp>
          <p:nvSpPr>
            <p:cNvPr id="1361966" name="Oval 4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67" name="Oval 4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3568700" y="3997325"/>
            <a:ext cx="290513" cy="249238"/>
            <a:chOff x="2919" y="2456"/>
            <a:chExt cx="183" cy="157"/>
          </a:xfrm>
        </p:grpSpPr>
        <p:sp>
          <p:nvSpPr>
            <p:cNvPr id="1361969" name="Oval 4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70" name="Oval 5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51"/>
          <p:cNvGrpSpPr>
            <a:grpSpLocks/>
          </p:cNvGrpSpPr>
          <p:nvPr/>
        </p:nvGrpSpPr>
        <p:grpSpPr bwMode="auto">
          <a:xfrm>
            <a:off x="4562475" y="2289175"/>
            <a:ext cx="290513" cy="249238"/>
            <a:chOff x="2919" y="2456"/>
            <a:chExt cx="183" cy="157"/>
          </a:xfrm>
        </p:grpSpPr>
        <p:sp>
          <p:nvSpPr>
            <p:cNvPr id="1361972" name="Oval 5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73" name="Oval 5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B4FC66-B2E3-40A6-8ADA-89F3C90A17C9}" type="slidenum">
              <a:rPr lang="en-US"/>
              <a:pPr/>
              <a:t>79</a:t>
            </a:fld>
            <a:endParaRPr lang="en-US"/>
          </a:p>
        </p:txBody>
      </p:sp>
      <p:sp>
        <p:nvSpPr>
          <p:cNvPr id="16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BA1EF0A9-9A19-4921-8764-2F7A7AC5FB1A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Glue </a:t>
            </a:r>
            <a:r>
              <a:rPr lang="en-US" dirty="0" smtClean="0"/>
              <a:t>Three Copies </a:t>
            </a:r>
            <a:r>
              <a:rPr lang="en-US" dirty="0"/>
              <a:t>Together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98775" y="2260600"/>
            <a:ext cx="3544888" cy="3133725"/>
            <a:chOff x="1826" y="1442"/>
            <a:chExt cx="2233" cy="1974"/>
          </a:xfrm>
        </p:grpSpPr>
        <p:sp>
          <p:nvSpPr>
            <p:cNvPr id="1363972" name="AutoShape 4"/>
            <p:cNvSpPr>
              <a:spLocks noChangeArrowheads="1"/>
            </p:cNvSpPr>
            <p:nvPr/>
          </p:nvSpPr>
          <p:spPr bwMode="auto">
            <a:xfrm>
              <a:off x="1902" y="1500"/>
              <a:ext cx="2093" cy="18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73" name="AutoShape 5"/>
            <p:cNvSpPr>
              <a:spLocks noChangeArrowheads="1"/>
            </p:cNvSpPr>
            <p:nvPr/>
          </p:nvSpPr>
          <p:spPr bwMode="auto">
            <a:xfrm flipH="1" flipV="1">
              <a:off x="2679" y="2533"/>
              <a:ext cx="539" cy="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3974" name="Line 6"/>
            <p:cNvSpPr>
              <a:spLocks noChangeShapeType="1"/>
            </p:cNvSpPr>
            <p:nvPr/>
          </p:nvSpPr>
          <p:spPr bwMode="auto">
            <a:xfrm flipV="1">
              <a:off x="2679" y="1481"/>
              <a:ext cx="274" cy="10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75" name="Line 7"/>
            <p:cNvSpPr>
              <a:spLocks noChangeShapeType="1"/>
            </p:cNvSpPr>
            <p:nvPr/>
          </p:nvSpPr>
          <p:spPr bwMode="auto">
            <a:xfrm flipH="1">
              <a:off x="1893" y="2551"/>
              <a:ext cx="768" cy="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76" name="Line 8"/>
            <p:cNvSpPr>
              <a:spLocks noChangeShapeType="1"/>
            </p:cNvSpPr>
            <p:nvPr/>
          </p:nvSpPr>
          <p:spPr bwMode="auto">
            <a:xfrm flipV="1">
              <a:off x="1911" y="2889"/>
              <a:ext cx="1024" cy="4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77" name="Line 9"/>
            <p:cNvSpPr>
              <a:spLocks noChangeShapeType="1"/>
            </p:cNvSpPr>
            <p:nvPr/>
          </p:nvSpPr>
          <p:spPr bwMode="auto">
            <a:xfrm>
              <a:off x="2953" y="2898"/>
              <a:ext cx="1052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78" name="Line 10"/>
            <p:cNvSpPr>
              <a:spLocks noChangeShapeType="1"/>
            </p:cNvSpPr>
            <p:nvPr/>
          </p:nvSpPr>
          <p:spPr bwMode="auto">
            <a:xfrm>
              <a:off x="3227" y="2542"/>
              <a:ext cx="796" cy="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79" name="Line 11"/>
            <p:cNvSpPr>
              <a:spLocks noChangeShapeType="1"/>
            </p:cNvSpPr>
            <p:nvPr/>
          </p:nvSpPr>
          <p:spPr bwMode="auto">
            <a:xfrm>
              <a:off x="2944" y="1490"/>
              <a:ext cx="274" cy="1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80" name="Line 12"/>
            <p:cNvSpPr>
              <a:spLocks noChangeShapeType="1"/>
            </p:cNvSpPr>
            <p:nvPr/>
          </p:nvSpPr>
          <p:spPr bwMode="auto">
            <a:xfrm flipH="1">
              <a:off x="2679" y="2869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81" name="Line 13"/>
            <p:cNvSpPr>
              <a:spLocks noChangeShapeType="1"/>
            </p:cNvSpPr>
            <p:nvPr/>
          </p:nvSpPr>
          <p:spPr bwMode="auto">
            <a:xfrm>
              <a:off x="2949" y="2868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82" name="Line 14"/>
            <p:cNvSpPr>
              <a:spLocks noChangeShapeType="1"/>
            </p:cNvSpPr>
            <p:nvPr/>
          </p:nvSpPr>
          <p:spPr bwMode="auto">
            <a:xfrm>
              <a:off x="3200" y="2523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83" name="Line 15"/>
            <p:cNvSpPr>
              <a:spLocks noChangeShapeType="1"/>
            </p:cNvSpPr>
            <p:nvPr/>
          </p:nvSpPr>
          <p:spPr bwMode="auto">
            <a:xfrm flipH="1">
              <a:off x="2299" y="2537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84" name="Line 16"/>
            <p:cNvSpPr>
              <a:spLocks noChangeShapeType="1"/>
            </p:cNvSpPr>
            <p:nvPr/>
          </p:nvSpPr>
          <p:spPr bwMode="auto">
            <a:xfrm flipV="1">
              <a:off x="3228" y="2158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3985" name="Line 17"/>
            <p:cNvSpPr>
              <a:spLocks noChangeShapeType="1"/>
            </p:cNvSpPr>
            <p:nvPr/>
          </p:nvSpPr>
          <p:spPr bwMode="auto">
            <a:xfrm flipH="1" flipV="1">
              <a:off x="2583" y="2171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876" y="3259"/>
              <a:ext cx="183" cy="157"/>
              <a:chOff x="2919" y="2456"/>
              <a:chExt cx="183" cy="157"/>
            </a:xfrm>
          </p:grpSpPr>
          <p:sp>
            <p:nvSpPr>
              <p:cNvPr id="1363987" name="Oval 1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3988" name="Oval 2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549" y="3259"/>
              <a:ext cx="183" cy="157"/>
              <a:chOff x="2919" y="2456"/>
              <a:chExt cx="183" cy="157"/>
            </a:xfrm>
          </p:grpSpPr>
          <p:sp>
            <p:nvSpPr>
              <p:cNvPr id="1363990" name="Oval 2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3991" name="Oval 2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102" y="3259"/>
              <a:ext cx="183" cy="157"/>
              <a:chOff x="2919" y="2456"/>
              <a:chExt cx="183" cy="157"/>
            </a:xfrm>
          </p:grpSpPr>
          <p:sp>
            <p:nvSpPr>
              <p:cNvPr id="1363993" name="Oval 25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3994" name="Oval 26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826" y="3259"/>
              <a:ext cx="183" cy="157"/>
              <a:chOff x="2919" y="2456"/>
              <a:chExt cx="183" cy="157"/>
            </a:xfrm>
          </p:grpSpPr>
          <p:sp>
            <p:nvSpPr>
              <p:cNvPr id="1363996" name="Oval 28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3997" name="Oval 29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3120" y="2455"/>
              <a:ext cx="183" cy="157"/>
              <a:chOff x="2919" y="2456"/>
              <a:chExt cx="183" cy="157"/>
            </a:xfrm>
          </p:grpSpPr>
          <p:sp>
            <p:nvSpPr>
              <p:cNvPr id="1363999" name="Oval 31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00" name="Oval 32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66" y="2079"/>
              <a:ext cx="183" cy="157"/>
              <a:chOff x="2919" y="2456"/>
              <a:chExt cx="183" cy="157"/>
            </a:xfrm>
          </p:grpSpPr>
          <p:sp>
            <p:nvSpPr>
              <p:cNvPr id="1364002" name="Oval 34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03" name="Oval 35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2574" y="2454"/>
              <a:ext cx="183" cy="157"/>
              <a:chOff x="2919" y="2456"/>
              <a:chExt cx="183" cy="157"/>
            </a:xfrm>
          </p:grpSpPr>
          <p:sp>
            <p:nvSpPr>
              <p:cNvPr id="1364005" name="Oval 3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06" name="Oval 3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228" y="2080"/>
              <a:ext cx="183" cy="157"/>
              <a:chOff x="2919" y="2456"/>
              <a:chExt cx="183" cy="157"/>
            </a:xfrm>
          </p:grpSpPr>
          <p:sp>
            <p:nvSpPr>
              <p:cNvPr id="1364008" name="Oval 4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09" name="Oval 4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2"/>
            <p:cNvGrpSpPr>
              <a:grpSpLocks/>
            </p:cNvGrpSpPr>
            <p:nvPr/>
          </p:nvGrpSpPr>
          <p:grpSpPr bwMode="auto">
            <a:xfrm>
              <a:off x="2869" y="2808"/>
              <a:ext cx="183" cy="157"/>
              <a:chOff x="2919" y="2456"/>
              <a:chExt cx="183" cy="157"/>
            </a:xfrm>
          </p:grpSpPr>
          <p:sp>
            <p:nvSpPr>
              <p:cNvPr id="1364011" name="Oval 43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12" name="Oval 44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3477" y="2518"/>
              <a:ext cx="183" cy="157"/>
              <a:chOff x="2919" y="2456"/>
              <a:chExt cx="183" cy="157"/>
            </a:xfrm>
          </p:grpSpPr>
          <p:sp>
            <p:nvSpPr>
              <p:cNvPr id="1364014" name="Oval 46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15" name="Oval 47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8"/>
            <p:cNvGrpSpPr>
              <a:grpSpLocks/>
            </p:cNvGrpSpPr>
            <p:nvPr/>
          </p:nvGrpSpPr>
          <p:grpSpPr bwMode="auto">
            <a:xfrm>
              <a:off x="2248" y="2518"/>
              <a:ext cx="183" cy="157"/>
              <a:chOff x="2919" y="2456"/>
              <a:chExt cx="183" cy="157"/>
            </a:xfrm>
          </p:grpSpPr>
          <p:sp>
            <p:nvSpPr>
              <p:cNvPr id="1364017" name="Oval 4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18" name="Oval 5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51"/>
            <p:cNvGrpSpPr>
              <a:grpSpLocks/>
            </p:cNvGrpSpPr>
            <p:nvPr/>
          </p:nvGrpSpPr>
          <p:grpSpPr bwMode="auto">
            <a:xfrm>
              <a:off x="2874" y="1442"/>
              <a:ext cx="183" cy="157"/>
              <a:chOff x="2919" y="2456"/>
              <a:chExt cx="183" cy="157"/>
            </a:xfrm>
          </p:grpSpPr>
          <p:sp>
            <p:nvSpPr>
              <p:cNvPr id="1364020" name="Oval 5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4021" name="Oval 5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4022" name="AutoShape 54"/>
          <p:cNvSpPr>
            <a:spLocks noChangeArrowheads="1"/>
          </p:cNvSpPr>
          <p:nvPr/>
        </p:nvSpPr>
        <p:spPr bwMode="auto">
          <a:xfrm flipH="1" flipV="1">
            <a:off x="6635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023" name="AutoShape 55"/>
          <p:cNvSpPr>
            <a:spLocks noChangeArrowheads="1"/>
          </p:cNvSpPr>
          <p:nvPr/>
        </p:nvSpPr>
        <p:spPr bwMode="auto">
          <a:xfrm>
            <a:off x="1897063" y="3067050"/>
            <a:ext cx="855662" cy="5953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024" name="Line 56"/>
          <p:cNvSpPr>
            <a:spLocks noChangeShapeType="1"/>
          </p:cNvSpPr>
          <p:nvPr/>
        </p:nvSpPr>
        <p:spPr bwMode="auto">
          <a:xfrm flipH="1">
            <a:off x="2317750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25" name="Line 57"/>
          <p:cNvSpPr>
            <a:spLocks noChangeShapeType="1"/>
          </p:cNvSpPr>
          <p:nvPr/>
        </p:nvSpPr>
        <p:spPr bwMode="auto">
          <a:xfrm flipV="1">
            <a:off x="2781300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26" name="Line 58"/>
          <p:cNvSpPr>
            <a:spLocks noChangeShapeType="1"/>
          </p:cNvSpPr>
          <p:nvPr/>
        </p:nvSpPr>
        <p:spPr bwMode="auto">
          <a:xfrm flipH="1">
            <a:off x="2346325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27" name="Line 59"/>
          <p:cNvSpPr>
            <a:spLocks noChangeShapeType="1"/>
          </p:cNvSpPr>
          <p:nvPr/>
        </p:nvSpPr>
        <p:spPr bwMode="auto">
          <a:xfrm flipH="1" flipV="1">
            <a:off x="647700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28" name="Line 60"/>
          <p:cNvSpPr>
            <a:spLocks noChangeShapeType="1"/>
          </p:cNvSpPr>
          <p:nvPr/>
        </p:nvSpPr>
        <p:spPr bwMode="auto">
          <a:xfrm flipH="1" flipV="1">
            <a:off x="619125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29" name="Line 61"/>
          <p:cNvSpPr>
            <a:spLocks noChangeShapeType="1"/>
          </p:cNvSpPr>
          <p:nvPr/>
        </p:nvSpPr>
        <p:spPr bwMode="auto">
          <a:xfrm flipH="1" flipV="1">
            <a:off x="1897063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30" name="Line 62"/>
          <p:cNvSpPr>
            <a:spLocks noChangeShapeType="1"/>
          </p:cNvSpPr>
          <p:nvPr/>
        </p:nvSpPr>
        <p:spPr bwMode="auto">
          <a:xfrm flipV="1">
            <a:off x="2332038" y="2374900"/>
            <a:ext cx="420687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31" name="Line 63"/>
          <p:cNvSpPr>
            <a:spLocks noChangeShapeType="1"/>
          </p:cNvSpPr>
          <p:nvPr/>
        </p:nvSpPr>
        <p:spPr bwMode="auto">
          <a:xfrm flipH="1" flipV="1">
            <a:off x="1903413" y="2376488"/>
            <a:ext cx="420687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32" name="Line 64"/>
          <p:cNvSpPr>
            <a:spLocks noChangeShapeType="1"/>
          </p:cNvSpPr>
          <p:nvPr/>
        </p:nvSpPr>
        <p:spPr bwMode="auto">
          <a:xfrm flipH="1" flipV="1">
            <a:off x="1301750" y="3546475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33" name="Line 65"/>
          <p:cNvSpPr>
            <a:spLocks noChangeShapeType="1"/>
          </p:cNvSpPr>
          <p:nvPr/>
        </p:nvSpPr>
        <p:spPr bwMode="auto">
          <a:xfrm flipV="1">
            <a:off x="2732088" y="3524250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34" name="Line 66"/>
          <p:cNvSpPr>
            <a:spLocks noChangeShapeType="1"/>
          </p:cNvSpPr>
          <p:nvPr/>
        </p:nvSpPr>
        <p:spPr bwMode="auto">
          <a:xfrm flipH="1">
            <a:off x="1749425" y="3692525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35" name="Line 67"/>
          <p:cNvSpPr>
            <a:spLocks noChangeShapeType="1"/>
          </p:cNvSpPr>
          <p:nvPr/>
        </p:nvSpPr>
        <p:spPr bwMode="auto">
          <a:xfrm>
            <a:off x="2773363" y="3671888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5" name="Group 68"/>
          <p:cNvGrpSpPr>
            <a:grpSpLocks/>
          </p:cNvGrpSpPr>
          <p:nvPr/>
        </p:nvGrpSpPr>
        <p:grpSpPr bwMode="auto">
          <a:xfrm flipH="1" flipV="1">
            <a:off x="561975" y="2260600"/>
            <a:ext cx="290513" cy="249238"/>
            <a:chOff x="2919" y="2456"/>
            <a:chExt cx="183" cy="157"/>
          </a:xfrm>
        </p:grpSpPr>
        <p:sp>
          <p:nvSpPr>
            <p:cNvPr id="1364037" name="Oval 6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38" name="Oval 7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1"/>
          <p:cNvGrpSpPr>
            <a:grpSpLocks/>
          </p:cNvGrpSpPr>
          <p:nvPr/>
        </p:nvGrpSpPr>
        <p:grpSpPr bwMode="auto">
          <a:xfrm flipH="1" flipV="1">
            <a:off x="2668588" y="2260600"/>
            <a:ext cx="290512" cy="249238"/>
            <a:chOff x="2919" y="2456"/>
            <a:chExt cx="183" cy="157"/>
          </a:xfrm>
        </p:grpSpPr>
        <p:sp>
          <p:nvSpPr>
            <p:cNvPr id="1364040" name="Oval 7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41" name="Oval 7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4"/>
          <p:cNvGrpSpPr>
            <a:grpSpLocks/>
          </p:cNvGrpSpPr>
          <p:nvPr/>
        </p:nvGrpSpPr>
        <p:grpSpPr bwMode="auto">
          <a:xfrm flipH="1" flipV="1">
            <a:off x="1790700" y="2260600"/>
            <a:ext cx="290513" cy="249238"/>
            <a:chOff x="2919" y="2456"/>
            <a:chExt cx="183" cy="157"/>
          </a:xfrm>
        </p:grpSpPr>
        <p:sp>
          <p:nvSpPr>
            <p:cNvPr id="1364043" name="Oval 7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44" name="Oval 7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77"/>
          <p:cNvGrpSpPr>
            <a:grpSpLocks/>
          </p:cNvGrpSpPr>
          <p:nvPr/>
        </p:nvGrpSpPr>
        <p:grpSpPr bwMode="auto">
          <a:xfrm flipH="1" flipV="1">
            <a:off x="3816350" y="2260600"/>
            <a:ext cx="290513" cy="249238"/>
            <a:chOff x="2919" y="2456"/>
            <a:chExt cx="183" cy="157"/>
          </a:xfrm>
        </p:grpSpPr>
        <p:sp>
          <p:nvSpPr>
            <p:cNvPr id="1364046" name="Oval 7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47" name="Oval 7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80"/>
          <p:cNvGrpSpPr>
            <a:grpSpLocks/>
          </p:cNvGrpSpPr>
          <p:nvPr/>
        </p:nvGrpSpPr>
        <p:grpSpPr bwMode="auto">
          <a:xfrm flipH="1" flipV="1">
            <a:off x="1762125" y="3536950"/>
            <a:ext cx="290513" cy="249238"/>
            <a:chOff x="2919" y="2456"/>
            <a:chExt cx="183" cy="157"/>
          </a:xfrm>
        </p:grpSpPr>
        <p:sp>
          <p:nvSpPr>
            <p:cNvPr id="1364049" name="Oval 8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50" name="Oval 8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3"/>
          <p:cNvGrpSpPr>
            <a:grpSpLocks/>
          </p:cNvGrpSpPr>
          <p:nvPr/>
        </p:nvGrpSpPr>
        <p:grpSpPr bwMode="auto">
          <a:xfrm flipH="1" flipV="1">
            <a:off x="2800350" y="4133850"/>
            <a:ext cx="290513" cy="249238"/>
            <a:chOff x="2919" y="2456"/>
            <a:chExt cx="183" cy="157"/>
          </a:xfrm>
        </p:grpSpPr>
        <p:sp>
          <p:nvSpPr>
            <p:cNvPr id="1364052" name="Oval 8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53" name="Oval 8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" name="Group 86"/>
          <p:cNvGrpSpPr>
            <a:grpSpLocks/>
          </p:cNvGrpSpPr>
          <p:nvPr/>
        </p:nvGrpSpPr>
        <p:grpSpPr bwMode="auto">
          <a:xfrm flipH="1" flipV="1">
            <a:off x="2628900" y="3538538"/>
            <a:ext cx="290513" cy="249237"/>
            <a:chOff x="2919" y="2456"/>
            <a:chExt cx="183" cy="157"/>
          </a:xfrm>
        </p:grpSpPr>
        <p:sp>
          <p:nvSpPr>
            <p:cNvPr id="1364055" name="Oval 8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56" name="Oval 8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 flipH="1" flipV="1">
            <a:off x="1590675" y="4132263"/>
            <a:ext cx="290513" cy="249237"/>
            <a:chOff x="2919" y="2456"/>
            <a:chExt cx="183" cy="157"/>
          </a:xfrm>
        </p:grpSpPr>
        <p:sp>
          <p:nvSpPr>
            <p:cNvPr id="1364058" name="Oval 9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59" name="Oval 9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" name="Group 92"/>
          <p:cNvGrpSpPr>
            <a:grpSpLocks/>
          </p:cNvGrpSpPr>
          <p:nvPr/>
        </p:nvGrpSpPr>
        <p:grpSpPr bwMode="auto">
          <a:xfrm flipH="1" flipV="1">
            <a:off x="2160588" y="2976563"/>
            <a:ext cx="290512" cy="249237"/>
            <a:chOff x="2919" y="2456"/>
            <a:chExt cx="183" cy="157"/>
          </a:xfrm>
        </p:grpSpPr>
        <p:sp>
          <p:nvSpPr>
            <p:cNvPr id="1364061" name="Oval 9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62" name="Oval 9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95"/>
          <p:cNvGrpSpPr>
            <a:grpSpLocks/>
          </p:cNvGrpSpPr>
          <p:nvPr/>
        </p:nvGrpSpPr>
        <p:grpSpPr bwMode="auto">
          <a:xfrm flipH="1" flipV="1">
            <a:off x="1195388" y="3436938"/>
            <a:ext cx="290512" cy="249237"/>
            <a:chOff x="2919" y="2456"/>
            <a:chExt cx="183" cy="157"/>
          </a:xfrm>
        </p:grpSpPr>
        <p:sp>
          <p:nvSpPr>
            <p:cNvPr id="1364064" name="Oval 9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65" name="Oval 9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98"/>
          <p:cNvGrpSpPr>
            <a:grpSpLocks/>
          </p:cNvGrpSpPr>
          <p:nvPr/>
        </p:nvGrpSpPr>
        <p:grpSpPr bwMode="auto">
          <a:xfrm flipH="1" flipV="1">
            <a:off x="3146425" y="3436938"/>
            <a:ext cx="290513" cy="249237"/>
            <a:chOff x="2919" y="2456"/>
            <a:chExt cx="183" cy="157"/>
          </a:xfrm>
        </p:grpSpPr>
        <p:sp>
          <p:nvSpPr>
            <p:cNvPr id="1364067" name="Oval 9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68" name="Oval 10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101"/>
          <p:cNvGrpSpPr>
            <a:grpSpLocks/>
          </p:cNvGrpSpPr>
          <p:nvPr/>
        </p:nvGrpSpPr>
        <p:grpSpPr bwMode="auto">
          <a:xfrm flipH="1" flipV="1">
            <a:off x="2152650" y="5145088"/>
            <a:ext cx="290513" cy="249237"/>
            <a:chOff x="2919" y="2456"/>
            <a:chExt cx="183" cy="157"/>
          </a:xfrm>
        </p:grpSpPr>
        <p:sp>
          <p:nvSpPr>
            <p:cNvPr id="1364070" name="Oval 10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71" name="Oval 10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4072" name="AutoShape 104"/>
          <p:cNvSpPr>
            <a:spLocks noChangeArrowheads="1"/>
          </p:cNvSpPr>
          <p:nvPr/>
        </p:nvSpPr>
        <p:spPr bwMode="auto">
          <a:xfrm flipH="1" flipV="1">
            <a:off x="5286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073" name="AutoShape 105"/>
          <p:cNvSpPr>
            <a:spLocks noChangeArrowheads="1"/>
          </p:cNvSpPr>
          <p:nvPr/>
        </p:nvSpPr>
        <p:spPr bwMode="auto">
          <a:xfrm>
            <a:off x="6519863" y="3067050"/>
            <a:ext cx="855662" cy="595313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4074" name="Line 106"/>
          <p:cNvSpPr>
            <a:spLocks noChangeShapeType="1"/>
          </p:cNvSpPr>
          <p:nvPr/>
        </p:nvSpPr>
        <p:spPr bwMode="auto">
          <a:xfrm flipH="1">
            <a:off x="6940550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75" name="Line 107"/>
          <p:cNvSpPr>
            <a:spLocks noChangeShapeType="1"/>
          </p:cNvSpPr>
          <p:nvPr/>
        </p:nvSpPr>
        <p:spPr bwMode="auto">
          <a:xfrm flipV="1">
            <a:off x="7404100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76" name="Line 108"/>
          <p:cNvSpPr>
            <a:spLocks noChangeShapeType="1"/>
          </p:cNvSpPr>
          <p:nvPr/>
        </p:nvSpPr>
        <p:spPr bwMode="auto">
          <a:xfrm flipH="1">
            <a:off x="6969125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77" name="Line 109"/>
          <p:cNvSpPr>
            <a:spLocks noChangeShapeType="1"/>
          </p:cNvSpPr>
          <p:nvPr/>
        </p:nvSpPr>
        <p:spPr bwMode="auto">
          <a:xfrm flipH="1" flipV="1">
            <a:off x="5270500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78" name="Line 110"/>
          <p:cNvSpPr>
            <a:spLocks noChangeShapeType="1"/>
          </p:cNvSpPr>
          <p:nvPr/>
        </p:nvSpPr>
        <p:spPr bwMode="auto">
          <a:xfrm flipH="1" flipV="1">
            <a:off x="5241925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79" name="Line 111"/>
          <p:cNvSpPr>
            <a:spLocks noChangeShapeType="1"/>
          </p:cNvSpPr>
          <p:nvPr/>
        </p:nvSpPr>
        <p:spPr bwMode="auto">
          <a:xfrm flipH="1" flipV="1">
            <a:off x="6519863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80" name="Line 112"/>
          <p:cNvSpPr>
            <a:spLocks noChangeShapeType="1"/>
          </p:cNvSpPr>
          <p:nvPr/>
        </p:nvSpPr>
        <p:spPr bwMode="auto">
          <a:xfrm flipV="1">
            <a:off x="6954838" y="2374900"/>
            <a:ext cx="420687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81" name="Line 113"/>
          <p:cNvSpPr>
            <a:spLocks noChangeShapeType="1"/>
          </p:cNvSpPr>
          <p:nvPr/>
        </p:nvSpPr>
        <p:spPr bwMode="auto">
          <a:xfrm flipH="1" flipV="1">
            <a:off x="6526213" y="2376488"/>
            <a:ext cx="420687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82" name="Line 114"/>
          <p:cNvSpPr>
            <a:spLocks noChangeShapeType="1"/>
          </p:cNvSpPr>
          <p:nvPr/>
        </p:nvSpPr>
        <p:spPr bwMode="auto">
          <a:xfrm flipH="1" flipV="1">
            <a:off x="5924550" y="3546475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83" name="Line 115"/>
          <p:cNvSpPr>
            <a:spLocks noChangeShapeType="1"/>
          </p:cNvSpPr>
          <p:nvPr/>
        </p:nvSpPr>
        <p:spPr bwMode="auto">
          <a:xfrm flipV="1">
            <a:off x="7354888" y="3524250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84" name="Line 116"/>
          <p:cNvSpPr>
            <a:spLocks noChangeShapeType="1"/>
          </p:cNvSpPr>
          <p:nvPr/>
        </p:nvSpPr>
        <p:spPr bwMode="auto">
          <a:xfrm flipH="1">
            <a:off x="6372225" y="3692525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085" name="Line 117"/>
          <p:cNvSpPr>
            <a:spLocks noChangeShapeType="1"/>
          </p:cNvSpPr>
          <p:nvPr/>
        </p:nvSpPr>
        <p:spPr bwMode="auto">
          <a:xfrm>
            <a:off x="7396163" y="3671888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7" name="Group 118"/>
          <p:cNvGrpSpPr>
            <a:grpSpLocks/>
          </p:cNvGrpSpPr>
          <p:nvPr/>
        </p:nvGrpSpPr>
        <p:grpSpPr bwMode="auto">
          <a:xfrm flipH="1" flipV="1">
            <a:off x="5184775" y="2260600"/>
            <a:ext cx="290513" cy="249238"/>
            <a:chOff x="2919" y="2456"/>
            <a:chExt cx="183" cy="157"/>
          </a:xfrm>
        </p:grpSpPr>
        <p:sp>
          <p:nvSpPr>
            <p:cNvPr id="1364087" name="Oval 1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88" name="Oval 1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121"/>
          <p:cNvGrpSpPr>
            <a:grpSpLocks/>
          </p:cNvGrpSpPr>
          <p:nvPr/>
        </p:nvGrpSpPr>
        <p:grpSpPr bwMode="auto">
          <a:xfrm flipH="1" flipV="1">
            <a:off x="7291388" y="2260600"/>
            <a:ext cx="290512" cy="249238"/>
            <a:chOff x="2919" y="2456"/>
            <a:chExt cx="183" cy="157"/>
          </a:xfrm>
        </p:grpSpPr>
        <p:sp>
          <p:nvSpPr>
            <p:cNvPr id="1364090" name="Oval 1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91" name="Oval 1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124"/>
          <p:cNvGrpSpPr>
            <a:grpSpLocks/>
          </p:cNvGrpSpPr>
          <p:nvPr/>
        </p:nvGrpSpPr>
        <p:grpSpPr bwMode="auto">
          <a:xfrm flipH="1" flipV="1">
            <a:off x="6413500" y="2260600"/>
            <a:ext cx="290513" cy="249238"/>
            <a:chOff x="2919" y="2456"/>
            <a:chExt cx="183" cy="157"/>
          </a:xfrm>
        </p:grpSpPr>
        <p:sp>
          <p:nvSpPr>
            <p:cNvPr id="1364093" name="Oval 1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94" name="Oval 1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127"/>
          <p:cNvGrpSpPr>
            <a:grpSpLocks/>
          </p:cNvGrpSpPr>
          <p:nvPr/>
        </p:nvGrpSpPr>
        <p:grpSpPr bwMode="auto">
          <a:xfrm flipH="1" flipV="1">
            <a:off x="8439150" y="2260600"/>
            <a:ext cx="290513" cy="249238"/>
            <a:chOff x="2919" y="2456"/>
            <a:chExt cx="183" cy="157"/>
          </a:xfrm>
        </p:grpSpPr>
        <p:sp>
          <p:nvSpPr>
            <p:cNvPr id="1364096" name="Oval 1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097" name="Oval 1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130"/>
          <p:cNvGrpSpPr>
            <a:grpSpLocks/>
          </p:cNvGrpSpPr>
          <p:nvPr/>
        </p:nvGrpSpPr>
        <p:grpSpPr bwMode="auto">
          <a:xfrm flipH="1" flipV="1">
            <a:off x="6384925" y="3536950"/>
            <a:ext cx="290513" cy="249238"/>
            <a:chOff x="2919" y="2456"/>
            <a:chExt cx="183" cy="157"/>
          </a:xfrm>
        </p:grpSpPr>
        <p:sp>
          <p:nvSpPr>
            <p:cNvPr id="1364099" name="Oval 1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00" name="Oval 1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3968" name="Group 133"/>
          <p:cNvGrpSpPr>
            <a:grpSpLocks/>
          </p:cNvGrpSpPr>
          <p:nvPr/>
        </p:nvGrpSpPr>
        <p:grpSpPr bwMode="auto">
          <a:xfrm flipH="1" flipV="1">
            <a:off x="7423150" y="4133850"/>
            <a:ext cx="290513" cy="249238"/>
            <a:chOff x="2919" y="2456"/>
            <a:chExt cx="183" cy="157"/>
          </a:xfrm>
        </p:grpSpPr>
        <p:sp>
          <p:nvSpPr>
            <p:cNvPr id="1364102" name="Oval 1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03" name="Oval 1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3969" name="Group 136"/>
          <p:cNvGrpSpPr>
            <a:grpSpLocks/>
          </p:cNvGrpSpPr>
          <p:nvPr/>
        </p:nvGrpSpPr>
        <p:grpSpPr bwMode="auto">
          <a:xfrm flipH="1" flipV="1">
            <a:off x="7251700" y="3538538"/>
            <a:ext cx="290513" cy="249237"/>
            <a:chOff x="2919" y="2456"/>
            <a:chExt cx="183" cy="157"/>
          </a:xfrm>
        </p:grpSpPr>
        <p:sp>
          <p:nvSpPr>
            <p:cNvPr id="1364105" name="Oval 1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06" name="Oval 1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3971" name="Group 139"/>
          <p:cNvGrpSpPr>
            <a:grpSpLocks/>
          </p:cNvGrpSpPr>
          <p:nvPr/>
        </p:nvGrpSpPr>
        <p:grpSpPr bwMode="auto">
          <a:xfrm flipH="1" flipV="1">
            <a:off x="6213475" y="4132263"/>
            <a:ext cx="290513" cy="249237"/>
            <a:chOff x="2919" y="2456"/>
            <a:chExt cx="183" cy="157"/>
          </a:xfrm>
        </p:grpSpPr>
        <p:sp>
          <p:nvSpPr>
            <p:cNvPr id="1364108" name="Oval 1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09" name="Oval 1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3986" name="Group 142"/>
          <p:cNvGrpSpPr>
            <a:grpSpLocks/>
          </p:cNvGrpSpPr>
          <p:nvPr/>
        </p:nvGrpSpPr>
        <p:grpSpPr bwMode="auto">
          <a:xfrm flipH="1" flipV="1">
            <a:off x="6783388" y="2976563"/>
            <a:ext cx="290512" cy="249237"/>
            <a:chOff x="2919" y="2456"/>
            <a:chExt cx="183" cy="157"/>
          </a:xfrm>
        </p:grpSpPr>
        <p:sp>
          <p:nvSpPr>
            <p:cNvPr id="1364111" name="Oval 14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12" name="Oval 14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3989" name="Group 145"/>
          <p:cNvGrpSpPr>
            <a:grpSpLocks/>
          </p:cNvGrpSpPr>
          <p:nvPr/>
        </p:nvGrpSpPr>
        <p:grpSpPr bwMode="auto">
          <a:xfrm flipH="1" flipV="1">
            <a:off x="5818188" y="3436938"/>
            <a:ext cx="290512" cy="249237"/>
            <a:chOff x="2919" y="2456"/>
            <a:chExt cx="183" cy="157"/>
          </a:xfrm>
        </p:grpSpPr>
        <p:sp>
          <p:nvSpPr>
            <p:cNvPr id="1364114" name="Oval 14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15" name="Oval 14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3992" name="Group 148"/>
          <p:cNvGrpSpPr>
            <a:grpSpLocks/>
          </p:cNvGrpSpPr>
          <p:nvPr/>
        </p:nvGrpSpPr>
        <p:grpSpPr bwMode="auto">
          <a:xfrm flipH="1" flipV="1">
            <a:off x="7769225" y="3436938"/>
            <a:ext cx="290513" cy="249237"/>
            <a:chOff x="2919" y="2456"/>
            <a:chExt cx="183" cy="157"/>
          </a:xfrm>
        </p:grpSpPr>
        <p:sp>
          <p:nvSpPr>
            <p:cNvPr id="1364117" name="Oval 14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18" name="Oval 15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3995" name="Group 151"/>
          <p:cNvGrpSpPr>
            <a:grpSpLocks/>
          </p:cNvGrpSpPr>
          <p:nvPr/>
        </p:nvGrpSpPr>
        <p:grpSpPr bwMode="auto">
          <a:xfrm flipH="1" flipV="1">
            <a:off x="6775450" y="5145088"/>
            <a:ext cx="290513" cy="249237"/>
            <a:chOff x="2919" y="2456"/>
            <a:chExt cx="183" cy="157"/>
          </a:xfrm>
        </p:grpSpPr>
        <p:sp>
          <p:nvSpPr>
            <p:cNvPr id="1364120" name="Oval 15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4121" name="Oval 15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4122" name="Line 154"/>
          <p:cNvSpPr>
            <a:spLocks noChangeShapeType="1"/>
          </p:cNvSpPr>
          <p:nvPr/>
        </p:nvSpPr>
        <p:spPr bwMode="auto">
          <a:xfrm>
            <a:off x="4179888" y="2424113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123" name="Line 155"/>
          <p:cNvSpPr>
            <a:spLocks noChangeShapeType="1"/>
          </p:cNvSpPr>
          <p:nvPr/>
        </p:nvSpPr>
        <p:spPr bwMode="auto">
          <a:xfrm>
            <a:off x="3576638" y="3490913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124" name="Line 156"/>
          <p:cNvSpPr>
            <a:spLocks noChangeShapeType="1"/>
          </p:cNvSpPr>
          <p:nvPr/>
        </p:nvSpPr>
        <p:spPr bwMode="auto">
          <a:xfrm>
            <a:off x="3205163" y="4179888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125" name="Line 157"/>
          <p:cNvSpPr>
            <a:spLocks noChangeShapeType="1"/>
          </p:cNvSpPr>
          <p:nvPr/>
        </p:nvSpPr>
        <p:spPr bwMode="auto">
          <a:xfrm>
            <a:off x="2514600" y="5275263"/>
            <a:ext cx="290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126" name="Line 158"/>
          <p:cNvSpPr>
            <a:spLocks noChangeShapeType="1"/>
          </p:cNvSpPr>
          <p:nvPr/>
        </p:nvSpPr>
        <p:spPr bwMode="auto">
          <a:xfrm>
            <a:off x="4902200" y="2408238"/>
            <a:ext cx="290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127" name="Line 159"/>
          <p:cNvSpPr>
            <a:spLocks noChangeShapeType="1"/>
          </p:cNvSpPr>
          <p:nvPr/>
        </p:nvSpPr>
        <p:spPr bwMode="auto">
          <a:xfrm>
            <a:off x="5489575" y="3503613"/>
            <a:ext cx="290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128" name="Line 160"/>
          <p:cNvSpPr>
            <a:spLocks noChangeShapeType="1"/>
          </p:cNvSpPr>
          <p:nvPr/>
        </p:nvSpPr>
        <p:spPr bwMode="auto">
          <a:xfrm>
            <a:off x="5873750" y="4164013"/>
            <a:ext cx="2905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4129" name="Line 161"/>
          <p:cNvSpPr>
            <a:spLocks noChangeShapeType="1"/>
          </p:cNvSpPr>
          <p:nvPr/>
        </p:nvSpPr>
        <p:spPr bwMode="auto">
          <a:xfrm>
            <a:off x="6491288" y="5273675"/>
            <a:ext cx="2905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Manifolds?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1122041" y="2200146"/>
            <a:ext cx="484619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Nice combinatorial properties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2115715" y="3101026"/>
            <a:ext cx="372409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Many useful theorems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22"/>
          <p:cNvSpPr txBox="1">
            <a:spLocks noChangeArrowheads="1"/>
          </p:cNvSpPr>
          <p:nvPr/>
        </p:nvSpPr>
        <p:spPr bwMode="auto">
          <a:xfrm>
            <a:off x="2527044" y="4001906"/>
            <a:ext cx="4681090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Easy to prove certain claims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22"/>
          <p:cNvSpPr txBox="1">
            <a:spLocks noChangeArrowheads="1"/>
          </p:cNvSpPr>
          <p:nvPr/>
        </p:nvSpPr>
        <p:spPr bwMode="auto">
          <a:xfrm>
            <a:off x="1122041" y="4902786"/>
            <a:ext cx="7226145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True, most complexes are not manifolds ….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2"/>
          <p:cNvSpPr txBox="1">
            <a:spLocks noChangeArrowheads="1"/>
          </p:cNvSpPr>
          <p:nvPr/>
        </p:nvSpPr>
        <p:spPr bwMode="auto">
          <a:xfrm>
            <a:off x="2527044" y="5803667"/>
            <a:ext cx="4221027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Still a good place to start.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80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Glue Opposite Edges</a:t>
            </a:r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68675" y="2260600"/>
            <a:ext cx="290513" cy="249238"/>
            <a:chOff x="2919" y="2456"/>
            <a:chExt cx="183" cy="157"/>
          </a:xfrm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90788" y="2260600"/>
            <a:ext cx="290512" cy="249238"/>
            <a:chOff x="2919" y="2456"/>
            <a:chExt cx="183" cy="157"/>
          </a:xfrm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705600" y="2260600"/>
            <a:ext cx="290513" cy="249238"/>
            <a:chOff x="2919" y="2456"/>
            <a:chExt cx="183" cy="157"/>
          </a:xfrm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827713" y="2260600"/>
            <a:ext cx="290512" cy="249238"/>
            <a:chOff x="2919" y="2456"/>
            <a:chExt cx="183" cy="157"/>
          </a:xfrm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53363" y="2260600"/>
            <a:ext cx="290512" cy="249238"/>
            <a:chOff x="2919" y="2456"/>
            <a:chExt cx="183" cy="157"/>
          </a:xfrm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99138" y="3536950"/>
            <a:ext cx="290512" cy="249238"/>
            <a:chOff x="2919" y="2456"/>
            <a:chExt cx="183" cy="157"/>
          </a:xfrm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837363" y="4133850"/>
            <a:ext cx="290512" cy="249238"/>
            <a:chOff x="2919" y="2456"/>
            <a:chExt cx="183" cy="157"/>
          </a:xfrm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65913" y="3538538"/>
            <a:ext cx="290512" cy="249237"/>
            <a:chOff x="2919" y="2456"/>
            <a:chExt cx="183" cy="157"/>
          </a:xfrm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83438" y="3436938"/>
            <a:ext cx="290512" cy="249237"/>
            <a:chOff x="2919" y="2456"/>
            <a:chExt cx="183" cy="157"/>
          </a:xfrm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5" name="AutoShape 79"/>
          <p:cNvSpPr>
            <a:spLocks noChangeArrowheads="1"/>
          </p:cNvSpPr>
          <p:nvPr/>
        </p:nvSpPr>
        <p:spPr bwMode="auto">
          <a:xfrm rot="12657282">
            <a:off x="8115300" y="2940050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66096" name="AutoShape 80"/>
          <p:cNvSpPr>
            <a:spLocks noChangeArrowheads="1"/>
          </p:cNvSpPr>
          <p:nvPr/>
        </p:nvSpPr>
        <p:spPr bwMode="auto">
          <a:xfrm rot="8942718" flipV="1">
            <a:off x="865188" y="3078163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898775" y="2260600"/>
            <a:ext cx="3544888" cy="3133725"/>
            <a:chOff x="1826" y="1442"/>
            <a:chExt cx="2233" cy="1974"/>
          </a:xfrm>
        </p:grpSpPr>
        <p:sp>
          <p:nvSpPr>
            <p:cNvPr id="1366098" name="AutoShape 82"/>
            <p:cNvSpPr>
              <a:spLocks noChangeArrowheads="1"/>
            </p:cNvSpPr>
            <p:nvPr/>
          </p:nvSpPr>
          <p:spPr bwMode="auto">
            <a:xfrm>
              <a:off x="1902" y="1500"/>
              <a:ext cx="2093" cy="18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9" name="AutoShape 83"/>
            <p:cNvSpPr>
              <a:spLocks noChangeArrowheads="1"/>
            </p:cNvSpPr>
            <p:nvPr/>
          </p:nvSpPr>
          <p:spPr bwMode="auto">
            <a:xfrm flipH="1" flipV="1">
              <a:off x="2679" y="2533"/>
              <a:ext cx="539" cy="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100" name="Line 84"/>
            <p:cNvSpPr>
              <a:spLocks noChangeShapeType="1"/>
            </p:cNvSpPr>
            <p:nvPr/>
          </p:nvSpPr>
          <p:spPr bwMode="auto">
            <a:xfrm flipV="1">
              <a:off x="2679" y="1481"/>
              <a:ext cx="274" cy="10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1" name="Line 85"/>
            <p:cNvSpPr>
              <a:spLocks noChangeShapeType="1"/>
            </p:cNvSpPr>
            <p:nvPr/>
          </p:nvSpPr>
          <p:spPr bwMode="auto">
            <a:xfrm flipH="1">
              <a:off x="1893" y="2551"/>
              <a:ext cx="768" cy="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2" name="Line 86"/>
            <p:cNvSpPr>
              <a:spLocks noChangeShapeType="1"/>
            </p:cNvSpPr>
            <p:nvPr/>
          </p:nvSpPr>
          <p:spPr bwMode="auto">
            <a:xfrm flipV="1">
              <a:off x="1911" y="2889"/>
              <a:ext cx="1024" cy="4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3" name="Line 87"/>
            <p:cNvSpPr>
              <a:spLocks noChangeShapeType="1"/>
            </p:cNvSpPr>
            <p:nvPr/>
          </p:nvSpPr>
          <p:spPr bwMode="auto">
            <a:xfrm>
              <a:off x="2953" y="2898"/>
              <a:ext cx="1052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4" name="Line 88"/>
            <p:cNvSpPr>
              <a:spLocks noChangeShapeType="1"/>
            </p:cNvSpPr>
            <p:nvPr/>
          </p:nvSpPr>
          <p:spPr bwMode="auto">
            <a:xfrm>
              <a:off x="3227" y="2542"/>
              <a:ext cx="796" cy="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5" name="Line 89"/>
            <p:cNvSpPr>
              <a:spLocks noChangeShapeType="1"/>
            </p:cNvSpPr>
            <p:nvPr/>
          </p:nvSpPr>
          <p:spPr bwMode="auto">
            <a:xfrm>
              <a:off x="2944" y="1490"/>
              <a:ext cx="274" cy="1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6" name="Line 90"/>
            <p:cNvSpPr>
              <a:spLocks noChangeShapeType="1"/>
            </p:cNvSpPr>
            <p:nvPr/>
          </p:nvSpPr>
          <p:spPr bwMode="auto">
            <a:xfrm flipH="1">
              <a:off x="2679" y="2869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7" name="Line 91"/>
            <p:cNvSpPr>
              <a:spLocks noChangeShapeType="1"/>
            </p:cNvSpPr>
            <p:nvPr/>
          </p:nvSpPr>
          <p:spPr bwMode="auto">
            <a:xfrm>
              <a:off x="2949" y="2868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8" name="Line 92"/>
            <p:cNvSpPr>
              <a:spLocks noChangeShapeType="1"/>
            </p:cNvSpPr>
            <p:nvPr/>
          </p:nvSpPr>
          <p:spPr bwMode="auto">
            <a:xfrm>
              <a:off x="3200" y="2523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9" name="Line 93"/>
            <p:cNvSpPr>
              <a:spLocks noChangeShapeType="1"/>
            </p:cNvSpPr>
            <p:nvPr/>
          </p:nvSpPr>
          <p:spPr bwMode="auto">
            <a:xfrm flipH="1">
              <a:off x="2299" y="2537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0" name="Line 94"/>
            <p:cNvSpPr>
              <a:spLocks noChangeShapeType="1"/>
            </p:cNvSpPr>
            <p:nvPr/>
          </p:nvSpPr>
          <p:spPr bwMode="auto">
            <a:xfrm flipV="1">
              <a:off x="3228" y="2158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1" name="Line 95"/>
            <p:cNvSpPr>
              <a:spLocks noChangeShapeType="1"/>
            </p:cNvSpPr>
            <p:nvPr/>
          </p:nvSpPr>
          <p:spPr bwMode="auto">
            <a:xfrm flipH="1" flipV="1">
              <a:off x="2583" y="2171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3876" y="3259"/>
              <a:ext cx="183" cy="157"/>
              <a:chOff x="2919" y="2456"/>
              <a:chExt cx="183" cy="157"/>
            </a:xfrm>
          </p:grpSpPr>
          <p:sp>
            <p:nvSpPr>
              <p:cNvPr id="1366113" name="Oval 9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4" name="Oval 9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2549" y="3259"/>
              <a:ext cx="183" cy="157"/>
              <a:chOff x="2919" y="2456"/>
              <a:chExt cx="183" cy="157"/>
            </a:xfrm>
          </p:grpSpPr>
          <p:sp>
            <p:nvSpPr>
              <p:cNvPr id="1366116" name="Oval 10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7" name="Oval 10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3102" y="3259"/>
              <a:ext cx="183" cy="157"/>
              <a:chOff x="2919" y="2456"/>
              <a:chExt cx="183" cy="157"/>
            </a:xfrm>
          </p:grpSpPr>
          <p:sp>
            <p:nvSpPr>
              <p:cNvPr id="1366119" name="Oval 103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0" name="Oval 104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05"/>
            <p:cNvGrpSpPr>
              <a:grpSpLocks/>
            </p:cNvGrpSpPr>
            <p:nvPr/>
          </p:nvGrpSpPr>
          <p:grpSpPr bwMode="auto">
            <a:xfrm>
              <a:off x="1826" y="3259"/>
              <a:ext cx="183" cy="157"/>
              <a:chOff x="2919" y="2456"/>
              <a:chExt cx="183" cy="157"/>
            </a:xfrm>
          </p:grpSpPr>
          <p:sp>
            <p:nvSpPr>
              <p:cNvPr id="1366122" name="Oval 106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3" name="Oval 107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8"/>
            <p:cNvGrpSpPr>
              <a:grpSpLocks/>
            </p:cNvGrpSpPr>
            <p:nvPr/>
          </p:nvGrpSpPr>
          <p:grpSpPr bwMode="auto">
            <a:xfrm>
              <a:off x="3120" y="2455"/>
              <a:ext cx="183" cy="157"/>
              <a:chOff x="2919" y="2456"/>
              <a:chExt cx="183" cy="157"/>
            </a:xfrm>
          </p:grpSpPr>
          <p:sp>
            <p:nvSpPr>
              <p:cNvPr id="1366125" name="Oval 10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6" name="Oval 11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2466" y="2079"/>
              <a:ext cx="183" cy="157"/>
              <a:chOff x="2919" y="2456"/>
              <a:chExt cx="183" cy="157"/>
            </a:xfrm>
          </p:grpSpPr>
          <p:sp>
            <p:nvSpPr>
              <p:cNvPr id="1366128" name="Oval 11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9" name="Oval 11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2574" y="2454"/>
              <a:ext cx="183" cy="157"/>
              <a:chOff x="2919" y="2456"/>
              <a:chExt cx="183" cy="157"/>
            </a:xfrm>
          </p:grpSpPr>
          <p:sp>
            <p:nvSpPr>
              <p:cNvPr id="1366131" name="Oval 115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2" name="Oval 116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228" y="2080"/>
              <a:ext cx="183" cy="157"/>
              <a:chOff x="2919" y="2456"/>
              <a:chExt cx="183" cy="157"/>
            </a:xfrm>
          </p:grpSpPr>
          <p:sp>
            <p:nvSpPr>
              <p:cNvPr id="1366134" name="Oval 118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5" name="Oval 119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20"/>
            <p:cNvGrpSpPr>
              <a:grpSpLocks/>
            </p:cNvGrpSpPr>
            <p:nvPr/>
          </p:nvGrpSpPr>
          <p:grpSpPr bwMode="auto">
            <a:xfrm>
              <a:off x="2869" y="2808"/>
              <a:ext cx="183" cy="157"/>
              <a:chOff x="2919" y="2456"/>
              <a:chExt cx="183" cy="157"/>
            </a:xfrm>
          </p:grpSpPr>
          <p:sp>
            <p:nvSpPr>
              <p:cNvPr id="1366137" name="Oval 121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8" name="Oval 122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23"/>
            <p:cNvGrpSpPr>
              <a:grpSpLocks/>
            </p:cNvGrpSpPr>
            <p:nvPr/>
          </p:nvGrpSpPr>
          <p:grpSpPr bwMode="auto">
            <a:xfrm>
              <a:off x="3477" y="2518"/>
              <a:ext cx="183" cy="157"/>
              <a:chOff x="2919" y="2456"/>
              <a:chExt cx="183" cy="157"/>
            </a:xfrm>
          </p:grpSpPr>
          <p:sp>
            <p:nvSpPr>
              <p:cNvPr id="1366140" name="Oval 124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1" name="Oval 125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26"/>
            <p:cNvGrpSpPr>
              <a:grpSpLocks/>
            </p:cNvGrpSpPr>
            <p:nvPr/>
          </p:nvGrpSpPr>
          <p:grpSpPr bwMode="auto">
            <a:xfrm>
              <a:off x="2248" y="2518"/>
              <a:ext cx="183" cy="157"/>
              <a:chOff x="2919" y="2456"/>
              <a:chExt cx="183" cy="157"/>
            </a:xfrm>
          </p:grpSpPr>
          <p:sp>
            <p:nvSpPr>
              <p:cNvPr id="1366143" name="Oval 12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4" name="Oval 12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2874" y="1442"/>
              <a:ext cx="183" cy="157"/>
              <a:chOff x="2919" y="2456"/>
              <a:chExt cx="183" cy="157"/>
            </a:xfrm>
          </p:grpSpPr>
          <p:sp>
            <p:nvSpPr>
              <p:cNvPr id="1366146" name="Oval 13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7" name="Oval 13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AA5FF-5FBF-4931-A72B-8C47CF8B66AE}" type="slidenum">
              <a:rPr lang="en-US"/>
              <a:pPr/>
              <a:t>81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40785E0-0080-4950-8AB3-1DADD5FFBCC1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Moebius Task</a:t>
            </a:r>
          </a:p>
        </p:txBody>
      </p:sp>
      <p:pic>
        <p:nvPicPr>
          <p:cNvPr id="1368067" name="Picture 3" descr="MobiusStrip_100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7300" y="2349500"/>
            <a:ext cx="4105275" cy="304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1DFD5A1-7613-45D7-A539-783049468D37}" type="slidenum">
              <a:rPr lang="en-US"/>
              <a:pPr/>
              <a:t>82</a:t>
            </a:fld>
            <a:endParaRPr lang="en-US"/>
          </a:p>
        </p:txBody>
      </p:sp>
      <p:sp>
        <p:nvSpPr>
          <p:cNvPr id="13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9FC8AE9-A603-48FA-A8EA-E66728C806F1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70114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0115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Defines a Manifold Task</a:t>
            </a:r>
          </a:p>
        </p:txBody>
      </p:sp>
      <p:sp>
        <p:nvSpPr>
          <p:cNvPr id="1370117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0118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19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0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1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2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3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4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5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6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7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8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29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</p:grpSpPr>
        <p:sp>
          <p:nvSpPr>
            <p:cNvPr id="1370131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32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68675" y="2260600"/>
            <a:ext cx="290513" cy="249238"/>
            <a:chOff x="2919" y="2456"/>
            <a:chExt cx="183" cy="157"/>
          </a:xfrm>
        </p:grpSpPr>
        <p:sp>
          <p:nvSpPr>
            <p:cNvPr id="1370134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35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90788" y="2260600"/>
            <a:ext cx="290512" cy="249238"/>
            <a:chOff x="2919" y="2456"/>
            <a:chExt cx="183" cy="157"/>
          </a:xfrm>
        </p:grpSpPr>
        <p:sp>
          <p:nvSpPr>
            <p:cNvPr id="1370137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38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</p:grpSpPr>
        <p:sp>
          <p:nvSpPr>
            <p:cNvPr id="1370140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41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</p:grpSpPr>
        <p:sp>
          <p:nvSpPr>
            <p:cNvPr id="1370143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44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</p:grpSpPr>
        <p:sp>
          <p:nvSpPr>
            <p:cNvPr id="1370146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47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</p:grpSpPr>
        <p:sp>
          <p:nvSpPr>
            <p:cNvPr id="1370149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50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</p:grpSpPr>
        <p:sp>
          <p:nvSpPr>
            <p:cNvPr id="1370152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53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0154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0155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56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57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58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59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60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61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62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63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64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65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0166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705600" y="2260600"/>
            <a:ext cx="290513" cy="249238"/>
            <a:chOff x="2919" y="2456"/>
            <a:chExt cx="183" cy="157"/>
          </a:xfrm>
        </p:grpSpPr>
        <p:sp>
          <p:nvSpPr>
            <p:cNvPr id="1370168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69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827713" y="2260600"/>
            <a:ext cx="290512" cy="249238"/>
            <a:chOff x="2919" y="2456"/>
            <a:chExt cx="183" cy="157"/>
          </a:xfrm>
        </p:grpSpPr>
        <p:sp>
          <p:nvSpPr>
            <p:cNvPr id="1370171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72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53363" y="2260600"/>
            <a:ext cx="290512" cy="249238"/>
            <a:chOff x="2919" y="2456"/>
            <a:chExt cx="183" cy="157"/>
          </a:xfrm>
        </p:grpSpPr>
        <p:sp>
          <p:nvSpPr>
            <p:cNvPr id="1370174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75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99138" y="3536950"/>
            <a:ext cx="290512" cy="249238"/>
            <a:chOff x="2919" y="2456"/>
            <a:chExt cx="183" cy="157"/>
          </a:xfrm>
        </p:grpSpPr>
        <p:sp>
          <p:nvSpPr>
            <p:cNvPr id="1370177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78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837363" y="4133850"/>
            <a:ext cx="290512" cy="249238"/>
            <a:chOff x="2919" y="2456"/>
            <a:chExt cx="183" cy="157"/>
          </a:xfrm>
        </p:grpSpPr>
        <p:sp>
          <p:nvSpPr>
            <p:cNvPr id="1370180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81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65913" y="3538538"/>
            <a:ext cx="290512" cy="249237"/>
            <a:chOff x="2919" y="2456"/>
            <a:chExt cx="183" cy="157"/>
          </a:xfrm>
        </p:grpSpPr>
        <p:sp>
          <p:nvSpPr>
            <p:cNvPr id="1370183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84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</p:grpSpPr>
        <p:sp>
          <p:nvSpPr>
            <p:cNvPr id="1370186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87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83438" y="3436938"/>
            <a:ext cx="290512" cy="249237"/>
            <a:chOff x="2919" y="2456"/>
            <a:chExt cx="183" cy="157"/>
          </a:xfrm>
        </p:grpSpPr>
        <p:sp>
          <p:nvSpPr>
            <p:cNvPr id="1370189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0190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0191" name="AutoShape 79"/>
          <p:cNvSpPr>
            <a:spLocks noChangeArrowheads="1"/>
          </p:cNvSpPr>
          <p:nvPr/>
        </p:nvSpPr>
        <p:spPr bwMode="auto">
          <a:xfrm rot="12657282">
            <a:off x="8115300" y="2940050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0192" name="AutoShape 80"/>
          <p:cNvSpPr>
            <a:spLocks noChangeArrowheads="1"/>
          </p:cNvSpPr>
          <p:nvPr/>
        </p:nvSpPr>
        <p:spPr bwMode="auto">
          <a:xfrm rot="8942718" flipV="1">
            <a:off x="865188" y="3078163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898775" y="2260600"/>
            <a:ext cx="3544888" cy="3133725"/>
            <a:chOff x="1826" y="1442"/>
            <a:chExt cx="2233" cy="1974"/>
          </a:xfrm>
        </p:grpSpPr>
        <p:sp>
          <p:nvSpPr>
            <p:cNvPr id="1370194" name="AutoShape 82"/>
            <p:cNvSpPr>
              <a:spLocks noChangeArrowheads="1"/>
            </p:cNvSpPr>
            <p:nvPr/>
          </p:nvSpPr>
          <p:spPr bwMode="auto">
            <a:xfrm>
              <a:off x="1902" y="1500"/>
              <a:ext cx="2093" cy="18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195" name="AutoShape 83"/>
            <p:cNvSpPr>
              <a:spLocks noChangeArrowheads="1"/>
            </p:cNvSpPr>
            <p:nvPr/>
          </p:nvSpPr>
          <p:spPr bwMode="auto">
            <a:xfrm flipH="1" flipV="1">
              <a:off x="2679" y="2533"/>
              <a:ext cx="539" cy="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0196" name="Line 84"/>
            <p:cNvSpPr>
              <a:spLocks noChangeShapeType="1"/>
            </p:cNvSpPr>
            <p:nvPr/>
          </p:nvSpPr>
          <p:spPr bwMode="auto">
            <a:xfrm flipV="1">
              <a:off x="2679" y="1481"/>
              <a:ext cx="274" cy="10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197" name="Line 85"/>
            <p:cNvSpPr>
              <a:spLocks noChangeShapeType="1"/>
            </p:cNvSpPr>
            <p:nvPr/>
          </p:nvSpPr>
          <p:spPr bwMode="auto">
            <a:xfrm flipH="1">
              <a:off x="1893" y="2551"/>
              <a:ext cx="768" cy="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198" name="Line 86"/>
            <p:cNvSpPr>
              <a:spLocks noChangeShapeType="1"/>
            </p:cNvSpPr>
            <p:nvPr/>
          </p:nvSpPr>
          <p:spPr bwMode="auto">
            <a:xfrm flipV="1">
              <a:off x="1911" y="2889"/>
              <a:ext cx="1024" cy="4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199" name="Line 87"/>
            <p:cNvSpPr>
              <a:spLocks noChangeShapeType="1"/>
            </p:cNvSpPr>
            <p:nvPr/>
          </p:nvSpPr>
          <p:spPr bwMode="auto">
            <a:xfrm>
              <a:off x="2953" y="2898"/>
              <a:ext cx="1052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0" name="Line 88"/>
            <p:cNvSpPr>
              <a:spLocks noChangeShapeType="1"/>
            </p:cNvSpPr>
            <p:nvPr/>
          </p:nvSpPr>
          <p:spPr bwMode="auto">
            <a:xfrm>
              <a:off x="3227" y="2542"/>
              <a:ext cx="796" cy="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1" name="Line 89"/>
            <p:cNvSpPr>
              <a:spLocks noChangeShapeType="1"/>
            </p:cNvSpPr>
            <p:nvPr/>
          </p:nvSpPr>
          <p:spPr bwMode="auto">
            <a:xfrm>
              <a:off x="2944" y="1490"/>
              <a:ext cx="274" cy="1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2" name="Line 90"/>
            <p:cNvSpPr>
              <a:spLocks noChangeShapeType="1"/>
            </p:cNvSpPr>
            <p:nvPr/>
          </p:nvSpPr>
          <p:spPr bwMode="auto">
            <a:xfrm flipH="1">
              <a:off x="2679" y="2869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3" name="Line 91"/>
            <p:cNvSpPr>
              <a:spLocks noChangeShapeType="1"/>
            </p:cNvSpPr>
            <p:nvPr/>
          </p:nvSpPr>
          <p:spPr bwMode="auto">
            <a:xfrm>
              <a:off x="2949" y="2868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4" name="Line 92"/>
            <p:cNvSpPr>
              <a:spLocks noChangeShapeType="1"/>
            </p:cNvSpPr>
            <p:nvPr/>
          </p:nvSpPr>
          <p:spPr bwMode="auto">
            <a:xfrm>
              <a:off x="3200" y="2523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5" name="Line 93"/>
            <p:cNvSpPr>
              <a:spLocks noChangeShapeType="1"/>
            </p:cNvSpPr>
            <p:nvPr/>
          </p:nvSpPr>
          <p:spPr bwMode="auto">
            <a:xfrm flipH="1">
              <a:off x="2299" y="2537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6" name="Line 94"/>
            <p:cNvSpPr>
              <a:spLocks noChangeShapeType="1"/>
            </p:cNvSpPr>
            <p:nvPr/>
          </p:nvSpPr>
          <p:spPr bwMode="auto">
            <a:xfrm flipV="1">
              <a:off x="3228" y="2158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70207" name="Line 95"/>
            <p:cNvSpPr>
              <a:spLocks noChangeShapeType="1"/>
            </p:cNvSpPr>
            <p:nvPr/>
          </p:nvSpPr>
          <p:spPr bwMode="auto">
            <a:xfrm flipH="1" flipV="1">
              <a:off x="2583" y="2171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3876" y="3259"/>
              <a:ext cx="183" cy="157"/>
              <a:chOff x="2919" y="2456"/>
              <a:chExt cx="183" cy="157"/>
            </a:xfrm>
          </p:grpSpPr>
          <p:sp>
            <p:nvSpPr>
              <p:cNvPr id="1370209" name="Oval 9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10" name="Oval 9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2549" y="3259"/>
              <a:ext cx="183" cy="157"/>
              <a:chOff x="2919" y="2456"/>
              <a:chExt cx="183" cy="157"/>
            </a:xfrm>
          </p:grpSpPr>
          <p:sp>
            <p:nvSpPr>
              <p:cNvPr id="1370212" name="Oval 10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13" name="Oval 10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3102" y="3259"/>
              <a:ext cx="183" cy="157"/>
              <a:chOff x="2919" y="2456"/>
              <a:chExt cx="183" cy="157"/>
            </a:xfrm>
          </p:grpSpPr>
          <p:sp>
            <p:nvSpPr>
              <p:cNvPr id="1370215" name="Oval 103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16" name="Oval 104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05"/>
            <p:cNvGrpSpPr>
              <a:grpSpLocks/>
            </p:cNvGrpSpPr>
            <p:nvPr/>
          </p:nvGrpSpPr>
          <p:grpSpPr bwMode="auto">
            <a:xfrm>
              <a:off x="1826" y="3259"/>
              <a:ext cx="183" cy="157"/>
              <a:chOff x="2919" y="2456"/>
              <a:chExt cx="183" cy="157"/>
            </a:xfrm>
          </p:grpSpPr>
          <p:sp>
            <p:nvSpPr>
              <p:cNvPr id="1370218" name="Oval 106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19" name="Oval 107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8"/>
            <p:cNvGrpSpPr>
              <a:grpSpLocks/>
            </p:cNvGrpSpPr>
            <p:nvPr/>
          </p:nvGrpSpPr>
          <p:grpSpPr bwMode="auto">
            <a:xfrm>
              <a:off x="3120" y="2455"/>
              <a:ext cx="183" cy="157"/>
              <a:chOff x="2919" y="2456"/>
              <a:chExt cx="183" cy="157"/>
            </a:xfrm>
          </p:grpSpPr>
          <p:sp>
            <p:nvSpPr>
              <p:cNvPr id="1370221" name="Oval 10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22" name="Oval 11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2466" y="2079"/>
              <a:ext cx="183" cy="157"/>
              <a:chOff x="2919" y="2456"/>
              <a:chExt cx="183" cy="157"/>
            </a:xfrm>
          </p:grpSpPr>
          <p:sp>
            <p:nvSpPr>
              <p:cNvPr id="1370224" name="Oval 11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25" name="Oval 11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2574" y="2454"/>
              <a:ext cx="183" cy="157"/>
              <a:chOff x="2919" y="2456"/>
              <a:chExt cx="183" cy="157"/>
            </a:xfrm>
          </p:grpSpPr>
          <p:sp>
            <p:nvSpPr>
              <p:cNvPr id="1370227" name="Oval 115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28" name="Oval 116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228" y="2080"/>
              <a:ext cx="183" cy="157"/>
              <a:chOff x="2919" y="2456"/>
              <a:chExt cx="183" cy="157"/>
            </a:xfrm>
          </p:grpSpPr>
          <p:sp>
            <p:nvSpPr>
              <p:cNvPr id="1370230" name="Oval 118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31" name="Oval 119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20"/>
            <p:cNvGrpSpPr>
              <a:grpSpLocks/>
            </p:cNvGrpSpPr>
            <p:nvPr/>
          </p:nvGrpSpPr>
          <p:grpSpPr bwMode="auto">
            <a:xfrm>
              <a:off x="2869" y="2808"/>
              <a:ext cx="183" cy="157"/>
              <a:chOff x="2919" y="2456"/>
              <a:chExt cx="183" cy="157"/>
            </a:xfrm>
          </p:grpSpPr>
          <p:sp>
            <p:nvSpPr>
              <p:cNvPr id="1370233" name="Oval 121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34" name="Oval 122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23"/>
            <p:cNvGrpSpPr>
              <a:grpSpLocks/>
            </p:cNvGrpSpPr>
            <p:nvPr/>
          </p:nvGrpSpPr>
          <p:grpSpPr bwMode="auto">
            <a:xfrm>
              <a:off x="3477" y="2518"/>
              <a:ext cx="183" cy="157"/>
              <a:chOff x="2919" y="2456"/>
              <a:chExt cx="183" cy="157"/>
            </a:xfrm>
          </p:grpSpPr>
          <p:sp>
            <p:nvSpPr>
              <p:cNvPr id="1370236" name="Oval 124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37" name="Oval 125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26"/>
            <p:cNvGrpSpPr>
              <a:grpSpLocks/>
            </p:cNvGrpSpPr>
            <p:nvPr/>
          </p:nvGrpSpPr>
          <p:grpSpPr bwMode="auto">
            <a:xfrm>
              <a:off x="2248" y="2518"/>
              <a:ext cx="183" cy="157"/>
              <a:chOff x="2919" y="2456"/>
              <a:chExt cx="183" cy="157"/>
            </a:xfrm>
          </p:grpSpPr>
          <p:sp>
            <p:nvSpPr>
              <p:cNvPr id="1370239" name="Oval 12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40" name="Oval 12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2874" y="1442"/>
              <a:ext cx="183" cy="157"/>
              <a:chOff x="2919" y="2456"/>
              <a:chExt cx="183" cy="157"/>
            </a:xfrm>
          </p:grpSpPr>
          <p:sp>
            <p:nvSpPr>
              <p:cNvPr id="1370242" name="Oval 13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70243" name="Oval 13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0245" name="AutoShape 133"/>
          <p:cNvSpPr>
            <a:spLocks noChangeArrowheads="1"/>
          </p:cNvSpPr>
          <p:nvPr/>
        </p:nvSpPr>
        <p:spPr bwMode="auto">
          <a:xfrm>
            <a:off x="1277938" y="1628775"/>
            <a:ext cx="3482975" cy="611188"/>
          </a:xfrm>
          <a:prstGeom prst="leftRightArrow">
            <a:avLst>
              <a:gd name="adj1" fmla="val 50000"/>
              <a:gd name="adj2" fmla="val 11397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>
                <a:solidFill>
                  <a:schemeClr val="bg1"/>
                </a:solidFill>
                <a:latin typeface="Ariel"/>
              </a:rPr>
              <a:t>boundary</a:t>
            </a:r>
          </a:p>
        </p:txBody>
      </p:sp>
      <p:sp>
        <p:nvSpPr>
          <p:cNvPr id="1370248" name="AutoShape 136"/>
          <p:cNvSpPr>
            <a:spLocks noChangeArrowheads="1"/>
          </p:cNvSpPr>
          <p:nvPr/>
        </p:nvSpPr>
        <p:spPr bwMode="auto">
          <a:xfrm>
            <a:off x="4579938" y="1630363"/>
            <a:ext cx="3482975" cy="611187"/>
          </a:xfrm>
          <a:prstGeom prst="leftRightArrow">
            <a:avLst>
              <a:gd name="adj1" fmla="val 50000"/>
              <a:gd name="adj2" fmla="val 11397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Ariel"/>
              </a:rPr>
              <a:t>boundary</a:t>
            </a:r>
          </a:p>
        </p:txBody>
      </p:sp>
      <p:sp>
        <p:nvSpPr>
          <p:cNvPr id="1370249" name="AutoShape 137"/>
          <p:cNvSpPr>
            <a:spLocks noChangeArrowheads="1"/>
          </p:cNvSpPr>
          <p:nvPr/>
        </p:nvSpPr>
        <p:spPr bwMode="auto">
          <a:xfrm>
            <a:off x="3021013" y="5427663"/>
            <a:ext cx="3482975" cy="611187"/>
          </a:xfrm>
          <a:prstGeom prst="leftRightArrow">
            <a:avLst>
              <a:gd name="adj1" fmla="val 50000"/>
              <a:gd name="adj2" fmla="val 11397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Ariel"/>
              </a:rPr>
              <a:t>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61D1B5-3D8C-43F9-ACD3-A7686EAF4CA3}" type="slidenum">
              <a:rPr lang="en-US"/>
              <a:pPr/>
              <a:t>83</a:t>
            </a:fld>
            <a:endParaRPr lang="en-US"/>
          </a:p>
        </p:txBody>
      </p:sp>
      <p:sp>
        <p:nvSpPr>
          <p:cNvPr id="138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55453A-A844-4741-AC18-DCB1B0A7B52F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84450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4451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44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Manifold Task</a:t>
            </a:r>
          </a:p>
        </p:txBody>
      </p:sp>
      <p:sp>
        <p:nvSpPr>
          <p:cNvPr id="1384453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4454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55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56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57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58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59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60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61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62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63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64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65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</p:grpSpPr>
        <p:sp>
          <p:nvSpPr>
            <p:cNvPr id="1384467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68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68675" y="2260600"/>
            <a:ext cx="290513" cy="249238"/>
            <a:chOff x="2919" y="2456"/>
            <a:chExt cx="183" cy="157"/>
          </a:xfrm>
        </p:grpSpPr>
        <p:sp>
          <p:nvSpPr>
            <p:cNvPr id="1384470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71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90788" y="2260600"/>
            <a:ext cx="290512" cy="249238"/>
            <a:chOff x="2919" y="2456"/>
            <a:chExt cx="183" cy="157"/>
          </a:xfrm>
        </p:grpSpPr>
        <p:sp>
          <p:nvSpPr>
            <p:cNvPr id="1384473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74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</p:grpSpPr>
        <p:sp>
          <p:nvSpPr>
            <p:cNvPr id="1384476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77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</p:grpSpPr>
        <p:sp>
          <p:nvSpPr>
            <p:cNvPr id="1384479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80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</p:grpSpPr>
        <p:sp>
          <p:nvSpPr>
            <p:cNvPr id="1384482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83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</p:grpSpPr>
        <p:sp>
          <p:nvSpPr>
            <p:cNvPr id="1384485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86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</p:grpSpPr>
        <p:sp>
          <p:nvSpPr>
            <p:cNvPr id="1384488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489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4490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4491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2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3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4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5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6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7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8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499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500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501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4502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705600" y="2260600"/>
            <a:ext cx="290513" cy="249238"/>
            <a:chOff x="2919" y="2456"/>
            <a:chExt cx="183" cy="157"/>
          </a:xfrm>
        </p:grpSpPr>
        <p:sp>
          <p:nvSpPr>
            <p:cNvPr id="1384504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05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827713" y="2260600"/>
            <a:ext cx="290512" cy="249238"/>
            <a:chOff x="2919" y="2456"/>
            <a:chExt cx="183" cy="157"/>
          </a:xfrm>
        </p:grpSpPr>
        <p:sp>
          <p:nvSpPr>
            <p:cNvPr id="1384507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08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53363" y="2260600"/>
            <a:ext cx="290512" cy="249238"/>
            <a:chOff x="2919" y="2456"/>
            <a:chExt cx="183" cy="157"/>
          </a:xfrm>
        </p:grpSpPr>
        <p:sp>
          <p:nvSpPr>
            <p:cNvPr id="1384510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11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99138" y="3536950"/>
            <a:ext cx="290512" cy="249238"/>
            <a:chOff x="2919" y="2456"/>
            <a:chExt cx="183" cy="157"/>
          </a:xfrm>
        </p:grpSpPr>
        <p:sp>
          <p:nvSpPr>
            <p:cNvPr id="1384513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14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837363" y="4133850"/>
            <a:ext cx="290512" cy="249238"/>
            <a:chOff x="2919" y="2456"/>
            <a:chExt cx="183" cy="157"/>
          </a:xfrm>
        </p:grpSpPr>
        <p:sp>
          <p:nvSpPr>
            <p:cNvPr id="1384516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17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65913" y="3538538"/>
            <a:ext cx="290512" cy="249237"/>
            <a:chOff x="2919" y="2456"/>
            <a:chExt cx="183" cy="157"/>
          </a:xfrm>
        </p:grpSpPr>
        <p:sp>
          <p:nvSpPr>
            <p:cNvPr id="1384519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66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20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66FFFF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</p:grpSpPr>
        <p:sp>
          <p:nvSpPr>
            <p:cNvPr id="1384522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23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83438" y="3436938"/>
            <a:ext cx="290512" cy="249237"/>
            <a:chOff x="2919" y="2456"/>
            <a:chExt cx="183" cy="157"/>
          </a:xfrm>
        </p:grpSpPr>
        <p:sp>
          <p:nvSpPr>
            <p:cNvPr id="1384525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4526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rgbClr val="FF330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4527" name="AutoShape 79"/>
          <p:cNvSpPr>
            <a:spLocks noChangeArrowheads="1"/>
          </p:cNvSpPr>
          <p:nvPr/>
        </p:nvSpPr>
        <p:spPr bwMode="auto">
          <a:xfrm rot="12657282">
            <a:off x="8115300" y="2940050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4528" name="AutoShape 80"/>
          <p:cNvSpPr>
            <a:spLocks noChangeArrowheads="1"/>
          </p:cNvSpPr>
          <p:nvPr/>
        </p:nvSpPr>
        <p:spPr bwMode="auto">
          <a:xfrm rot="8942718" flipV="1">
            <a:off x="865188" y="3078163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898775" y="2260600"/>
            <a:ext cx="3544888" cy="3133725"/>
            <a:chOff x="1826" y="1442"/>
            <a:chExt cx="2233" cy="1974"/>
          </a:xfrm>
        </p:grpSpPr>
        <p:sp>
          <p:nvSpPr>
            <p:cNvPr id="1384530" name="AutoShape 82"/>
            <p:cNvSpPr>
              <a:spLocks noChangeArrowheads="1"/>
            </p:cNvSpPr>
            <p:nvPr/>
          </p:nvSpPr>
          <p:spPr bwMode="auto">
            <a:xfrm>
              <a:off x="1902" y="1500"/>
              <a:ext cx="2093" cy="18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531" name="AutoShape 83"/>
            <p:cNvSpPr>
              <a:spLocks noChangeArrowheads="1"/>
            </p:cNvSpPr>
            <p:nvPr/>
          </p:nvSpPr>
          <p:spPr bwMode="auto">
            <a:xfrm flipH="1" flipV="1">
              <a:off x="2679" y="2533"/>
              <a:ext cx="539" cy="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4532" name="Line 84"/>
            <p:cNvSpPr>
              <a:spLocks noChangeShapeType="1"/>
            </p:cNvSpPr>
            <p:nvPr/>
          </p:nvSpPr>
          <p:spPr bwMode="auto">
            <a:xfrm flipV="1">
              <a:off x="2679" y="1481"/>
              <a:ext cx="274" cy="10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33" name="Line 85"/>
            <p:cNvSpPr>
              <a:spLocks noChangeShapeType="1"/>
            </p:cNvSpPr>
            <p:nvPr/>
          </p:nvSpPr>
          <p:spPr bwMode="auto">
            <a:xfrm flipH="1">
              <a:off x="1893" y="2551"/>
              <a:ext cx="768" cy="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34" name="Line 86"/>
            <p:cNvSpPr>
              <a:spLocks noChangeShapeType="1"/>
            </p:cNvSpPr>
            <p:nvPr/>
          </p:nvSpPr>
          <p:spPr bwMode="auto">
            <a:xfrm flipV="1">
              <a:off x="1911" y="2889"/>
              <a:ext cx="1024" cy="4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35" name="Line 87"/>
            <p:cNvSpPr>
              <a:spLocks noChangeShapeType="1"/>
            </p:cNvSpPr>
            <p:nvPr/>
          </p:nvSpPr>
          <p:spPr bwMode="auto">
            <a:xfrm>
              <a:off x="2953" y="2898"/>
              <a:ext cx="1052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36" name="Line 88"/>
            <p:cNvSpPr>
              <a:spLocks noChangeShapeType="1"/>
            </p:cNvSpPr>
            <p:nvPr/>
          </p:nvSpPr>
          <p:spPr bwMode="auto">
            <a:xfrm>
              <a:off x="3227" y="2542"/>
              <a:ext cx="796" cy="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37" name="Line 89"/>
            <p:cNvSpPr>
              <a:spLocks noChangeShapeType="1"/>
            </p:cNvSpPr>
            <p:nvPr/>
          </p:nvSpPr>
          <p:spPr bwMode="auto">
            <a:xfrm>
              <a:off x="2944" y="1490"/>
              <a:ext cx="274" cy="1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38" name="Line 90"/>
            <p:cNvSpPr>
              <a:spLocks noChangeShapeType="1"/>
            </p:cNvSpPr>
            <p:nvPr/>
          </p:nvSpPr>
          <p:spPr bwMode="auto">
            <a:xfrm flipH="1">
              <a:off x="2679" y="2869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39" name="Line 91"/>
            <p:cNvSpPr>
              <a:spLocks noChangeShapeType="1"/>
            </p:cNvSpPr>
            <p:nvPr/>
          </p:nvSpPr>
          <p:spPr bwMode="auto">
            <a:xfrm>
              <a:off x="2949" y="2868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40" name="Line 92"/>
            <p:cNvSpPr>
              <a:spLocks noChangeShapeType="1"/>
            </p:cNvSpPr>
            <p:nvPr/>
          </p:nvSpPr>
          <p:spPr bwMode="auto">
            <a:xfrm>
              <a:off x="3200" y="2523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41" name="Line 93"/>
            <p:cNvSpPr>
              <a:spLocks noChangeShapeType="1"/>
            </p:cNvSpPr>
            <p:nvPr/>
          </p:nvSpPr>
          <p:spPr bwMode="auto">
            <a:xfrm flipH="1">
              <a:off x="2299" y="2537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42" name="Line 94"/>
            <p:cNvSpPr>
              <a:spLocks noChangeShapeType="1"/>
            </p:cNvSpPr>
            <p:nvPr/>
          </p:nvSpPr>
          <p:spPr bwMode="auto">
            <a:xfrm flipV="1">
              <a:off x="3228" y="2158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84543" name="Line 95"/>
            <p:cNvSpPr>
              <a:spLocks noChangeShapeType="1"/>
            </p:cNvSpPr>
            <p:nvPr/>
          </p:nvSpPr>
          <p:spPr bwMode="auto">
            <a:xfrm flipH="1" flipV="1">
              <a:off x="2583" y="2171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3876" y="3259"/>
              <a:ext cx="183" cy="157"/>
              <a:chOff x="2919" y="2456"/>
              <a:chExt cx="183" cy="157"/>
            </a:xfrm>
          </p:grpSpPr>
          <p:sp>
            <p:nvSpPr>
              <p:cNvPr id="1384545" name="Oval 9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46" name="Oval 9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2549" y="3259"/>
              <a:ext cx="183" cy="157"/>
              <a:chOff x="2919" y="2456"/>
              <a:chExt cx="183" cy="157"/>
            </a:xfrm>
          </p:grpSpPr>
          <p:sp>
            <p:nvSpPr>
              <p:cNvPr id="1384548" name="Oval 10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49" name="Oval 10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3102" y="3259"/>
              <a:ext cx="183" cy="157"/>
              <a:chOff x="2919" y="2456"/>
              <a:chExt cx="183" cy="157"/>
            </a:xfrm>
          </p:grpSpPr>
          <p:sp>
            <p:nvSpPr>
              <p:cNvPr id="1384551" name="Oval 103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52" name="Oval 104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05"/>
            <p:cNvGrpSpPr>
              <a:grpSpLocks/>
            </p:cNvGrpSpPr>
            <p:nvPr/>
          </p:nvGrpSpPr>
          <p:grpSpPr bwMode="auto">
            <a:xfrm>
              <a:off x="1826" y="3259"/>
              <a:ext cx="183" cy="157"/>
              <a:chOff x="2919" y="2456"/>
              <a:chExt cx="183" cy="157"/>
            </a:xfrm>
          </p:grpSpPr>
          <p:sp>
            <p:nvSpPr>
              <p:cNvPr id="1384554" name="Oval 106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55" name="Oval 107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8"/>
            <p:cNvGrpSpPr>
              <a:grpSpLocks/>
            </p:cNvGrpSpPr>
            <p:nvPr/>
          </p:nvGrpSpPr>
          <p:grpSpPr bwMode="auto">
            <a:xfrm>
              <a:off x="3120" y="2455"/>
              <a:ext cx="183" cy="157"/>
              <a:chOff x="2919" y="2456"/>
              <a:chExt cx="183" cy="157"/>
            </a:xfrm>
          </p:grpSpPr>
          <p:sp>
            <p:nvSpPr>
              <p:cNvPr id="1384557" name="Oval 10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58" name="Oval 11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2466" y="2079"/>
              <a:ext cx="183" cy="157"/>
              <a:chOff x="2919" y="2456"/>
              <a:chExt cx="183" cy="157"/>
            </a:xfrm>
          </p:grpSpPr>
          <p:sp>
            <p:nvSpPr>
              <p:cNvPr id="1384560" name="Oval 11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61" name="Oval 11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2574" y="2454"/>
              <a:ext cx="183" cy="157"/>
              <a:chOff x="2919" y="2456"/>
              <a:chExt cx="183" cy="157"/>
            </a:xfrm>
          </p:grpSpPr>
          <p:sp>
            <p:nvSpPr>
              <p:cNvPr id="1384563" name="Oval 115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64" name="Oval 116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228" y="2080"/>
              <a:ext cx="183" cy="157"/>
              <a:chOff x="2919" y="2456"/>
              <a:chExt cx="183" cy="157"/>
            </a:xfrm>
          </p:grpSpPr>
          <p:sp>
            <p:nvSpPr>
              <p:cNvPr id="1384566" name="Oval 118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67" name="Oval 119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20"/>
            <p:cNvGrpSpPr>
              <a:grpSpLocks/>
            </p:cNvGrpSpPr>
            <p:nvPr/>
          </p:nvGrpSpPr>
          <p:grpSpPr bwMode="auto">
            <a:xfrm>
              <a:off x="2869" y="2808"/>
              <a:ext cx="183" cy="157"/>
              <a:chOff x="2919" y="2456"/>
              <a:chExt cx="183" cy="157"/>
            </a:xfrm>
          </p:grpSpPr>
          <p:sp>
            <p:nvSpPr>
              <p:cNvPr id="1384569" name="Oval 121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70" name="Oval 122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23"/>
            <p:cNvGrpSpPr>
              <a:grpSpLocks/>
            </p:cNvGrpSpPr>
            <p:nvPr/>
          </p:nvGrpSpPr>
          <p:grpSpPr bwMode="auto">
            <a:xfrm>
              <a:off x="3477" y="2518"/>
              <a:ext cx="183" cy="157"/>
              <a:chOff x="2919" y="2456"/>
              <a:chExt cx="183" cy="157"/>
            </a:xfrm>
          </p:grpSpPr>
          <p:sp>
            <p:nvSpPr>
              <p:cNvPr id="1384572" name="Oval 124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73" name="Oval 125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26"/>
            <p:cNvGrpSpPr>
              <a:grpSpLocks/>
            </p:cNvGrpSpPr>
            <p:nvPr/>
          </p:nvGrpSpPr>
          <p:grpSpPr bwMode="auto">
            <a:xfrm>
              <a:off x="2248" y="2518"/>
              <a:ext cx="183" cy="157"/>
              <a:chOff x="2919" y="2456"/>
              <a:chExt cx="183" cy="157"/>
            </a:xfrm>
          </p:grpSpPr>
          <p:sp>
            <p:nvSpPr>
              <p:cNvPr id="1384575" name="Oval 12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76" name="Oval 12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2874" y="1442"/>
              <a:ext cx="183" cy="157"/>
              <a:chOff x="2919" y="2456"/>
              <a:chExt cx="183" cy="157"/>
            </a:xfrm>
          </p:grpSpPr>
          <p:sp>
            <p:nvSpPr>
              <p:cNvPr id="1384578" name="Oval 13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84579" name="Oval 13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4583" name="Text Box 135"/>
          <p:cNvSpPr txBox="1">
            <a:spLocks noChangeArrowheads="1"/>
          </p:cNvSpPr>
          <p:nvPr/>
        </p:nvSpPr>
        <p:spPr bwMode="auto">
          <a:xfrm>
            <a:off x="2251075" y="3182938"/>
            <a:ext cx="4743450" cy="110490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Note Sperner coloring on boundary</a:t>
            </a:r>
          </a:p>
        </p:txBody>
      </p:sp>
      <p:sp>
        <p:nvSpPr>
          <p:cNvPr id="1384584" name="AutoShape 136"/>
          <p:cNvSpPr>
            <a:spLocks noChangeArrowheads="1"/>
          </p:cNvSpPr>
          <p:nvPr/>
        </p:nvSpPr>
        <p:spPr bwMode="auto">
          <a:xfrm>
            <a:off x="1277938" y="1628775"/>
            <a:ext cx="3482975" cy="611188"/>
          </a:xfrm>
          <a:prstGeom prst="leftRightArrow">
            <a:avLst>
              <a:gd name="adj1" fmla="val 50000"/>
              <a:gd name="adj2" fmla="val 11397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Ariel"/>
              </a:rPr>
              <a:t>boundary</a:t>
            </a:r>
          </a:p>
        </p:txBody>
      </p:sp>
      <p:sp>
        <p:nvSpPr>
          <p:cNvPr id="1384585" name="AutoShape 137"/>
          <p:cNvSpPr>
            <a:spLocks noChangeArrowheads="1"/>
          </p:cNvSpPr>
          <p:nvPr/>
        </p:nvSpPr>
        <p:spPr bwMode="auto">
          <a:xfrm>
            <a:off x="4579938" y="1630363"/>
            <a:ext cx="3482975" cy="611187"/>
          </a:xfrm>
          <a:prstGeom prst="leftRightArrow">
            <a:avLst>
              <a:gd name="adj1" fmla="val 50000"/>
              <a:gd name="adj2" fmla="val 11397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Ariel"/>
              </a:rPr>
              <a:t>boundary</a:t>
            </a:r>
          </a:p>
        </p:txBody>
      </p:sp>
      <p:sp>
        <p:nvSpPr>
          <p:cNvPr id="1384586" name="AutoShape 138"/>
          <p:cNvSpPr>
            <a:spLocks noChangeArrowheads="1"/>
          </p:cNvSpPr>
          <p:nvPr/>
        </p:nvSpPr>
        <p:spPr bwMode="auto">
          <a:xfrm>
            <a:off x="3021013" y="5427663"/>
            <a:ext cx="3482975" cy="611187"/>
          </a:xfrm>
          <a:prstGeom prst="leftRightArrow">
            <a:avLst>
              <a:gd name="adj1" fmla="val 50000"/>
              <a:gd name="adj2" fmla="val 11397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>
                <a:solidFill>
                  <a:schemeClr val="bg1"/>
                </a:solidFill>
                <a:latin typeface="Ariel"/>
              </a:rPr>
              <a:t>boundary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557E47-2279-4155-A78E-507DB701B3A6}" type="slidenum">
              <a:rPr lang="en-US"/>
              <a:pPr/>
              <a:t>84</a:t>
            </a:fld>
            <a:endParaRPr lang="en-US"/>
          </a:p>
        </p:txBody>
      </p:sp>
      <p:sp>
        <p:nvSpPr>
          <p:cNvPr id="5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A152F7B-F785-493D-8873-1FB251CF48FD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Terminology</a:t>
            </a:r>
            <a:endParaRPr lang="en-US" sz="4000" dirty="0"/>
          </a:p>
        </p:txBody>
      </p:sp>
      <p:sp>
        <p:nvSpPr>
          <p:cNvPr id="1361924" name="AutoShape 4"/>
          <p:cNvSpPr>
            <a:spLocks noChangeArrowheads="1"/>
          </p:cNvSpPr>
          <p:nvPr/>
        </p:nvSpPr>
        <p:spPr bwMode="auto">
          <a:xfrm>
            <a:off x="3019425" y="2381250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25" name="AutoShape 5"/>
          <p:cNvSpPr>
            <a:spLocks noChangeArrowheads="1"/>
          </p:cNvSpPr>
          <p:nvPr/>
        </p:nvSpPr>
        <p:spPr bwMode="auto">
          <a:xfrm flipH="1" flipV="1">
            <a:off x="4252913" y="4021138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1926" name="Line 6"/>
          <p:cNvSpPr>
            <a:spLocks noChangeShapeType="1"/>
          </p:cNvSpPr>
          <p:nvPr/>
        </p:nvSpPr>
        <p:spPr bwMode="auto">
          <a:xfrm flipV="1">
            <a:off x="4252913" y="235108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7" name="Line 7"/>
          <p:cNvSpPr>
            <a:spLocks noChangeShapeType="1"/>
          </p:cNvSpPr>
          <p:nvPr/>
        </p:nvSpPr>
        <p:spPr bwMode="auto">
          <a:xfrm flipH="1">
            <a:off x="3005138" y="404971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8" name="Line 8"/>
          <p:cNvSpPr>
            <a:spLocks noChangeShapeType="1"/>
          </p:cNvSpPr>
          <p:nvPr/>
        </p:nvSpPr>
        <p:spPr bwMode="auto">
          <a:xfrm flipV="1">
            <a:off x="3033713" y="4586288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29" name="Line 9"/>
          <p:cNvSpPr>
            <a:spLocks noChangeShapeType="1"/>
          </p:cNvSpPr>
          <p:nvPr/>
        </p:nvSpPr>
        <p:spPr bwMode="auto">
          <a:xfrm>
            <a:off x="4687888" y="4600575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0" name="Line 10"/>
          <p:cNvSpPr>
            <a:spLocks noChangeShapeType="1"/>
          </p:cNvSpPr>
          <p:nvPr/>
        </p:nvSpPr>
        <p:spPr bwMode="auto">
          <a:xfrm>
            <a:off x="5122863" y="403542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1" name="Line 11"/>
          <p:cNvSpPr>
            <a:spLocks noChangeShapeType="1"/>
          </p:cNvSpPr>
          <p:nvPr/>
        </p:nvSpPr>
        <p:spPr bwMode="auto">
          <a:xfrm>
            <a:off x="4673600" y="2365375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2" name="Line 12"/>
          <p:cNvSpPr>
            <a:spLocks noChangeShapeType="1"/>
          </p:cNvSpPr>
          <p:nvPr/>
        </p:nvSpPr>
        <p:spPr bwMode="auto">
          <a:xfrm flipH="1">
            <a:off x="4252913" y="4554538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3" name="Line 13"/>
          <p:cNvSpPr>
            <a:spLocks noChangeShapeType="1"/>
          </p:cNvSpPr>
          <p:nvPr/>
        </p:nvSpPr>
        <p:spPr bwMode="auto">
          <a:xfrm>
            <a:off x="4681538" y="455295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4" name="Line 14"/>
          <p:cNvSpPr>
            <a:spLocks noChangeShapeType="1"/>
          </p:cNvSpPr>
          <p:nvPr/>
        </p:nvSpPr>
        <p:spPr bwMode="auto">
          <a:xfrm>
            <a:off x="5080000" y="400526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5" name="Line 15"/>
          <p:cNvSpPr>
            <a:spLocks noChangeShapeType="1"/>
          </p:cNvSpPr>
          <p:nvPr/>
        </p:nvSpPr>
        <p:spPr bwMode="auto">
          <a:xfrm flipH="1">
            <a:off x="3649663" y="40274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6" name="Line 16"/>
          <p:cNvSpPr>
            <a:spLocks noChangeShapeType="1"/>
          </p:cNvSpPr>
          <p:nvPr/>
        </p:nvSpPr>
        <p:spPr bwMode="auto">
          <a:xfrm flipV="1">
            <a:off x="5124450" y="3425825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1937" name="Line 17"/>
          <p:cNvSpPr>
            <a:spLocks noChangeShapeType="1"/>
          </p:cNvSpPr>
          <p:nvPr/>
        </p:nvSpPr>
        <p:spPr bwMode="auto">
          <a:xfrm flipH="1" flipV="1">
            <a:off x="4100513" y="3446463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6153150" y="5173663"/>
            <a:ext cx="290513" cy="249238"/>
            <a:chOff x="2919" y="2456"/>
            <a:chExt cx="183" cy="157"/>
          </a:xfrm>
        </p:grpSpPr>
        <p:sp>
          <p:nvSpPr>
            <p:cNvPr id="1361939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0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046538" y="5173663"/>
            <a:ext cx="290513" cy="249238"/>
            <a:chOff x="2919" y="2456"/>
            <a:chExt cx="183" cy="157"/>
          </a:xfrm>
        </p:grpSpPr>
        <p:sp>
          <p:nvSpPr>
            <p:cNvPr id="1361942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3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924425" y="5173663"/>
            <a:ext cx="290513" cy="249238"/>
            <a:chOff x="2919" y="2456"/>
            <a:chExt cx="183" cy="157"/>
          </a:xfrm>
        </p:grpSpPr>
        <p:sp>
          <p:nvSpPr>
            <p:cNvPr id="1361945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6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898775" y="5173663"/>
            <a:ext cx="290513" cy="249238"/>
            <a:chOff x="2919" y="2456"/>
            <a:chExt cx="183" cy="157"/>
          </a:xfrm>
        </p:grpSpPr>
        <p:sp>
          <p:nvSpPr>
            <p:cNvPr id="1361948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49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953000" y="3897313"/>
            <a:ext cx="290513" cy="249238"/>
            <a:chOff x="2919" y="2456"/>
            <a:chExt cx="183" cy="157"/>
          </a:xfrm>
        </p:grpSpPr>
        <p:sp>
          <p:nvSpPr>
            <p:cNvPr id="1361951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52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3914775" y="3300413"/>
            <a:ext cx="290513" cy="249238"/>
            <a:chOff x="2919" y="2456"/>
            <a:chExt cx="183" cy="157"/>
          </a:xfrm>
        </p:grpSpPr>
        <p:sp>
          <p:nvSpPr>
            <p:cNvPr id="1361954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55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4086225" y="3895725"/>
            <a:ext cx="290513" cy="249238"/>
            <a:chOff x="2919" y="2456"/>
            <a:chExt cx="183" cy="157"/>
          </a:xfrm>
        </p:grpSpPr>
        <p:sp>
          <p:nvSpPr>
            <p:cNvPr id="1361957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58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5124450" y="3302000"/>
            <a:ext cx="290513" cy="249238"/>
            <a:chOff x="2919" y="2456"/>
            <a:chExt cx="183" cy="157"/>
          </a:xfrm>
        </p:grpSpPr>
        <p:sp>
          <p:nvSpPr>
            <p:cNvPr id="1361960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FF33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61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554538" y="4457700"/>
            <a:ext cx="290513" cy="249238"/>
            <a:chOff x="2919" y="2456"/>
            <a:chExt cx="183" cy="157"/>
          </a:xfrm>
        </p:grpSpPr>
        <p:sp>
          <p:nvSpPr>
            <p:cNvPr id="1361963" name="Oval 4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64" name="Oval 4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5519738" y="3997325"/>
            <a:ext cx="290513" cy="249238"/>
            <a:chOff x="2919" y="2456"/>
            <a:chExt cx="183" cy="157"/>
          </a:xfrm>
        </p:grpSpPr>
        <p:sp>
          <p:nvSpPr>
            <p:cNvPr id="1361966" name="Oval 4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67" name="Oval 4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48"/>
          <p:cNvGrpSpPr>
            <a:grpSpLocks/>
          </p:cNvGrpSpPr>
          <p:nvPr/>
        </p:nvGrpSpPr>
        <p:grpSpPr bwMode="auto">
          <a:xfrm>
            <a:off x="3568700" y="3997325"/>
            <a:ext cx="290513" cy="249238"/>
            <a:chOff x="2919" y="2456"/>
            <a:chExt cx="183" cy="157"/>
          </a:xfrm>
        </p:grpSpPr>
        <p:sp>
          <p:nvSpPr>
            <p:cNvPr id="1361969" name="Oval 4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70" name="Oval 5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4562475" y="2289175"/>
            <a:ext cx="290513" cy="249238"/>
            <a:chOff x="2919" y="2456"/>
            <a:chExt cx="183" cy="157"/>
          </a:xfrm>
        </p:grpSpPr>
        <p:sp>
          <p:nvSpPr>
            <p:cNvPr id="1361972" name="Oval 5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1973" name="Oval 5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797501" y="1582686"/>
            <a:ext cx="2933544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Each face has a 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central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simplex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" name="Straight Connector 58"/>
          <p:cNvCxnSpPr>
            <a:stCxn id="1361960" idx="5"/>
          </p:cNvCxnSpPr>
          <p:nvPr/>
        </p:nvCxnSpPr>
        <p:spPr bwMode="auto">
          <a:xfrm rot="16200000" flipH="1">
            <a:off x="5247365" y="3639791"/>
            <a:ext cx="452578" cy="202472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>
            <a:stCxn id="1361942" idx="6"/>
            <a:endCxn id="1361945" idx="2"/>
          </p:cNvCxnSpPr>
          <p:nvPr/>
        </p:nvCxnSpPr>
        <p:spPr bwMode="auto">
          <a:xfrm>
            <a:off x="4337051" y="5298282"/>
            <a:ext cx="587374" cy="0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5400000" flipH="1" flipV="1">
            <a:off x="3668163" y="3670008"/>
            <a:ext cx="444295" cy="213006"/>
          </a:xfrm>
          <a:prstGeom prst="lin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9" name="Freeform 68"/>
          <p:cNvSpPr/>
          <p:nvPr/>
        </p:nvSpPr>
        <p:spPr bwMode="auto">
          <a:xfrm>
            <a:off x="4173794" y="4011561"/>
            <a:ext cx="929148" cy="575187"/>
          </a:xfrm>
          <a:custGeom>
            <a:avLst/>
            <a:gdLst>
              <a:gd name="connsiteX0" fmla="*/ 88490 w 929148"/>
              <a:gd name="connsiteY0" fmla="*/ 0 h 575187"/>
              <a:gd name="connsiteX1" fmla="*/ 501445 w 929148"/>
              <a:gd name="connsiteY1" fmla="*/ 575187 h 575187"/>
              <a:gd name="connsiteX2" fmla="*/ 929148 w 929148"/>
              <a:gd name="connsiteY2" fmla="*/ 44245 h 575187"/>
              <a:gd name="connsiteX3" fmla="*/ 0 w 929148"/>
              <a:gd name="connsiteY3" fmla="*/ 29497 h 57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9148" h="575187">
                <a:moveTo>
                  <a:pt x="88490" y="0"/>
                </a:moveTo>
                <a:lnTo>
                  <a:pt x="501445" y="575187"/>
                </a:lnTo>
                <a:lnTo>
                  <a:pt x="929148" y="44245"/>
                </a:lnTo>
                <a:lnTo>
                  <a:pt x="0" y="29497"/>
                </a:lnTo>
              </a:path>
            </a:pathLst>
          </a:custGeom>
          <a:solidFill>
            <a:srgbClr val="FF0000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 Box 48"/>
          <p:cNvSpPr txBox="1">
            <a:spLocks noChangeArrowheads="1"/>
          </p:cNvSpPr>
          <p:nvPr/>
        </p:nvSpPr>
        <p:spPr bwMode="auto">
          <a:xfrm>
            <a:off x="6998993" y="3578635"/>
            <a:ext cx="1208985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1-dim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48"/>
          <p:cNvSpPr txBox="1">
            <a:spLocks noChangeArrowheads="1"/>
          </p:cNvSpPr>
          <p:nvPr/>
        </p:nvSpPr>
        <p:spPr bwMode="auto">
          <a:xfrm>
            <a:off x="4896847" y="4424210"/>
            <a:ext cx="1208985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2-dim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9" grpId="0" animBg="1"/>
      <p:bldP spid="70" grpId="0" animBg="1"/>
      <p:bldP spid="7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85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Subdivided Faces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898775" y="2260600"/>
            <a:ext cx="3544888" cy="3133725"/>
            <a:chOff x="1826" y="1442"/>
            <a:chExt cx="2233" cy="1974"/>
          </a:xfrm>
        </p:grpSpPr>
        <p:sp>
          <p:nvSpPr>
            <p:cNvPr id="1366098" name="AutoShape 82"/>
            <p:cNvSpPr>
              <a:spLocks noChangeArrowheads="1"/>
            </p:cNvSpPr>
            <p:nvPr/>
          </p:nvSpPr>
          <p:spPr bwMode="auto">
            <a:xfrm>
              <a:off x="1902" y="1500"/>
              <a:ext cx="2093" cy="18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9" name="AutoShape 83"/>
            <p:cNvSpPr>
              <a:spLocks noChangeArrowheads="1"/>
            </p:cNvSpPr>
            <p:nvPr/>
          </p:nvSpPr>
          <p:spPr bwMode="auto">
            <a:xfrm flipH="1" flipV="1">
              <a:off x="2679" y="2533"/>
              <a:ext cx="539" cy="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100" name="Line 84"/>
            <p:cNvSpPr>
              <a:spLocks noChangeShapeType="1"/>
            </p:cNvSpPr>
            <p:nvPr/>
          </p:nvSpPr>
          <p:spPr bwMode="auto">
            <a:xfrm flipV="1">
              <a:off x="2679" y="1481"/>
              <a:ext cx="274" cy="10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1" name="Line 85"/>
            <p:cNvSpPr>
              <a:spLocks noChangeShapeType="1"/>
            </p:cNvSpPr>
            <p:nvPr/>
          </p:nvSpPr>
          <p:spPr bwMode="auto">
            <a:xfrm flipH="1">
              <a:off x="1893" y="2551"/>
              <a:ext cx="768" cy="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2" name="Line 86"/>
            <p:cNvSpPr>
              <a:spLocks noChangeShapeType="1"/>
            </p:cNvSpPr>
            <p:nvPr/>
          </p:nvSpPr>
          <p:spPr bwMode="auto">
            <a:xfrm flipV="1">
              <a:off x="1911" y="2889"/>
              <a:ext cx="1024" cy="4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3" name="Line 87"/>
            <p:cNvSpPr>
              <a:spLocks noChangeShapeType="1"/>
            </p:cNvSpPr>
            <p:nvPr/>
          </p:nvSpPr>
          <p:spPr bwMode="auto">
            <a:xfrm>
              <a:off x="2953" y="2898"/>
              <a:ext cx="1052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4" name="Line 88"/>
            <p:cNvSpPr>
              <a:spLocks noChangeShapeType="1"/>
            </p:cNvSpPr>
            <p:nvPr/>
          </p:nvSpPr>
          <p:spPr bwMode="auto">
            <a:xfrm>
              <a:off x="3227" y="2542"/>
              <a:ext cx="796" cy="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5" name="Line 89"/>
            <p:cNvSpPr>
              <a:spLocks noChangeShapeType="1"/>
            </p:cNvSpPr>
            <p:nvPr/>
          </p:nvSpPr>
          <p:spPr bwMode="auto">
            <a:xfrm>
              <a:off x="2944" y="1490"/>
              <a:ext cx="274" cy="1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6" name="Line 90"/>
            <p:cNvSpPr>
              <a:spLocks noChangeShapeType="1"/>
            </p:cNvSpPr>
            <p:nvPr/>
          </p:nvSpPr>
          <p:spPr bwMode="auto">
            <a:xfrm flipH="1">
              <a:off x="2679" y="2869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7" name="Line 91"/>
            <p:cNvSpPr>
              <a:spLocks noChangeShapeType="1"/>
            </p:cNvSpPr>
            <p:nvPr/>
          </p:nvSpPr>
          <p:spPr bwMode="auto">
            <a:xfrm>
              <a:off x="2949" y="2868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8" name="Line 92"/>
            <p:cNvSpPr>
              <a:spLocks noChangeShapeType="1"/>
            </p:cNvSpPr>
            <p:nvPr/>
          </p:nvSpPr>
          <p:spPr bwMode="auto">
            <a:xfrm>
              <a:off x="3200" y="2523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9" name="Line 93"/>
            <p:cNvSpPr>
              <a:spLocks noChangeShapeType="1"/>
            </p:cNvSpPr>
            <p:nvPr/>
          </p:nvSpPr>
          <p:spPr bwMode="auto">
            <a:xfrm flipH="1">
              <a:off x="2299" y="2537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0" name="Line 94"/>
            <p:cNvSpPr>
              <a:spLocks noChangeShapeType="1"/>
            </p:cNvSpPr>
            <p:nvPr/>
          </p:nvSpPr>
          <p:spPr bwMode="auto">
            <a:xfrm flipV="1">
              <a:off x="3228" y="2158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1" name="Line 95"/>
            <p:cNvSpPr>
              <a:spLocks noChangeShapeType="1"/>
            </p:cNvSpPr>
            <p:nvPr/>
          </p:nvSpPr>
          <p:spPr bwMode="auto">
            <a:xfrm flipH="1" flipV="1">
              <a:off x="2583" y="2171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3876" y="3259"/>
              <a:ext cx="183" cy="157"/>
              <a:chOff x="2919" y="2456"/>
              <a:chExt cx="183" cy="157"/>
            </a:xfrm>
          </p:grpSpPr>
          <p:sp>
            <p:nvSpPr>
              <p:cNvPr id="1366113" name="Oval 9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4" name="Oval 9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2549" y="3259"/>
              <a:ext cx="183" cy="157"/>
              <a:chOff x="2919" y="2456"/>
              <a:chExt cx="183" cy="157"/>
            </a:xfrm>
          </p:grpSpPr>
          <p:sp>
            <p:nvSpPr>
              <p:cNvPr id="1366116" name="Oval 10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7" name="Oval 10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3102" y="3259"/>
              <a:ext cx="183" cy="157"/>
              <a:chOff x="2919" y="2456"/>
              <a:chExt cx="183" cy="157"/>
            </a:xfrm>
          </p:grpSpPr>
          <p:sp>
            <p:nvSpPr>
              <p:cNvPr id="1366119" name="Oval 103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0" name="Oval 104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05"/>
            <p:cNvGrpSpPr>
              <a:grpSpLocks/>
            </p:cNvGrpSpPr>
            <p:nvPr/>
          </p:nvGrpSpPr>
          <p:grpSpPr bwMode="auto">
            <a:xfrm>
              <a:off x="1826" y="3259"/>
              <a:ext cx="183" cy="157"/>
              <a:chOff x="2919" y="2456"/>
              <a:chExt cx="183" cy="157"/>
            </a:xfrm>
          </p:grpSpPr>
          <p:sp>
            <p:nvSpPr>
              <p:cNvPr id="1366122" name="Oval 106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3" name="Oval 107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8"/>
            <p:cNvGrpSpPr>
              <a:grpSpLocks/>
            </p:cNvGrpSpPr>
            <p:nvPr/>
          </p:nvGrpSpPr>
          <p:grpSpPr bwMode="auto">
            <a:xfrm>
              <a:off x="3120" y="2455"/>
              <a:ext cx="183" cy="157"/>
              <a:chOff x="2919" y="2456"/>
              <a:chExt cx="183" cy="157"/>
            </a:xfrm>
          </p:grpSpPr>
          <p:sp>
            <p:nvSpPr>
              <p:cNvPr id="1366125" name="Oval 10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6" name="Oval 11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2466" y="2079"/>
              <a:ext cx="183" cy="157"/>
              <a:chOff x="2919" y="2456"/>
              <a:chExt cx="183" cy="157"/>
            </a:xfrm>
          </p:grpSpPr>
          <p:sp>
            <p:nvSpPr>
              <p:cNvPr id="1366128" name="Oval 11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FF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9" name="Oval 11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2574" y="2454"/>
              <a:ext cx="183" cy="157"/>
              <a:chOff x="2919" y="2456"/>
              <a:chExt cx="183" cy="157"/>
            </a:xfrm>
          </p:grpSpPr>
          <p:sp>
            <p:nvSpPr>
              <p:cNvPr id="1366131" name="Oval 115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2" name="Oval 116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228" y="2080"/>
              <a:ext cx="183" cy="157"/>
              <a:chOff x="2919" y="2456"/>
              <a:chExt cx="183" cy="157"/>
            </a:xfrm>
          </p:grpSpPr>
          <p:sp>
            <p:nvSpPr>
              <p:cNvPr id="1366134" name="Oval 118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FF33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5" name="Oval 119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20"/>
            <p:cNvGrpSpPr>
              <a:grpSpLocks/>
            </p:cNvGrpSpPr>
            <p:nvPr/>
          </p:nvGrpSpPr>
          <p:grpSpPr bwMode="auto">
            <a:xfrm>
              <a:off x="2869" y="2808"/>
              <a:ext cx="183" cy="157"/>
              <a:chOff x="2919" y="2456"/>
              <a:chExt cx="183" cy="157"/>
            </a:xfrm>
          </p:grpSpPr>
          <p:sp>
            <p:nvSpPr>
              <p:cNvPr id="1366137" name="Oval 121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8" name="Oval 122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23"/>
            <p:cNvGrpSpPr>
              <a:grpSpLocks/>
            </p:cNvGrpSpPr>
            <p:nvPr/>
          </p:nvGrpSpPr>
          <p:grpSpPr bwMode="auto">
            <a:xfrm>
              <a:off x="3477" y="2518"/>
              <a:ext cx="183" cy="157"/>
              <a:chOff x="2919" y="2456"/>
              <a:chExt cx="183" cy="157"/>
            </a:xfrm>
          </p:grpSpPr>
          <p:sp>
            <p:nvSpPr>
              <p:cNvPr id="1366140" name="Oval 124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1" name="Oval 125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26"/>
            <p:cNvGrpSpPr>
              <a:grpSpLocks/>
            </p:cNvGrpSpPr>
            <p:nvPr/>
          </p:nvGrpSpPr>
          <p:grpSpPr bwMode="auto">
            <a:xfrm>
              <a:off x="2248" y="2518"/>
              <a:ext cx="183" cy="157"/>
              <a:chOff x="2919" y="2456"/>
              <a:chExt cx="183" cy="157"/>
            </a:xfrm>
          </p:grpSpPr>
          <p:sp>
            <p:nvSpPr>
              <p:cNvPr id="1366143" name="Oval 12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4" name="Oval 12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2874" y="1442"/>
              <a:ext cx="183" cy="157"/>
              <a:chOff x="2919" y="2456"/>
              <a:chExt cx="183" cy="157"/>
            </a:xfrm>
          </p:grpSpPr>
          <p:sp>
            <p:nvSpPr>
              <p:cNvPr id="1366146" name="Oval 13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rgbClr val="00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7" name="Oval 13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5" name="Text Box 48"/>
          <p:cNvSpPr txBox="1">
            <a:spLocks noChangeArrowheads="1"/>
          </p:cNvSpPr>
          <p:nvPr/>
        </p:nvSpPr>
        <p:spPr bwMode="auto">
          <a:xfrm>
            <a:off x="3759170" y="5584416"/>
            <a:ext cx="1641796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external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 Box 48"/>
          <p:cNvSpPr txBox="1">
            <a:spLocks noChangeArrowheads="1"/>
          </p:cNvSpPr>
          <p:nvPr/>
        </p:nvSpPr>
        <p:spPr bwMode="auto">
          <a:xfrm>
            <a:off x="5871018" y="3067358"/>
            <a:ext cx="152798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internal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 Box 48"/>
          <p:cNvSpPr txBox="1">
            <a:spLocks noChangeArrowheads="1"/>
          </p:cNvSpPr>
          <p:nvPr/>
        </p:nvSpPr>
        <p:spPr bwMode="auto">
          <a:xfrm>
            <a:off x="2113011" y="3352494"/>
            <a:ext cx="1527983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internal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86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Black-and-White Coloring (I)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952764" y="2260600"/>
            <a:ext cx="3500438" cy="3133725"/>
            <a:chOff x="1854" y="1442"/>
            <a:chExt cx="2205" cy="1974"/>
          </a:xfrm>
        </p:grpSpPr>
        <p:sp>
          <p:nvSpPr>
            <p:cNvPr id="1366098" name="AutoShape 82"/>
            <p:cNvSpPr>
              <a:spLocks noChangeArrowheads="1"/>
            </p:cNvSpPr>
            <p:nvPr/>
          </p:nvSpPr>
          <p:spPr bwMode="auto">
            <a:xfrm>
              <a:off x="1902" y="1500"/>
              <a:ext cx="2093" cy="18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9" name="AutoShape 83"/>
            <p:cNvSpPr>
              <a:spLocks noChangeArrowheads="1"/>
            </p:cNvSpPr>
            <p:nvPr/>
          </p:nvSpPr>
          <p:spPr bwMode="auto">
            <a:xfrm flipH="1" flipV="1">
              <a:off x="2679" y="2533"/>
              <a:ext cx="539" cy="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100" name="Line 84"/>
            <p:cNvSpPr>
              <a:spLocks noChangeShapeType="1"/>
            </p:cNvSpPr>
            <p:nvPr/>
          </p:nvSpPr>
          <p:spPr bwMode="auto">
            <a:xfrm flipV="1">
              <a:off x="2679" y="1481"/>
              <a:ext cx="274" cy="10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1" name="Line 85"/>
            <p:cNvSpPr>
              <a:spLocks noChangeShapeType="1"/>
            </p:cNvSpPr>
            <p:nvPr/>
          </p:nvSpPr>
          <p:spPr bwMode="auto">
            <a:xfrm flipH="1">
              <a:off x="1893" y="2551"/>
              <a:ext cx="768" cy="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2" name="Line 86"/>
            <p:cNvSpPr>
              <a:spLocks noChangeShapeType="1"/>
            </p:cNvSpPr>
            <p:nvPr/>
          </p:nvSpPr>
          <p:spPr bwMode="auto">
            <a:xfrm flipV="1">
              <a:off x="1911" y="2889"/>
              <a:ext cx="1024" cy="4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3" name="Line 87"/>
            <p:cNvSpPr>
              <a:spLocks noChangeShapeType="1"/>
            </p:cNvSpPr>
            <p:nvPr/>
          </p:nvSpPr>
          <p:spPr bwMode="auto">
            <a:xfrm>
              <a:off x="2953" y="2898"/>
              <a:ext cx="1052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4" name="Line 88"/>
            <p:cNvSpPr>
              <a:spLocks noChangeShapeType="1"/>
            </p:cNvSpPr>
            <p:nvPr/>
          </p:nvSpPr>
          <p:spPr bwMode="auto">
            <a:xfrm>
              <a:off x="3227" y="2542"/>
              <a:ext cx="796" cy="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5" name="Line 89"/>
            <p:cNvSpPr>
              <a:spLocks noChangeShapeType="1"/>
            </p:cNvSpPr>
            <p:nvPr/>
          </p:nvSpPr>
          <p:spPr bwMode="auto">
            <a:xfrm>
              <a:off x="2944" y="1490"/>
              <a:ext cx="274" cy="1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6" name="Line 90"/>
            <p:cNvSpPr>
              <a:spLocks noChangeShapeType="1"/>
            </p:cNvSpPr>
            <p:nvPr/>
          </p:nvSpPr>
          <p:spPr bwMode="auto">
            <a:xfrm flipH="1">
              <a:off x="2679" y="2869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7" name="Line 91"/>
            <p:cNvSpPr>
              <a:spLocks noChangeShapeType="1"/>
            </p:cNvSpPr>
            <p:nvPr/>
          </p:nvSpPr>
          <p:spPr bwMode="auto">
            <a:xfrm>
              <a:off x="2949" y="2868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8" name="Line 92"/>
            <p:cNvSpPr>
              <a:spLocks noChangeShapeType="1"/>
            </p:cNvSpPr>
            <p:nvPr/>
          </p:nvSpPr>
          <p:spPr bwMode="auto">
            <a:xfrm>
              <a:off x="3200" y="2523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9" name="Line 93"/>
            <p:cNvSpPr>
              <a:spLocks noChangeShapeType="1"/>
            </p:cNvSpPr>
            <p:nvPr/>
          </p:nvSpPr>
          <p:spPr bwMode="auto">
            <a:xfrm flipH="1">
              <a:off x="2299" y="2537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0" name="Line 94"/>
            <p:cNvSpPr>
              <a:spLocks noChangeShapeType="1"/>
            </p:cNvSpPr>
            <p:nvPr/>
          </p:nvSpPr>
          <p:spPr bwMode="auto">
            <a:xfrm flipV="1">
              <a:off x="3228" y="2158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1" name="Line 95"/>
            <p:cNvSpPr>
              <a:spLocks noChangeShapeType="1"/>
            </p:cNvSpPr>
            <p:nvPr/>
          </p:nvSpPr>
          <p:spPr bwMode="auto">
            <a:xfrm flipH="1" flipV="1">
              <a:off x="2583" y="2171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3876" y="3259"/>
              <a:ext cx="183" cy="157"/>
              <a:chOff x="2919" y="2456"/>
              <a:chExt cx="183" cy="157"/>
            </a:xfrm>
          </p:grpSpPr>
          <p:sp>
            <p:nvSpPr>
              <p:cNvPr id="1366113" name="Oval 9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4" name="Oval 9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2577" y="3259"/>
              <a:ext cx="183" cy="157"/>
              <a:chOff x="2947" y="2456"/>
              <a:chExt cx="183" cy="157"/>
            </a:xfrm>
          </p:grpSpPr>
          <p:sp>
            <p:nvSpPr>
              <p:cNvPr id="1366116" name="Oval 100"/>
              <p:cNvSpPr>
                <a:spLocks noChangeArrowheads="1"/>
              </p:cNvSpPr>
              <p:nvPr/>
            </p:nvSpPr>
            <p:spPr bwMode="auto">
              <a:xfrm>
                <a:off x="2947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7" name="Oval 10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3130" y="3259"/>
              <a:ext cx="183" cy="157"/>
              <a:chOff x="2947" y="2456"/>
              <a:chExt cx="183" cy="157"/>
            </a:xfrm>
          </p:grpSpPr>
          <p:sp>
            <p:nvSpPr>
              <p:cNvPr id="1366119" name="Oval 103"/>
              <p:cNvSpPr>
                <a:spLocks noChangeArrowheads="1"/>
              </p:cNvSpPr>
              <p:nvPr/>
            </p:nvSpPr>
            <p:spPr bwMode="auto">
              <a:xfrm>
                <a:off x="2947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0" name="Oval 104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05"/>
            <p:cNvGrpSpPr>
              <a:grpSpLocks/>
            </p:cNvGrpSpPr>
            <p:nvPr/>
          </p:nvGrpSpPr>
          <p:grpSpPr bwMode="auto">
            <a:xfrm>
              <a:off x="1854" y="3259"/>
              <a:ext cx="183" cy="157"/>
              <a:chOff x="2947" y="2456"/>
              <a:chExt cx="183" cy="157"/>
            </a:xfrm>
          </p:grpSpPr>
          <p:sp>
            <p:nvSpPr>
              <p:cNvPr id="1366122" name="Oval 106"/>
              <p:cNvSpPr>
                <a:spLocks noChangeArrowheads="1"/>
              </p:cNvSpPr>
              <p:nvPr/>
            </p:nvSpPr>
            <p:spPr bwMode="auto">
              <a:xfrm>
                <a:off x="2947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3" name="Oval 107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8"/>
            <p:cNvGrpSpPr>
              <a:grpSpLocks/>
            </p:cNvGrpSpPr>
            <p:nvPr/>
          </p:nvGrpSpPr>
          <p:grpSpPr bwMode="auto">
            <a:xfrm>
              <a:off x="3120" y="2455"/>
              <a:ext cx="183" cy="157"/>
              <a:chOff x="2919" y="2456"/>
              <a:chExt cx="183" cy="157"/>
            </a:xfrm>
          </p:grpSpPr>
          <p:sp>
            <p:nvSpPr>
              <p:cNvPr id="1366125" name="Oval 10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6" name="Oval 11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2466" y="2079"/>
              <a:ext cx="183" cy="157"/>
              <a:chOff x="2919" y="2456"/>
              <a:chExt cx="183" cy="157"/>
            </a:xfrm>
          </p:grpSpPr>
          <p:sp>
            <p:nvSpPr>
              <p:cNvPr id="1366128" name="Oval 11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9" name="Oval 11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2574" y="2454"/>
              <a:ext cx="183" cy="157"/>
              <a:chOff x="2919" y="2456"/>
              <a:chExt cx="183" cy="157"/>
            </a:xfrm>
          </p:grpSpPr>
          <p:sp>
            <p:nvSpPr>
              <p:cNvPr id="1366131" name="Oval 115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2" name="Oval 116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228" y="2080"/>
              <a:ext cx="183" cy="157"/>
              <a:chOff x="2919" y="2456"/>
              <a:chExt cx="183" cy="157"/>
            </a:xfrm>
          </p:grpSpPr>
          <p:sp>
            <p:nvSpPr>
              <p:cNvPr id="1366134" name="Oval 118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5" name="Oval 119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20"/>
            <p:cNvGrpSpPr>
              <a:grpSpLocks/>
            </p:cNvGrpSpPr>
            <p:nvPr/>
          </p:nvGrpSpPr>
          <p:grpSpPr bwMode="auto">
            <a:xfrm>
              <a:off x="2869" y="2808"/>
              <a:ext cx="183" cy="157"/>
              <a:chOff x="2919" y="2456"/>
              <a:chExt cx="183" cy="157"/>
            </a:xfrm>
          </p:grpSpPr>
          <p:sp>
            <p:nvSpPr>
              <p:cNvPr id="1366137" name="Oval 121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8" name="Oval 122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23"/>
            <p:cNvGrpSpPr>
              <a:grpSpLocks/>
            </p:cNvGrpSpPr>
            <p:nvPr/>
          </p:nvGrpSpPr>
          <p:grpSpPr bwMode="auto">
            <a:xfrm>
              <a:off x="3477" y="2518"/>
              <a:ext cx="183" cy="157"/>
              <a:chOff x="2919" y="2456"/>
              <a:chExt cx="183" cy="157"/>
            </a:xfrm>
          </p:grpSpPr>
          <p:sp>
            <p:nvSpPr>
              <p:cNvPr id="1366140" name="Oval 124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1" name="Oval 125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26"/>
            <p:cNvGrpSpPr>
              <a:grpSpLocks/>
            </p:cNvGrpSpPr>
            <p:nvPr/>
          </p:nvGrpSpPr>
          <p:grpSpPr bwMode="auto">
            <a:xfrm>
              <a:off x="2248" y="2518"/>
              <a:ext cx="183" cy="157"/>
              <a:chOff x="2919" y="2456"/>
              <a:chExt cx="183" cy="157"/>
            </a:xfrm>
          </p:grpSpPr>
          <p:sp>
            <p:nvSpPr>
              <p:cNvPr id="1366143" name="Oval 12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4" name="Oval 12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2874" y="1442"/>
              <a:ext cx="183" cy="157"/>
              <a:chOff x="2919" y="2456"/>
              <a:chExt cx="183" cy="157"/>
            </a:xfrm>
          </p:grpSpPr>
          <p:sp>
            <p:nvSpPr>
              <p:cNvPr id="1366146" name="Oval 13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7" name="Oval 13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757125" y="2103797"/>
            <a:ext cx="348685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Central 2-simplex: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48"/>
          <p:cNvSpPr txBox="1">
            <a:spLocks noChangeArrowheads="1"/>
          </p:cNvSpPr>
          <p:nvPr/>
        </p:nvSpPr>
        <p:spPr bwMode="auto">
          <a:xfrm>
            <a:off x="2390491" y="5500841"/>
            <a:ext cx="4624984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White near external face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3118255" y="3160762"/>
            <a:ext cx="316945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Black elsewhere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1" name="Group 18"/>
          <p:cNvGrpSpPr>
            <a:grpSpLocks/>
          </p:cNvGrpSpPr>
          <p:nvPr/>
        </p:nvGrpSpPr>
        <p:grpSpPr bwMode="auto">
          <a:xfrm flipH="1" flipV="1">
            <a:off x="4113418" y="3858342"/>
            <a:ext cx="290512" cy="249238"/>
            <a:chOff x="2919" y="2456"/>
            <a:chExt cx="183" cy="157"/>
          </a:xfrm>
          <a:solidFill>
            <a:schemeClr val="bg1">
              <a:lumMod val="75000"/>
            </a:schemeClr>
          </a:solidFill>
        </p:grpSpPr>
        <p:sp>
          <p:nvSpPr>
            <p:cNvPr id="142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43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4" name="Group 18"/>
          <p:cNvGrpSpPr>
            <a:grpSpLocks/>
          </p:cNvGrpSpPr>
          <p:nvPr/>
        </p:nvGrpSpPr>
        <p:grpSpPr bwMode="auto">
          <a:xfrm flipH="1" flipV="1">
            <a:off x="4958992" y="3863258"/>
            <a:ext cx="290512" cy="249238"/>
            <a:chOff x="2919" y="2456"/>
            <a:chExt cx="183" cy="157"/>
          </a:xfrm>
          <a:solidFill>
            <a:schemeClr val="bg1">
              <a:lumMod val="75000"/>
            </a:schemeClr>
          </a:solidFill>
        </p:grpSpPr>
        <p:sp>
          <p:nvSpPr>
            <p:cNvPr id="14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4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7" name="Group 18"/>
          <p:cNvGrpSpPr>
            <a:grpSpLocks/>
          </p:cNvGrpSpPr>
          <p:nvPr/>
        </p:nvGrpSpPr>
        <p:grpSpPr bwMode="auto">
          <a:xfrm flipH="1" flipV="1">
            <a:off x="4550953" y="4428613"/>
            <a:ext cx="290512" cy="249238"/>
            <a:chOff x="2919" y="2456"/>
            <a:chExt cx="183" cy="157"/>
          </a:xfrm>
          <a:solidFill>
            <a:schemeClr val="bg1">
              <a:lumMod val="75000"/>
            </a:schemeClr>
          </a:solidFill>
        </p:grpSpPr>
        <p:sp>
          <p:nvSpPr>
            <p:cNvPr id="148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49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87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Black-and-White Coloring (II)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8" name="AutoShape 82"/>
          <p:cNvSpPr>
            <a:spLocks noChangeArrowheads="1"/>
          </p:cNvSpPr>
          <p:nvPr/>
        </p:nvSpPr>
        <p:spPr bwMode="auto">
          <a:xfrm>
            <a:off x="2994536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9" name="AutoShape 83"/>
          <p:cNvSpPr>
            <a:spLocks noChangeArrowheads="1"/>
          </p:cNvSpPr>
          <p:nvPr/>
        </p:nvSpPr>
        <p:spPr bwMode="auto">
          <a:xfrm flipH="1" flipV="1">
            <a:off x="4228024" y="3992563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00" name="Line 84"/>
          <p:cNvSpPr>
            <a:spLocks noChangeShapeType="1"/>
          </p:cNvSpPr>
          <p:nvPr/>
        </p:nvSpPr>
        <p:spPr bwMode="auto">
          <a:xfrm flipV="1">
            <a:off x="4228024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1" name="Line 85"/>
          <p:cNvSpPr>
            <a:spLocks noChangeShapeType="1"/>
          </p:cNvSpPr>
          <p:nvPr/>
        </p:nvSpPr>
        <p:spPr bwMode="auto">
          <a:xfrm flipH="1">
            <a:off x="2980249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2" name="Line 86"/>
          <p:cNvSpPr>
            <a:spLocks noChangeShapeType="1"/>
          </p:cNvSpPr>
          <p:nvPr/>
        </p:nvSpPr>
        <p:spPr bwMode="auto">
          <a:xfrm flipV="1">
            <a:off x="3008824" y="4557713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3" name="Line 87"/>
          <p:cNvSpPr>
            <a:spLocks noChangeShapeType="1"/>
          </p:cNvSpPr>
          <p:nvPr/>
        </p:nvSpPr>
        <p:spPr bwMode="auto">
          <a:xfrm>
            <a:off x="4662999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4" name="Line 88"/>
          <p:cNvSpPr>
            <a:spLocks noChangeShapeType="1"/>
          </p:cNvSpPr>
          <p:nvPr/>
        </p:nvSpPr>
        <p:spPr bwMode="auto">
          <a:xfrm>
            <a:off x="5097974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5" name="Line 89"/>
          <p:cNvSpPr>
            <a:spLocks noChangeShapeType="1"/>
          </p:cNvSpPr>
          <p:nvPr/>
        </p:nvSpPr>
        <p:spPr bwMode="auto">
          <a:xfrm>
            <a:off x="4648711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6" name="Line 90"/>
          <p:cNvSpPr>
            <a:spLocks noChangeShapeType="1"/>
          </p:cNvSpPr>
          <p:nvPr/>
        </p:nvSpPr>
        <p:spPr bwMode="auto">
          <a:xfrm flipH="1">
            <a:off x="4228024" y="4525963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7" name="Line 91"/>
          <p:cNvSpPr>
            <a:spLocks noChangeShapeType="1"/>
          </p:cNvSpPr>
          <p:nvPr/>
        </p:nvSpPr>
        <p:spPr bwMode="auto">
          <a:xfrm>
            <a:off x="4656649" y="4524375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8" name="Line 92"/>
          <p:cNvSpPr>
            <a:spLocks noChangeShapeType="1"/>
          </p:cNvSpPr>
          <p:nvPr/>
        </p:nvSpPr>
        <p:spPr bwMode="auto">
          <a:xfrm>
            <a:off x="5055111" y="39766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9" name="Line 93"/>
          <p:cNvSpPr>
            <a:spLocks noChangeShapeType="1"/>
          </p:cNvSpPr>
          <p:nvPr/>
        </p:nvSpPr>
        <p:spPr bwMode="auto">
          <a:xfrm flipH="1">
            <a:off x="3624774" y="399891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0" name="Line 94"/>
          <p:cNvSpPr>
            <a:spLocks noChangeShapeType="1"/>
          </p:cNvSpPr>
          <p:nvPr/>
        </p:nvSpPr>
        <p:spPr bwMode="auto">
          <a:xfrm flipV="1">
            <a:off x="5099561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1" name="Line 95"/>
          <p:cNvSpPr>
            <a:spLocks noChangeShapeType="1"/>
          </p:cNvSpPr>
          <p:nvPr/>
        </p:nvSpPr>
        <p:spPr bwMode="auto">
          <a:xfrm flipH="1" flipV="1">
            <a:off x="4075624" y="3417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3" name="Oval 97"/>
          <p:cNvSpPr>
            <a:spLocks noChangeArrowheads="1"/>
          </p:cNvSpPr>
          <p:nvPr/>
        </p:nvSpPr>
        <p:spPr bwMode="auto">
          <a:xfrm>
            <a:off x="6128261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4" name="Oval 98"/>
          <p:cNvSpPr>
            <a:spLocks noChangeArrowheads="1"/>
          </p:cNvSpPr>
          <p:nvPr/>
        </p:nvSpPr>
        <p:spPr bwMode="auto">
          <a:xfrm>
            <a:off x="6321936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16" name="Oval 100"/>
          <p:cNvSpPr>
            <a:spLocks noChangeArrowheads="1"/>
          </p:cNvSpPr>
          <p:nvPr/>
        </p:nvSpPr>
        <p:spPr bwMode="auto">
          <a:xfrm>
            <a:off x="4066099" y="5145088"/>
            <a:ext cx="290513" cy="249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7" name="Oval 101"/>
          <p:cNvSpPr>
            <a:spLocks noChangeArrowheads="1"/>
          </p:cNvSpPr>
          <p:nvPr/>
        </p:nvSpPr>
        <p:spPr bwMode="auto">
          <a:xfrm>
            <a:off x="4215324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19" name="Oval 103"/>
          <p:cNvSpPr>
            <a:spLocks noChangeArrowheads="1"/>
          </p:cNvSpPr>
          <p:nvPr/>
        </p:nvSpPr>
        <p:spPr bwMode="auto">
          <a:xfrm>
            <a:off x="4943986" y="5145088"/>
            <a:ext cx="290513" cy="249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0" name="Oval 104"/>
          <p:cNvSpPr>
            <a:spLocks noChangeArrowheads="1"/>
          </p:cNvSpPr>
          <p:nvPr/>
        </p:nvSpPr>
        <p:spPr bwMode="auto">
          <a:xfrm>
            <a:off x="509321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22" name="Oval 106"/>
          <p:cNvSpPr>
            <a:spLocks noChangeArrowheads="1"/>
          </p:cNvSpPr>
          <p:nvPr/>
        </p:nvSpPr>
        <p:spPr bwMode="auto">
          <a:xfrm>
            <a:off x="2918336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3" name="Oval 107"/>
          <p:cNvSpPr>
            <a:spLocks noChangeArrowheads="1"/>
          </p:cNvSpPr>
          <p:nvPr/>
        </p:nvSpPr>
        <p:spPr bwMode="auto">
          <a:xfrm>
            <a:off x="306756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" name="Group 108"/>
          <p:cNvGrpSpPr>
            <a:grpSpLocks/>
          </p:cNvGrpSpPr>
          <p:nvPr/>
        </p:nvGrpSpPr>
        <p:grpSpPr bwMode="auto">
          <a:xfrm>
            <a:off x="4928111" y="3868738"/>
            <a:ext cx="290513" cy="249238"/>
            <a:chOff x="2919" y="2456"/>
            <a:chExt cx="183" cy="157"/>
          </a:xfrm>
        </p:grpSpPr>
        <p:sp>
          <p:nvSpPr>
            <p:cNvPr id="1366125" name="Oval 10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6" name="Oval 11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8" name="Oval 112"/>
          <p:cNvSpPr>
            <a:spLocks noChangeArrowheads="1"/>
          </p:cNvSpPr>
          <p:nvPr/>
        </p:nvSpPr>
        <p:spPr bwMode="auto">
          <a:xfrm>
            <a:off x="3889886" y="327183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9" name="Oval 113"/>
          <p:cNvSpPr>
            <a:spLocks noChangeArrowheads="1"/>
          </p:cNvSpPr>
          <p:nvPr/>
        </p:nvSpPr>
        <p:spPr bwMode="auto">
          <a:xfrm>
            <a:off x="4083561" y="33321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" name="Group 114"/>
          <p:cNvGrpSpPr>
            <a:grpSpLocks/>
          </p:cNvGrpSpPr>
          <p:nvPr/>
        </p:nvGrpSpPr>
        <p:grpSpPr bwMode="auto">
          <a:xfrm>
            <a:off x="4061336" y="3867150"/>
            <a:ext cx="290513" cy="249238"/>
            <a:chOff x="2919" y="2456"/>
            <a:chExt cx="183" cy="157"/>
          </a:xfrm>
        </p:grpSpPr>
        <p:sp>
          <p:nvSpPr>
            <p:cNvPr id="1366131" name="Oval 11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2" name="Oval 11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34" name="Oval 118"/>
          <p:cNvSpPr>
            <a:spLocks noChangeArrowheads="1"/>
          </p:cNvSpPr>
          <p:nvPr/>
        </p:nvSpPr>
        <p:spPr bwMode="auto">
          <a:xfrm>
            <a:off x="5099561" y="3273425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35" name="Oval 119"/>
          <p:cNvSpPr>
            <a:spLocks noChangeArrowheads="1"/>
          </p:cNvSpPr>
          <p:nvPr/>
        </p:nvSpPr>
        <p:spPr bwMode="auto">
          <a:xfrm>
            <a:off x="5293236" y="3333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120"/>
          <p:cNvGrpSpPr>
            <a:grpSpLocks/>
          </p:cNvGrpSpPr>
          <p:nvPr/>
        </p:nvGrpSpPr>
        <p:grpSpPr bwMode="auto">
          <a:xfrm>
            <a:off x="4529649" y="4429125"/>
            <a:ext cx="290513" cy="249238"/>
            <a:chOff x="2919" y="2456"/>
            <a:chExt cx="183" cy="157"/>
          </a:xfrm>
        </p:grpSpPr>
        <p:sp>
          <p:nvSpPr>
            <p:cNvPr id="1366137" name="Oval 12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8" name="Oval 12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40" name="Oval 124"/>
          <p:cNvSpPr>
            <a:spLocks noChangeArrowheads="1"/>
          </p:cNvSpPr>
          <p:nvPr/>
        </p:nvSpPr>
        <p:spPr bwMode="auto">
          <a:xfrm>
            <a:off x="5494849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1" name="Oval 125"/>
          <p:cNvSpPr>
            <a:spLocks noChangeArrowheads="1"/>
          </p:cNvSpPr>
          <p:nvPr/>
        </p:nvSpPr>
        <p:spPr bwMode="auto">
          <a:xfrm>
            <a:off x="5688524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3" name="Oval 127"/>
          <p:cNvSpPr>
            <a:spLocks noChangeArrowheads="1"/>
          </p:cNvSpPr>
          <p:nvPr/>
        </p:nvSpPr>
        <p:spPr bwMode="auto">
          <a:xfrm>
            <a:off x="3543811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4" name="Oval 128"/>
          <p:cNvSpPr>
            <a:spLocks noChangeArrowheads="1"/>
          </p:cNvSpPr>
          <p:nvPr/>
        </p:nvSpPr>
        <p:spPr bwMode="auto">
          <a:xfrm>
            <a:off x="3737486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6" name="Oval 130"/>
          <p:cNvSpPr>
            <a:spLocks noChangeArrowheads="1"/>
          </p:cNvSpPr>
          <p:nvPr/>
        </p:nvSpPr>
        <p:spPr bwMode="auto">
          <a:xfrm>
            <a:off x="4537586" y="226060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7" name="Oval 131"/>
          <p:cNvSpPr>
            <a:spLocks noChangeArrowheads="1"/>
          </p:cNvSpPr>
          <p:nvPr/>
        </p:nvSpPr>
        <p:spPr bwMode="auto">
          <a:xfrm>
            <a:off x="4731261" y="232092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4074484" y="5535253"/>
            <a:ext cx="118814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Black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326399" y="3733421"/>
            <a:ext cx="3098926" cy="1077218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Central simplex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of external face: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26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88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Black-and-White Coloring (III)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8" name="AutoShape 82"/>
          <p:cNvSpPr>
            <a:spLocks noChangeArrowheads="1"/>
          </p:cNvSpPr>
          <p:nvPr/>
        </p:nvSpPr>
        <p:spPr bwMode="auto">
          <a:xfrm>
            <a:off x="2994536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9" name="AutoShape 83"/>
          <p:cNvSpPr>
            <a:spLocks noChangeArrowheads="1"/>
          </p:cNvSpPr>
          <p:nvPr/>
        </p:nvSpPr>
        <p:spPr bwMode="auto">
          <a:xfrm flipH="1" flipV="1">
            <a:off x="4228024" y="3992563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00" name="Line 84"/>
          <p:cNvSpPr>
            <a:spLocks noChangeShapeType="1"/>
          </p:cNvSpPr>
          <p:nvPr/>
        </p:nvSpPr>
        <p:spPr bwMode="auto">
          <a:xfrm flipV="1">
            <a:off x="4228024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1" name="Line 85"/>
          <p:cNvSpPr>
            <a:spLocks noChangeShapeType="1"/>
          </p:cNvSpPr>
          <p:nvPr/>
        </p:nvSpPr>
        <p:spPr bwMode="auto">
          <a:xfrm flipH="1">
            <a:off x="2980249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2" name="Line 86"/>
          <p:cNvSpPr>
            <a:spLocks noChangeShapeType="1"/>
          </p:cNvSpPr>
          <p:nvPr/>
        </p:nvSpPr>
        <p:spPr bwMode="auto">
          <a:xfrm flipV="1">
            <a:off x="3008824" y="4557713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3" name="Line 87"/>
          <p:cNvSpPr>
            <a:spLocks noChangeShapeType="1"/>
          </p:cNvSpPr>
          <p:nvPr/>
        </p:nvSpPr>
        <p:spPr bwMode="auto">
          <a:xfrm>
            <a:off x="4662999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4" name="Line 88"/>
          <p:cNvSpPr>
            <a:spLocks noChangeShapeType="1"/>
          </p:cNvSpPr>
          <p:nvPr/>
        </p:nvSpPr>
        <p:spPr bwMode="auto">
          <a:xfrm>
            <a:off x="5097974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5" name="Line 89"/>
          <p:cNvSpPr>
            <a:spLocks noChangeShapeType="1"/>
          </p:cNvSpPr>
          <p:nvPr/>
        </p:nvSpPr>
        <p:spPr bwMode="auto">
          <a:xfrm>
            <a:off x="4648711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6" name="Line 90"/>
          <p:cNvSpPr>
            <a:spLocks noChangeShapeType="1"/>
          </p:cNvSpPr>
          <p:nvPr/>
        </p:nvSpPr>
        <p:spPr bwMode="auto">
          <a:xfrm flipH="1">
            <a:off x="4228024" y="4525963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7" name="Line 91"/>
          <p:cNvSpPr>
            <a:spLocks noChangeShapeType="1"/>
          </p:cNvSpPr>
          <p:nvPr/>
        </p:nvSpPr>
        <p:spPr bwMode="auto">
          <a:xfrm>
            <a:off x="4656649" y="4524375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8" name="Line 92"/>
          <p:cNvSpPr>
            <a:spLocks noChangeShapeType="1"/>
          </p:cNvSpPr>
          <p:nvPr/>
        </p:nvSpPr>
        <p:spPr bwMode="auto">
          <a:xfrm>
            <a:off x="5055111" y="39766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9" name="Line 93"/>
          <p:cNvSpPr>
            <a:spLocks noChangeShapeType="1"/>
          </p:cNvSpPr>
          <p:nvPr/>
        </p:nvSpPr>
        <p:spPr bwMode="auto">
          <a:xfrm flipH="1">
            <a:off x="3624774" y="399891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0" name="Line 94"/>
          <p:cNvSpPr>
            <a:spLocks noChangeShapeType="1"/>
          </p:cNvSpPr>
          <p:nvPr/>
        </p:nvSpPr>
        <p:spPr bwMode="auto">
          <a:xfrm flipV="1">
            <a:off x="5099561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1" name="Line 95"/>
          <p:cNvSpPr>
            <a:spLocks noChangeShapeType="1"/>
          </p:cNvSpPr>
          <p:nvPr/>
        </p:nvSpPr>
        <p:spPr bwMode="auto">
          <a:xfrm flipH="1" flipV="1">
            <a:off x="4075624" y="3417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3" name="Oval 97"/>
          <p:cNvSpPr>
            <a:spLocks noChangeArrowheads="1"/>
          </p:cNvSpPr>
          <p:nvPr/>
        </p:nvSpPr>
        <p:spPr bwMode="auto">
          <a:xfrm>
            <a:off x="6128261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4" name="Oval 98"/>
          <p:cNvSpPr>
            <a:spLocks noChangeArrowheads="1"/>
          </p:cNvSpPr>
          <p:nvPr/>
        </p:nvSpPr>
        <p:spPr bwMode="auto">
          <a:xfrm>
            <a:off x="6321936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99"/>
          <p:cNvGrpSpPr>
            <a:grpSpLocks/>
          </p:cNvGrpSpPr>
          <p:nvPr/>
        </p:nvGrpSpPr>
        <p:grpSpPr bwMode="auto">
          <a:xfrm>
            <a:off x="4066099" y="5145088"/>
            <a:ext cx="290513" cy="249238"/>
            <a:chOff x="2947" y="2456"/>
            <a:chExt cx="183" cy="157"/>
          </a:xfrm>
        </p:grpSpPr>
        <p:sp>
          <p:nvSpPr>
            <p:cNvPr id="1366116" name="Oval 100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17" name="Oval 10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2"/>
          <p:cNvGrpSpPr>
            <a:grpSpLocks/>
          </p:cNvGrpSpPr>
          <p:nvPr/>
        </p:nvGrpSpPr>
        <p:grpSpPr bwMode="auto">
          <a:xfrm>
            <a:off x="4943986" y="5145088"/>
            <a:ext cx="290513" cy="249238"/>
            <a:chOff x="2947" y="2456"/>
            <a:chExt cx="183" cy="157"/>
          </a:xfrm>
        </p:grpSpPr>
        <p:sp>
          <p:nvSpPr>
            <p:cNvPr id="1366119" name="Oval 103"/>
            <p:cNvSpPr>
              <a:spLocks noChangeArrowheads="1"/>
            </p:cNvSpPr>
            <p:nvPr/>
          </p:nvSpPr>
          <p:spPr bwMode="auto">
            <a:xfrm>
              <a:off x="2947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0" name="Oval 10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2" name="Oval 106"/>
          <p:cNvSpPr>
            <a:spLocks noChangeArrowheads="1"/>
          </p:cNvSpPr>
          <p:nvPr/>
        </p:nvSpPr>
        <p:spPr bwMode="auto">
          <a:xfrm>
            <a:off x="2918336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3" name="Oval 107"/>
          <p:cNvSpPr>
            <a:spLocks noChangeArrowheads="1"/>
          </p:cNvSpPr>
          <p:nvPr/>
        </p:nvSpPr>
        <p:spPr bwMode="auto">
          <a:xfrm>
            <a:off x="306756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08"/>
          <p:cNvGrpSpPr>
            <a:grpSpLocks/>
          </p:cNvGrpSpPr>
          <p:nvPr/>
        </p:nvGrpSpPr>
        <p:grpSpPr bwMode="auto">
          <a:xfrm>
            <a:off x="4928111" y="3868738"/>
            <a:ext cx="290513" cy="249238"/>
            <a:chOff x="2919" y="2456"/>
            <a:chExt cx="183" cy="157"/>
          </a:xfrm>
        </p:grpSpPr>
        <p:sp>
          <p:nvSpPr>
            <p:cNvPr id="1366125" name="Oval 10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6" name="Oval 11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8" name="Oval 112"/>
          <p:cNvSpPr>
            <a:spLocks noChangeArrowheads="1"/>
          </p:cNvSpPr>
          <p:nvPr/>
        </p:nvSpPr>
        <p:spPr bwMode="auto">
          <a:xfrm>
            <a:off x="3889886" y="327183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9" name="Oval 113"/>
          <p:cNvSpPr>
            <a:spLocks noChangeArrowheads="1"/>
          </p:cNvSpPr>
          <p:nvPr/>
        </p:nvSpPr>
        <p:spPr bwMode="auto">
          <a:xfrm>
            <a:off x="4083561" y="33321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" name="Group 114"/>
          <p:cNvGrpSpPr>
            <a:grpSpLocks/>
          </p:cNvGrpSpPr>
          <p:nvPr/>
        </p:nvGrpSpPr>
        <p:grpSpPr bwMode="auto">
          <a:xfrm>
            <a:off x="4061336" y="3867150"/>
            <a:ext cx="290513" cy="249238"/>
            <a:chOff x="2919" y="2456"/>
            <a:chExt cx="183" cy="157"/>
          </a:xfrm>
        </p:grpSpPr>
        <p:sp>
          <p:nvSpPr>
            <p:cNvPr id="1366131" name="Oval 11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2" name="Oval 11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34" name="Oval 118"/>
          <p:cNvSpPr>
            <a:spLocks noChangeArrowheads="1"/>
          </p:cNvSpPr>
          <p:nvPr/>
        </p:nvSpPr>
        <p:spPr bwMode="auto">
          <a:xfrm>
            <a:off x="5099561" y="3273425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35" name="Oval 119"/>
          <p:cNvSpPr>
            <a:spLocks noChangeArrowheads="1"/>
          </p:cNvSpPr>
          <p:nvPr/>
        </p:nvSpPr>
        <p:spPr bwMode="auto">
          <a:xfrm>
            <a:off x="5293236" y="3333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" name="Group 120"/>
          <p:cNvGrpSpPr>
            <a:grpSpLocks/>
          </p:cNvGrpSpPr>
          <p:nvPr/>
        </p:nvGrpSpPr>
        <p:grpSpPr bwMode="auto">
          <a:xfrm>
            <a:off x="4529649" y="4429125"/>
            <a:ext cx="290513" cy="249238"/>
            <a:chOff x="2919" y="2456"/>
            <a:chExt cx="183" cy="157"/>
          </a:xfrm>
        </p:grpSpPr>
        <p:sp>
          <p:nvSpPr>
            <p:cNvPr id="1366137" name="Oval 12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8" name="Oval 12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40" name="Oval 124"/>
          <p:cNvSpPr>
            <a:spLocks noChangeArrowheads="1"/>
          </p:cNvSpPr>
          <p:nvPr/>
        </p:nvSpPr>
        <p:spPr bwMode="auto">
          <a:xfrm>
            <a:off x="5494849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1" name="Oval 125"/>
          <p:cNvSpPr>
            <a:spLocks noChangeArrowheads="1"/>
          </p:cNvSpPr>
          <p:nvPr/>
        </p:nvSpPr>
        <p:spPr bwMode="auto">
          <a:xfrm>
            <a:off x="5688524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3" name="Oval 127"/>
          <p:cNvSpPr>
            <a:spLocks noChangeArrowheads="1"/>
          </p:cNvSpPr>
          <p:nvPr/>
        </p:nvSpPr>
        <p:spPr bwMode="auto">
          <a:xfrm>
            <a:off x="3543811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4" name="Oval 128"/>
          <p:cNvSpPr>
            <a:spLocks noChangeArrowheads="1"/>
          </p:cNvSpPr>
          <p:nvPr/>
        </p:nvSpPr>
        <p:spPr bwMode="auto">
          <a:xfrm>
            <a:off x="3737486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6" name="Oval 130"/>
          <p:cNvSpPr>
            <a:spLocks noChangeArrowheads="1"/>
          </p:cNvSpPr>
          <p:nvPr/>
        </p:nvSpPr>
        <p:spPr bwMode="auto">
          <a:xfrm>
            <a:off x="4537586" y="226060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7" name="Oval 131"/>
          <p:cNvSpPr>
            <a:spLocks noChangeArrowheads="1"/>
          </p:cNvSpPr>
          <p:nvPr/>
        </p:nvSpPr>
        <p:spPr bwMode="auto">
          <a:xfrm>
            <a:off x="4731261" y="232092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3751321" y="1631849"/>
            <a:ext cx="1893468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All others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4052042" y="5535253"/>
            <a:ext cx="1233030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White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1366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366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66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366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66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66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136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36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36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1366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366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366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5" dur="2000" fill="hold"/>
                                        <p:tgtEl>
                                          <p:spTgt spid="1366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66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366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366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66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66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1366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366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66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0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9E2A6B-414D-43F8-BB0D-C31DC7B8DA81}" type="slidenum">
              <a:rPr lang="en-US"/>
              <a:pPr/>
              <a:t>89</a:t>
            </a:fld>
            <a:endParaRPr lang="en-US"/>
          </a:p>
        </p:txBody>
      </p:sp>
      <p:sp>
        <p:nvSpPr>
          <p:cNvPr id="1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BA91B5-5B80-46A8-9203-61FCC1D4088C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72162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63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Moebius Solves WSB</a:t>
            </a:r>
          </a:p>
        </p:txBody>
      </p:sp>
      <p:sp>
        <p:nvSpPr>
          <p:cNvPr id="1372165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66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67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68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69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0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1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2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3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4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5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6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7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8" name="Oval 18"/>
          <p:cNvSpPr>
            <a:spLocks noChangeArrowheads="1"/>
          </p:cNvSpPr>
          <p:nvPr/>
        </p:nvSpPr>
        <p:spPr bwMode="auto">
          <a:xfrm flipH="1" flipV="1">
            <a:off x="1262063" y="226060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79" name="Oval 19"/>
          <p:cNvSpPr>
            <a:spLocks noChangeArrowheads="1"/>
          </p:cNvSpPr>
          <p:nvPr/>
        </p:nvSpPr>
        <p:spPr bwMode="auto">
          <a:xfrm flipH="1" flipV="1">
            <a:off x="131603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0" name="Oval 20"/>
          <p:cNvSpPr>
            <a:spLocks noChangeArrowheads="1"/>
          </p:cNvSpPr>
          <p:nvPr/>
        </p:nvSpPr>
        <p:spPr bwMode="auto">
          <a:xfrm flipH="1" flipV="1">
            <a:off x="3368675" y="2260600"/>
            <a:ext cx="290513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1" name="Oval 21"/>
          <p:cNvSpPr>
            <a:spLocks noChangeArrowheads="1"/>
          </p:cNvSpPr>
          <p:nvPr/>
        </p:nvSpPr>
        <p:spPr bwMode="auto">
          <a:xfrm flipH="1" flipV="1">
            <a:off x="3422650" y="2363788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2" name="Oval 22"/>
          <p:cNvSpPr>
            <a:spLocks noChangeArrowheads="1"/>
          </p:cNvSpPr>
          <p:nvPr/>
        </p:nvSpPr>
        <p:spPr bwMode="auto">
          <a:xfrm flipH="1" flipV="1">
            <a:off x="2490788" y="226060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3" name="Oval 23"/>
          <p:cNvSpPr>
            <a:spLocks noChangeArrowheads="1"/>
          </p:cNvSpPr>
          <p:nvPr/>
        </p:nvSpPr>
        <p:spPr bwMode="auto">
          <a:xfrm flipH="1" flipV="1">
            <a:off x="2544763" y="2363788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4" name="Oval 24"/>
          <p:cNvSpPr>
            <a:spLocks noChangeArrowheads="1"/>
          </p:cNvSpPr>
          <p:nvPr/>
        </p:nvSpPr>
        <p:spPr bwMode="auto">
          <a:xfrm flipH="1" flipV="1">
            <a:off x="2462213" y="353695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5" name="Oval 25"/>
          <p:cNvSpPr>
            <a:spLocks noChangeArrowheads="1"/>
          </p:cNvSpPr>
          <p:nvPr/>
        </p:nvSpPr>
        <p:spPr bwMode="auto">
          <a:xfrm flipH="1" flipV="1">
            <a:off x="2516188" y="3640138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6" name="Oval 26"/>
          <p:cNvSpPr>
            <a:spLocks noChangeArrowheads="1"/>
          </p:cNvSpPr>
          <p:nvPr/>
        </p:nvSpPr>
        <p:spPr bwMode="auto">
          <a:xfrm flipH="1" flipV="1">
            <a:off x="3328988" y="3538538"/>
            <a:ext cx="290512" cy="249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7" name="Oval 27"/>
          <p:cNvSpPr>
            <a:spLocks noChangeArrowheads="1"/>
          </p:cNvSpPr>
          <p:nvPr/>
        </p:nvSpPr>
        <p:spPr bwMode="auto">
          <a:xfrm flipH="1" flipV="1">
            <a:off x="3382963" y="3641725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8" name="Oval 28"/>
          <p:cNvSpPr>
            <a:spLocks noChangeArrowheads="1"/>
          </p:cNvSpPr>
          <p:nvPr/>
        </p:nvSpPr>
        <p:spPr bwMode="auto">
          <a:xfrm flipH="1" flipV="1">
            <a:off x="2290763" y="4132263"/>
            <a:ext cx="290512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9" name="Oval 29"/>
          <p:cNvSpPr>
            <a:spLocks noChangeArrowheads="1"/>
          </p:cNvSpPr>
          <p:nvPr/>
        </p:nvSpPr>
        <p:spPr bwMode="auto">
          <a:xfrm flipH="1" flipV="1">
            <a:off x="2344738" y="42354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0" name="Oval 30"/>
          <p:cNvSpPr>
            <a:spLocks noChangeArrowheads="1"/>
          </p:cNvSpPr>
          <p:nvPr/>
        </p:nvSpPr>
        <p:spPr bwMode="auto">
          <a:xfrm flipH="1" flipV="1">
            <a:off x="2860675" y="2976563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91" name="Oval 31"/>
          <p:cNvSpPr>
            <a:spLocks noChangeArrowheads="1"/>
          </p:cNvSpPr>
          <p:nvPr/>
        </p:nvSpPr>
        <p:spPr bwMode="auto">
          <a:xfrm flipH="1" flipV="1">
            <a:off x="2914650" y="3079750"/>
            <a:ext cx="42863" cy="85725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2" name="Oval 32"/>
          <p:cNvSpPr>
            <a:spLocks noChangeArrowheads="1"/>
          </p:cNvSpPr>
          <p:nvPr/>
        </p:nvSpPr>
        <p:spPr bwMode="auto">
          <a:xfrm flipH="1" flipV="1">
            <a:off x="1895475" y="3436938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93" name="Oval 33"/>
          <p:cNvSpPr>
            <a:spLocks noChangeArrowheads="1"/>
          </p:cNvSpPr>
          <p:nvPr/>
        </p:nvSpPr>
        <p:spPr bwMode="auto">
          <a:xfrm flipH="1" flipV="1">
            <a:off x="1949450" y="3540125"/>
            <a:ext cx="42863" cy="85725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4" name="AutoShape 34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5" name="Line 35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6" name="Line 36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7" name="Line 37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8" name="Line 38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9" name="Line 39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0" name="Line 40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1" name="Line 41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2" name="Line 42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3" name="Line 43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4" name="Line 44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5" name="Line 45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6" name="Line 46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7" name="Oval 47"/>
          <p:cNvSpPr>
            <a:spLocks noChangeArrowheads="1"/>
          </p:cNvSpPr>
          <p:nvPr/>
        </p:nvSpPr>
        <p:spPr bwMode="auto">
          <a:xfrm flipH="1" flipV="1">
            <a:off x="6705600" y="2260600"/>
            <a:ext cx="290513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08" name="Oval 48"/>
          <p:cNvSpPr>
            <a:spLocks noChangeArrowheads="1"/>
          </p:cNvSpPr>
          <p:nvPr/>
        </p:nvSpPr>
        <p:spPr bwMode="auto">
          <a:xfrm flipH="1" flipV="1">
            <a:off x="6759575" y="2363788"/>
            <a:ext cx="42863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09" name="Oval 49"/>
          <p:cNvSpPr>
            <a:spLocks noChangeArrowheads="1"/>
          </p:cNvSpPr>
          <p:nvPr/>
        </p:nvSpPr>
        <p:spPr bwMode="auto">
          <a:xfrm flipH="1" flipV="1">
            <a:off x="5827713" y="226060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0" name="Oval 50"/>
          <p:cNvSpPr>
            <a:spLocks noChangeArrowheads="1"/>
          </p:cNvSpPr>
          <p:nvPr/>
        </p:nvSpPr>
        <p:spPr bwMode="auto">
          <a:xfrm flipH="1" flipV="1">
            <a:off x="588168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1" name="Oval 51"/>
          <p:cNvSpPr>
            <a:spLocks noChangeArrowheads="1"/>
          </p:cNvSpPr>
          <p:nvPr/>
        </p:nvSpPr>
        <p:spPr bwMode="auto">
          <a:xfrm flipH="1" flipV="1">
            <a:off x="7853363" y="226060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2" name="Oval 52"/>
          <p:cNvSpPr>
            <a:spLocks noChangeArrowheads="1"/>
          </p:cNvSpPr>
          <p:nvPr/>
        </p:nvSpPr>
        <p:spPr bwMode="auto">
          <a:xfrm flipH="1" flipV="1">
            <a:off x="790733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3" name="Oval 53"/>
          <p:cNvSpPr>
            <a:spLocks noChangeArrowheads="1"/>
          </p:cNvSpPr>
          <p:nvPr/>
        </p:nvSpPr>
        <p:spPr bwMode="auto">
          <a:xfrm flipH="1" flipV="1">
            <a:off x="5799138" y="353695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4" name="Oval 54"/>
          <p:cNvSpPr>
            <a:spLocks noChangeArrowheads="1"/>
          </p:cNvSpPr>
          <p:nvPr/>
        </p:nvSpPr>
        <p:spPr bwMode="auto">
          <a:xfrm flipH="1" flipV="1">
            <a:off x="5853113" y="36401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5" name="Oval 55"/>
          <p:cNvSpPr>
            <a:spLocks noChangeArrowheads="1"/>
          </p:cNvSpPr>
          <p:nvPr/>
        </p:nvSpPr>
        <p:spPr bwMode="auto">
          <a:xfrm flipH="1" flipV="1">
            <a:off x="6837363" y="413385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6" name="Oval 56"/>
          <p:cNvSpPr>
            <a:spLocks noChangeArrowheads="1"/>
          </p:cNvSpPr>
          <p:nvPr/>
        </p:nvSpPr>
        <p:spPr bwMode="auto">
          <a:xfrm flipH="1" flipV="1">
            <a:off x="6891338" y="42370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7" name="Oval 57"/>
          <p:cNvSpPr>
            <a:spLocks noChangeArrowheads="1"/>
          </p:cNvSpPr>
          <p:nvPr/>
        </p:nvSpPr>
        <p:spPr bwMode="auto">
          <a:xfrm flipH="1" flipV="1">
            <a:off x="6665913" y="3538538"/>
            <a:ext cx="290512" cy="249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8" name="Oval 58"/>
          <p:cNvSpPr>
            <a:spLocks noChangeArrowheads="1"/>
          </p:cNvSpPr>
          <p:nvPr/>
        </p:nvSpPr>
        <p:spPr bwMode="auto">
          <a:xfrm flipH="1" flipV="1">
            <a:off x="6719888" y="3641725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9" name="Oval 59"/>
          <p:cNvSpPr>
            <a:spLocks noChangeArrowheads="1"/>
          </p:cNvSpPr>
          <p:nvPr/>
        </p:nvSpPr>
        <p:spPr bwMode="auto">
          <a:xfrm flipH="1" flipV="1">
            <a:off x="6197600" y="2976563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20" name="Oval 60"/>
          <p:cNvSpPr>
            <a:spLocks noChangeArrowheads="1"/>
          </p:cNvSpPr>
          <p:nvPr/>
        </p:nvSpPr>
        <p:spPr bwMode="auto">
          <a:xfrm flipH="1" flipV="1">
            <a:off x="6251575" y="3079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1" name="Oval 61"/>
          <p:cNvSpPr>
            <a:spLocks noChangeArrowheads="1"/>
          </p:cNvSpPr>
          <p:nvPr/>
        </p:nvSpPr>
        <p:spPr bwMode="auto">
          <a:xfrm flipH="1" flipV="1">
            <a:off x="7183438" y="3436938"/>
            <a:ext cx="290512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22" name="Oval 62"/>
          <p:cNvSpPr>
            <a:spLocks noChangeArrowheads="1"/>
          </p:cNvSpPr>
          <p:nvPr/>
        </p:nvSpPr>
        <p:spPr bwMode="auto">
          <a:xfrm flipH="1" flipV="1">
            <a:off x="7237413" y="3540125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3" name="AutoShape 63"/>
          <p:cNvSpPr>
            <a:spLocks noChangeArrowheads="1"/>
          </p:cNvSpPr>
          <p:nvPr/>
        </p:nvSpPr>
        <p:spPr bwMode="auto">
          <a:xfrm rot="12657282">
            <a:off x="8115300" y="2940050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224" name="AutoShape 64"/>
          <p:cNvSpPr>
            <a:spLocks noChangeArrowheads="1"/>
          </p:cNvSpPr>
          <p:nvPr/>
        </p:nvSpPr>
        <p:spPr bwMode="auto">
          <a:xfrm rot="8942718" flipV="1">
            <a:off x="865188" y="3078163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225" name="AutoShape 65"/>
          <p:cNvSpPr>
            <a:spLocks noChangeArrowheads="1"/>
          </p:cNvSpPr>
          <p:nvPr/>
        </p:nvSpPr>
        <p:spPr bwMode="auto">
          <a:xfrm>
            <a:off x="3019425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6" name="AutoShape 66"/>
          <p:cNvSpPr>
            <a:spLocks noChangeArrowheads="1"/>
          </p:cNvSpPr>
          <p:nvPr/>
        </p:nvSpPr>
        <p:spPr bwMode="auto">
          <a:xfrm flipH="1" flipV="1">
            <a:off x="4252913" y="3992563"/>
            <a:ext cx="855662" cy="5953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7" name="Line 67"/>
          <p:cNvSpPr>
            <a:spLocks noChangeShapeType="1"/>
          </p:cNvSpPr>
          <p:nvPr/>
        </p:nvSpPr>
        <p:spPr bwMode="auto">
          <a:xfrm flipV="1">
            <a:off x="4252913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28" name="Line 68"/>
          <p:cNvSpPr>
            <a:spLocks noChangeShapeType="1"/>
          </p:cNvSpPr>
          <p:nvPr/>
        </p:nvSpPr>
        <p:spPr bwMode="auto">
          <a:xfrm flipH="1">
            <a:off x="3005138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29" name="Line 69"/>
          <p:cNvSpPr>
            <a:spLocks noChangeShapeType="1"/>
          </p:cNvSpPr>
          <p:nvPr/>
        </p:nvSpPr>
        <p:spPr bwMode="auto">
          <a:xfrm flipV="1">
            <a:off x="3033713" y="4557713"/>
            <a:ext cx="1625600" cy="769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0" name="Line 70"/>
          <p:cNvSpPr>
            <a:spLocks noChangeShapeType="1"/>
          </p:cNvSpPr>
          <p:nvPr/>
        </p:nvSpPr>
        <p:spPr bwMode="auto">
          <a:xfrm>
            <a:off x="4687888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1" name="Line 71"/>
          <p:cNvSpPr>
            <a:spLocks noChangeShapeType="1"/>
          </p:cNvSpPr>
          <p:nvPr/>
        </p:nvSpPr>
        <p:spPr bwMode="auto">
          <a:xfrm>
            <a:off x="5122863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2" name="Line 72"/>
          <p:cNvSpPr>
            <a:spLocks noChangeShapeType="1"/>
          </p:cNvSpPr>
          <p:nvPr/>
        </p:nvSpPr>
        <p:spPr bwMode="auto">
          <a:xfrm>
            <a:off x="4673600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3" name="Line 73"/>
          <p:cNvSpPr>
            <a:spLocks noChangeShapeType="1"/>
          </p:cNvSpPr>
          <p:nvPr/>
        </p:nvSpPr>
        <p:spPr bwMode="auto">
          <a:xfrm flipH="1">
            <a:off x="4252913" y="4525963"/>
            <a:ext cx="420687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4" name="Line 74"/>
          <p:cNvSpPr>
            <a:spLocks noChangeShapeType="1"/>
          </p:cNvSpPr>
          <p:nvPr/>
        </p:nvSpPr>
        <p:spPr bwMode="auto">
          <a:xfrm>
            <a:off x="4681538" y="4524375"/>
            <a:ext cx="420687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5" name="Line 75"/>
          <p:cNvSpPr>
            <a:spLocks noChangeShapeType="1"/>
          </p:cNvSpPr>
          <p:nvPr/>
        </p:nvSpPr>
        <p:spPr bwMode="auto">
          <a:xfrm>
            <a:off x="5080000" y="3976688"/>
            <a:ext cx="623888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6" name="Line 76"/>
          <p:cNvSpPr>
            <a:spLocks noChangeShapeType="1"/>
          </p:cNvSpPr>
          <p:nvPr/>
        </p:nvSpPr>
        <p:spPr bwMode="auto">
          <a:xfrm flipH="1">
            <a:off x="3649663" y="3998913"/>
            <a:ext cx="623887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7" name="Line 77"/>
          <p:cNvSpPr>
            <a:spLocks noChangeShapeType="1"/>
          </p:cNvSpPr>
          <p:nvPr/>
        </p:nvSpPr>
        <p:spPr bwMode="auto">
          <a:xfrm flipV="1">
            <a:off x="5124450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8" name="Line 78"/>
          <p:cNvSpPr>
            <a:spLocks noChangeShapeType="1"/>
          </p:cNvSpPr>
          <p:nvPr/>
        </p:nvSpPr>
        <p:spPr bwMode="auto">
          <a:xfrm flipH="1" flipV="1">
            <a:off x="4100513" y="3417888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6153150" y="5145088"/>
            <a:ext cx="290513" cy="249237"/>
            <a:chOff x="2919" y="2456"/>
            <a:chExt cx="183" cy="157"/>
          </a:xfrm>
        </p:grpSpPr>
        <p:sp>
          <p:nvSpPr>
            <p:cNvPr id="1372240" name="Oval 8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41" name="Oval 8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046538" y="5145088"/>
            <a:ext cx="290512" cy="249237"/>
            <a:chOff x="2919" y="2456"/>
            <a:chExt cx="183" cy="157"/>
          </a:xfrm>
        </p:grpSpPr>
        <p:sp>
          <p:nvSpPr>
            <p:cNvPr id="1372243" name="Oval 8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44" name="Oval 8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4924425" y="5145088"/>
            <a:ext cx="290513" cy="249237"/>
            <a:chOff x="2919" y="2456"/>
            <a:chExt cx="183" cy="157"/>
          </a:xfrm>
        </p:grpSpPr>
        <p:sp>
          <p:nvSpPr>
            <p:cNvPr id="1372246" name="Oval 8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47" name="Oval 8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2898775" y="5145088"/>
            <a:ext cx="290513" cy="249237"/>
            <a:chOff x="2919" y="2456"/>
            <a:chExt cx="183" cy="157"/>
          </a:xfrm>
        </p:grpSpPr>
        <p:sp>
          <p:nvSpPr>
            <p:cNvPr id="1372249" name="Oval 8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0" name="Oval 9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4953000" y="3868738"/>
            <a:ext cx="290513" cy="249237"/>
            <a:chOff x="2919" y="2456"/>
            <a:chExt cx="183" cy="157"/>
          </a:xfrm>
        </p:grpSpPr>
        <p:sp>
          <p:nvSpPr>
            <p:cNvPr id="1372252" name="Oval 9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3" name="Oval 9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3914775" y="3271838"/>
            <a:ext cx="290513" cy="249237"/>
            <a:chOff x="2919" y="2456"/>
            <a:chExt cx="183" cy="157"/>
          </a:xfrm>
        </p:grpSpPr>
        <p:sp>
          <p:nvSpPr>
            <p:cNvPr id="1372255" name="Oval 9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6" name="Oval 9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4086225" y="3867150"/>
            <a:ext cx="290513" cy="249238"/>
            <a:chOff x="2919" y="2456"/>
            <a:chExt cx="183" cy="157"/>
          </a:xfrm>
        </p:grpSpPr>
        <p:sp>
          <p:nvSpPr>
            <p:cNvPr id="1372258" name="Oval 9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9" name="Oval 9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5124450" y="3273425"/>
            <a:ext cx="290513" cy="249238"/>
            <a:chOff x="2919" y="2456"/>
            <a:chExt cx="183" cy="157"/>
          </a:xfrm>
        </p:grpSpPr>
        <p:sp>
          <p:nvSpPr>
            <p:cNvPr id="1372261" name="Oval 10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62" name="Oval 10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4554538" y="4429125"/>
            <a:ext cx="290512" cy="249238"/>
            <a:chOff x="2919" y="2456"/>
            <a:chExt cx="183" cy="157"/>
          </a:xfrm>
        </p:grpSpPr>
        <p:sp>
          <p:nvSpPr>
            <p:cNvPr id="1372264" name="Oval 10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65" name="Oval 10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5519738" y="3968750"/>
            <a:ext cx="290512" cy="249238"/>
            <a:chOff x="2919" y="2456"/>
            <a:chExt cx="183" cy="157"/>
          </a:xfrm>
        </p:grpSpPr>
        <p:sp>
          <p:nvSpPr>
            <p:cNvPr id="1372267" name="Oval 10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68" name="Oval 10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3568700" y="3968750"/>
            <a:ext cx="290513" cy="249238"/>
            <a:chOff x="2919" y="2456"/>
            <a:chExt cx="183" cy="157"/>
          </a:xfrm>
        </p:grpSpPr>
        <p:sp>
          <p:nvSpPr>
            <p:cNvPr id="1372270" name="Oval 11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71" name="Oval 11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4562475" y="2260600"/>
            <a:ext cx="290513" cy="249238"/>
            <a:chOff x="2919" y="2456"/>
            <a:chExt cx="183" cy="157"/>
          </a:xfrm>
        </p:grpSpPr>
        <p:sp>
          <p:nvSpPr>
            <p:cNvPr id="1372273" name="Oval 11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74" name="Oval 11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275" name="AutoShape 115"/>
          <p:cNvSpPr>
            <a:spLocks noChangeArrowheads="1"/>
          </p:cNvSpPr>
          <p:nvPr/>
        </p:nvSpPr>
        <p:spPr bwMode="auto">
          <a:xfrm>
            <a:off x="2982913" y="5407025"/>
            <a:ext cx="3482975" cy="436563"/>
          </a:xfrm>
          <a:prstGeom prst="leftRightArrow">
            <a:avLst>
              <a:gd name="adj1" fmla="val 50000"/>
              <a:gd name="adj2" fmla="val 159563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6" name="AutoShape 116"/>
          <p:cNvSpPr>
            <a:spLocks noChangeArrowheads="1"/>
          </p:cNvSpPr>
          <p:nvPr/>
        </p:nvSpPr>
        <p:spPr bwMode="auto">
          <a:xfrm>
            <a:off x="1350963" y="1727200"/>
            <a:ext cx="3482975" cy="436563"/>
          </a:xfrm>
          <a:prstGeom prst="leftRightArrow">
            <a:avLst>
              <a:gd name="adj1" fmla="val 50000"/>
              <a:gd name="adj2" fmla="val 159563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7" name="AutoShape 117"/>
          <p:cNvSpPr>
            <a:spLocks noChangeArrowheads="1"/>
          </p:cNvSpPr>
          <p:nvPr/>
        </p:nvSpPr>
        <p:spPr bwMode="auto">
          <a:xfrm>
            <a:off x="4725988" y="1719263"/>
            <a:ext cx="3482975" cy="436562"/>
          </a:xfrm>
          <a:prstGeom prst="leftRightArrow">
            <a:avLst>
              <a:gd name="adj1" fmla="val 50000"/>
              <a:gd name="adj2" fmla="val 15956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8" name="Oval 118"/>
          <p:cNvSpPr>
            <a:spLocks noChangeArrowheads="1"/>
          </p:cNvSpPr>
          <p:nvPr/>
        </p:nvSpPr>
        <p:spPr bwMode="auto">
          <a:xfrm flipH="1" flipV="1">
            <a:off x="5011738" y="39576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9" name="Oval 119"/>
          <p:cNvSpPr>
            <a:spLocks noChangeArrowheads="1"/>
          </p:cNvSpPr>
          <p:nvPr/>
        </p:nvSpPr>
        <p:spPr bwMode="auto">
          <a:xfrm flipH="1" flipV="1">
            <a:off x="4135438" y="3935413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80" name="Oval 120"/>
          <p:cNvSpPr>
            <a:spLocks noChangeArrowheads="1"/>
          </p:cNvSpPr>
          <p:nvPr/>
        </p:nvSpPr>
        <p:spPr bwMode="auto">
          <a:xfrm flipH="1" flipV="1">
            <a:off x="4102100" y="52625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81" name="Oval 121"/>
          <p:cNvSpPr>
            <a:spLocks noChangeArrowheads="1"/>
          </p:cNvSpPr>
          <p:nvPr/>
        </p:nvSpPr>
        <p:spPr bwMode="auto">
          <a:xfrm flipH="1" flipV="1">
            <a:off x="4979988" y="52260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Map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536228" y="1645069"/>
            <a:ext cx="19383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Manifolds</a:t>
            </a:r>
          </a:p>
        </p:txBody>
      </p:sp>
      <p:sp>
        <p:nvSpPr>
          <p:cNvPr id="7" name="Text Box 122"/>
          <p:cNvSpPr txBox="1">
            <a:spLocks noChangeArrowheads="1"/>
          </p:cNvSpPr>
          <p:nvPr/>
        </p:nvSpPr>
        <p:spPr bwMode="auto">
          <a:xfrm>
            <a:off x="1536228" y="3486169"/>
            <a:ext cx="738817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Sperner’s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Lemma and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-Set Agreement</a:t>
            </a: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2362147" y="2565619"/>
            <a:ext cx="5171609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Immediate Snapshot Model</a:t>
            </a:r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2"/>
          <p:cNvSpPr txBox="1">
            <a:spLocks noChangeArrowheads="1"/>
          </p:cNvSpPr>
          <p:nvPr/>
        </p:nvSpPr>
        <p:spPr bwMode="auto">
          <a:xfrm>
            <a:off x="2362147" y="4406718"/>
            <a:ext cx="4938148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Symmetry-Breaking</a:t>
            </a:r>
          </a:p>
        </p:txBody>
      </p:sp>
      <p:sp>
        <p:nvSpPr>
          <p:cNvPr id="10" name="Text Box 122"/>
          <p:cNvSpPr txBox="1">
            <a:spLocks noChangeArrowheads="1"/>
          </p:cNvSpPr>
          <p:nvPr/>
        </p:nvSpPr>
        <p:spPr bwMode="auto">
          <a:xfrm>
            <a:off x="1536228" y="5327267"/>
            <a:ext cx="3600666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Separation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9E2A6B-414D-43F8-BB0D-C31DC7B8DA81}" type="slidenum">
              <a:rPr lang="en-US"/>
              <a:pPr/>
              <a:t>90</a:t>
            </a:fld>
            <a:endParaRPr lang="en-US"/>
          </a:p>
        </p:txBody>
      </p:sp>
      <p:sp>
        <p:nvSpPr>
          <p:cNvPr id="12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BBA91B5-5B80-46A8-9203-61FCC1D4088C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72162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63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Moebius Solves WSB</a:t>
            </a:r>
          </a:p>
        </p:txBody>
      </p:sp>
      <p:sp>
        <p:nvSpPr>
          <p:cNvPr id="1372165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66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67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68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69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0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1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2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3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4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5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6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7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78" name="Oval 18"/>
          <p:cNvSpPr>
            <a:spLocks noChangeArrowheads="1"/>
          </p:cNvSpPr>
          <p:nvPr/>
        </p:nvSpPr>
        <p:spPr bwMode="auto">
          <a:xfrm flipH="1" flipV="1">
            <a:off x="1262063" y="226060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79" name="Oval 19"/>
          <p:cNvSpPr>
            <a:spLocks noChangeArrowheads="1"/>
          </p:cNvSpPr>
          <p:nvPr/>
        </p:nvSpPr>
        <p:spPr bwMode="auto">
          <a:xfrm flipH="1" flipV="1">
            <a:off x="131603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0" name="Oval 20"/>
          <p:cNvSpPr>
            <a:spLocks noChangeArrowheads="1"/>
          </p:cNvSpPr>
          <p:nvPr/>
        </p:nvSpPr>
        <p:spPr bwMode="auto">
          <a:xfrm flipH="1" flipV="1">
            <a:off x="3368675" y="2260600"/>
            <a:ext cx="290513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1" name="Oval 21"/>
          <p:cNvSpPr>
            <a:spLocks noChangeArrowheads="1"/>
          </p:cNvSpPr>
          <p:nvPr/>
        </p:nvSpPr>
        <p:spPr bwMode="auto">
          <a:xfrm flipH="1" flipV="1">
            <a:off x="3422650" y="2363788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2" name="Oval 22"/>
          <p:cNvSpPr>
            <a:spLocks noChangeArrowheads="1"/>
          </p:cNvSpPr>
          <p:nvPr/>
        </p:nvSpPr>
        <p:spPr bwMode="auto">
          <a:xfrm flipH="1" flipV="1">
            <a:off x="2490788" y="226060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3" name="Oval 23"/>
          <p:cNvSpPr>
            <a:spLocks noChangeArrowheads="1"/>
          </p:cNvSpPr>
          <p:nvPr/>
        </p:nvSpPr>
        <p:spPr bwMode="auto">
          <a:xfrm flipH="1" flipV="1">
            <a:off x="2544763" y="2363788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4" name="Oval 24"/>
          <p:cNvSpPr>
            <a:spLocks noChangeArrowheads="1"/>
          </p:cNvSpPr>
          <p:nvPr/>
        </p:nvSpPr>
        <p:spPr bwMode="auto">
          <a:xfrm flipH="1" flipV="1">
            <a:off x="2462213" y="353695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5" name="Oval 25"/>
          <p:cNvSpPr>
            <a:spLocks noChangeArrowheads="1"/>
          </p:cNvSpPr>
          <p:nvPr/>
        </p:nvSpPr>
        <p:spPr bwMode="auto">
          <a:xfrm flipH="1" flipV="1">
            <a:off x="2516188" y="3640138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6" name="Oval 26"/>
          <p:cNvSpPr>
            <a:spLocks noChangeArrowheads="1"/>
          </p:cNvSpPr>
          <p:nvPr/>
        </p:nvSpPr>
        <p:spPr bwMode="auto">
          <a:xfrm flipH="1" flipV="1">
            <a:off x="3328988" y="3538538"/>
            <a:ext cx="290512" cy="249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7" name="Oval 27"/>
          <p:cNvSpPr>
            <a:spLocks noChangeArrowheads="1"/>
          </p:cNvSpPr>
          <p:nvPr/>
        </p:nvSpPr>
        <p:spPr bwMode="auto">
          <a:xfrm flipH="1" flipV="1">
            <a:off x="3382963" y="3641725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88" name="Oval 28"/>
          <p:cNvSpPr>
            <a:spLocks noChangeArrowheads="1"/>
          </p:cNvSpPr>
          <p:nvPr/>
        </p:nvSpPr>
        <p:spPr bwMode="auto">
          <a:xfrm flipH="1" flipV="1">
            <a:off x="2290763" y="4132263"/>
            <a:ext cx="290512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89" name="Oval 29"/>
          <p:cNvSpPr>
            <a:spLocks noChangeArrowheads="1"/>
          </p:cNvSpPr>
          <p:nvPr/>
        </p:nvSpPr>
        <p:spPr bwMode="auto">
          <a:xfrm flipH="1" flipV="1">
            <a:off x="2344738" y="42354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0" name="Oval 30"/>
          <p:cNvSpPr>
            <a:spLocks noChangeArrowheads="1"/>
          </p:cNvSpPr>
          <p:nvPr/>
        </p:nvSpPr>
        <p:spPr bwMode="auto">
          <a:xfrm flipH="1" flipV="1">
            <a:off x="2860675" y="2976563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91" name="Oval 31"/>
          <p:cNvSpPr>
            <a:spLocks noChangeArrowheads="1"/>
          </p:cNvSpPr>
          <p:nvPr/>
        </p:nvSpPr>
        <p:spPr bwMode="auto">
          <a:xfrm flipH="1" flipV="1">
            <a:off x="2914650" y="3079750"/>
            <a:ext cx="42863" cy="85725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2" name="Oval 32"/>
          <p:cNvSpPr>
            <a:spLocks noChangeArrowheads="1"/>
          </p:cNvSpPr>
          <p:nvPr/>
        </p:nvSpPr>
        <p:spPr bwMode="auto">
          <a:xfrm flipH="1" flipV="1">
            <a:off x="1895475" y="3436938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193" name="Oval 33"/>
          <p:cNvSpPr>
            <a:spLocks noChangeArrowheads="1"/>
          </p:cNvSpPr>
          <p:nvPr/>
        </p:nvSpPr>
        <p:spPr bwMode="auto">
          <a:xfrm flipH="1" flipV="1">
            <a:off x="1949450" y="3540125"/>
            <a:ext cx="42863" cy="85725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4" name="AutoShape 34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195" name="Line 35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6" name="Line 36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7" name="Line 37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8" name="Line 38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199" name="Line 39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0" name="Line 40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1" name="Line 41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2" name="Line 42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3" name="Line 43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4" name="Line 44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5" name="Line 45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6" name="Line 46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07" name="Oval 47"/>
          <p:cNvSpPr>
            <a:spLocks noChangeArrowheads="1"/>
          </p:cNvSpPr>
          <p:nvPr/>
        </p:nvSpPr>
        <p:spPr bwMode="auto">
          <a:xfrm flipH="1" flipV="1">
            <a:off x="6705600" y="2260600"/>
            <a:ext cx="290513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08" name="Oval 48"/>
          <p:cNvSpPr>
            <a:spLocks noChangeArrowheads="1"/>
          </p:cNvSpPr>
          <p:nvPr/>
        </p:nvSpPr>
        <p:spPr bwMode="auto">
          <a:xfrm flipH="1" flipV="1">
            <a:off x="6759575" y="2363788"/>
            <a:ext cx="42863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09" name="Oval 49"/>
          <p:cNvSpPr>
            <a:spLocks noChangeArrowheads="1"/>
          </p:cNvSpPr>
          <p:nvPr/>
        </p:nvSpPr>
        <p:spPr bwMode="auto">
          <a:xfrm flipH="1" flipV="1">
            <a:off x="5827713" y="226060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0" name="Oval 50"/>
          <p:cNvSpPr>
            <a:spLocks noChangeArrowheads="1"/>
          </p:cNvSpPr>
          <p:nvPr/>
        </p:nvSpPr>
        <p:spPr bwMode="auto">
          <a:xfrm flipH="1" flipV="1">
            <a:off x="588168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1" name="Oval 51"/>
          <p:cNvSpPr>
            <a:spLocks noChangeArrowheads="1"/>
          </p:cNvSpPr>
          <p:nvPr/>
        </p:nvSpPr>
        <p:spPr bwMode="auto">
          <a:xfrm flipH="1" flipV="1">
            <a:off x="7853363" y="226060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2" name="Oval 52"/>
          <p:cNvSpPr>
            <a:spLocks noChangeArrowheads="1"/>
          </p:cNvSpPr>
          <p:nvPr/>
        </p:nvSpPr>
        <p:spPr bwMode="auto">
          <a:xfrm flipH="1" flipV="1">
            <a:off x="790733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3" name="Oval 53"/>
          <p:cNvSpPr>
            <a:spLocks noChangeArrowheads="1"/>
          </p:cNvSpPr>
          <p:nvPr/>
        </p:nvSpPr>
        <p:spPr bwMode="auto">
          <a:xfrm flipH="1" flipV="1">
            <a:off x="5799138" y="353695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4" name="Oval 54"/>
          <p:cNvSpPr>
            <a:spLocks noChangeArrowheads="1"/>
          </p:cNvSpPr>
          <p:nvPr/>
        </p:nvSpPr>
        <p:spPr bwMode="auto">
          <a:xfrm flipH="1" flipV="1">
            <a:off x="5853113" y="36401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5" name="Oval 55"/>
          <p:cNvSpPr>
            <a:spLocks noChangeArrowheads="1"/>
          </p:cNvSpPr>
          <p:nvPr/>
        </p:nvSpPr>
        <p:spPr bwMode="auto">
          <a:xfrm flipH="1" flipV="1">
            <a:off x="6837363" y="413385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6" name="Oval 56"/>
          <p:cNvSpPr>
            <a:spLocks noChangeArrowheads="1"/>
          </p:cNvSpPr>
          <p:nvPr/>
        </p:nvSpPr>
        <p:spPr bwMode="auto">
          <a:xfrm flipH="1" flipV="1">
            <a:off x="6891338" y="42370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7" name="Oval 57"/>
          <p:cNvSpPr>
            <a:spLocks noChangeArrowheads="1"/>
          </p:cNvSpPr>
          <p:nvPr/>
        </p:nvSpPr>
        <p:spPr bwMode="auto">
          <a:xfrm flipH="1" flipV="1">
            <a:off x="6665913" y="3538538"/>
            <a:ext cx="290512" cy="249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18" name="Oval 58"/>
          <p:cNvSpPr>
            <a:spLocks noChangeArrowheads="1"/>
          </p:cNvSpPr>
          <p:nvPr/>
        </p:nvSpPr>
        <p:spPr bwMode="auto">
          <a:xfrm flipH="1" flipV="1">
            <a:off x="6719888" y="3641725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19" name="Oval 59"/>
          <p:cNvSpPr>
            <a:spLocks noChangeArrowheads="1"/>
          </p:cNvSpPr>
          <p:nvPr/>
        </p:nvSpPr>
        <p:spPr bwMode="auto">
          <a:xfrm flipH="1" flipV="1">
            <a:off x="6197600" y="2976563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20" name="Oval 60"/>
          <p:cNvSpPr>
            <a:spLocks noChangeArrowheads="1"/>
          </p:cNvSpPr>
          <p:nvPr/>
        </p:nvSpPr>
        <p:spPr bwMode="auto">
          <a:xfrm flipH="1" flipV="1">
            <a:off x="6251575" y="3079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1" name="Oval 61"/>
          <p:cNvSpPr>
            <a:spLocks noChangeArrowheads="1"/>
          </p:cNvSpPr>
          <p:nvPr/>
        </p:nvSpPr>
        <p:spPr bwMode="auto">
          <a:xfrm flipH="1" flipV="1">
            <a:off x="7183438" y="3436938"/>
            <a:ext cx="290512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72222" name="Oval 62"/>
          <p:cNvSpPr>
            <a:spLocks noChangeArrowheads="1"/>
          </p:cNvSpPr>
          <p:nvPr/>
        </p:nvSpPr>
        <p:spPr bwMode="auto">
          <a:xfrm flipH="1" flipV="1">
            <a:off x="7237413" y="3540125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3" name="AutoShape 63"/>
          <p:cNvSpPr>
            <a:spLocks noChangeArrowheads="1"/>
          </p:cNvSpPr>
          <p:nvPr/>
        </p:nvSpPr>
        <p:spPr bwMode="auto">
          <a:xfrm rot="12657282">
            <a:off x="8115300" y="2940050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224" name="AutoShape 64"/>
          <p:cNvSpPr>
            <a:spLocks noChangeArrowheads="1"/>
          </p:cNvSpPr>
          <p:nvPr/>
        </p:nvSpPr>
        <p:spPr bwMode="auto">
          <a:xfrm rot="8942718" flipV="1">
            <a:off x="865188" y="3078163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72225" name="AutoShape 65"/>
          <p:cNvSpPr>
            <a:spLocks noChangeArrowheads="1"/>
          </p:cNvSpPr>
          <p:nvPr/>
        </p:nvSpPr>
        <p:spPr bwMode="auto">
          <a:xfrm>
            <a:off x="3019425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6" name="AutoShape 66"/>
          <p:cNvSpPr>
            <a:spLocks noChangeArrowheads="1"/>
          </p:cNvSpPr>
          <p:nvPr/>
        </p:nvSpPr>
        <p:spPr bwMode="auto">
          <a:xfrm flipH="1" flipV="1">
            <a:off x="4252913" y="3992563"/>
            <a:ext cx="855662" cy="5953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27" name="Line 67"/>
          <p:cNvSpPr>
            <a:spLocks noChangeShapeType="1"/>
          </p:cNvSpPr>
          <p:nvPr/>
        </p:nvSpPr>
        <p:spPr bwMode="auto">
          <a:xfrm flipV="1">
            <a:off x="4252913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28" name="Line 68"/>
          <p:cNvSpPr>
            <a:spLocks noChangeShapeType="1"/>
          </p:cNvSpPr>
          <p:nvPr/>
        </p:nvSpPr>
        <p:spPr bwMode="auto">
          <a:xfrm flipH="1">
            <a:off x="3005138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29" name="Line 69"/>
          <p:cNvSpPr>
            <a:spLocks noChangeShapeType="1"/>
          </p:cNvSpPr>
          <p:nvPr/>
        </p:nvSpPr>
        <p:spPr bwMode="auto">
          <a:xfrm flipV="1">
            <a:off x="3033713" y="4557713"/>
            <a:ext cx="1625600" cy="769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0" name="Line 70"/>
          <p:cNvSpPr>
            <a:spLocks noChangeShapeType="1"/>
          </p:cNvSpPr>
          <p:nvPr/>
        </p:nvSpPr>
        <p:spPr bwMode="auto">
          <a:xfrm>
            <a:off x="4687888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1" name="Line 71"/>
          <p:cNvSpPr>
            <a:spLocks noChangeShapeType="1"/>
          </p:cNvSpPr>
          <p:nvPr/>
        </p:nvSpPr>
        <p:spPr bwMode="auto">
          <a:xfrm>
            <a:off x="5122863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2" name="Line 72"/>
          <p:cNvSpPr>
            <a:spLocks noChangeShapeType="1"/>
          </p:cNvSpPr>
          <p:nvPr/>
        </p:nvSpPr>
        <p:spPr bwMode="auto">
          <a:xfrm>
            <a:off x="4673600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3" name="Line 73"/>
          <p:cNvSpPr>
            <a:spLocks noChangeShapeType="1"/>
          </p:cNvSpPr>
          <p:nvPr/>
        </p:nvSpPr>
        <p:spPr bwMode="auto">
          <a:xfrm flipH="1">
            <a:off x="4252913" y="4525963"/>
            <a:ext cx="420687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4" name="Line 74"/>
          <p:cNvSpPr>
            <a:spLocks noChangeShapeType="1"/>
          </p:cNvSpPr>
          <p:nvPr/>
        </p:nvSpPr>
        <p:spPr bwMode="auto">
          <a:xfrm>
            <a:off x="4681538" y="4524375"/>
            <a:ext cx="420687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5" name="Line 75"/>
          <p:cNvSpPr>
            <a:spLocks noChangeShapeType="1"/>
          </p:cNvSpPr>
          <p:nvPr/>
        </p:nvSpPr>
        <p:spPr bwMode="auto">
          <a:xfrm>
            <a:off x="5080000" y="3976688"/>
            <a:ext cx="623888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6" name="Line 76"/>
          <p:cNvSpPr>
            <a:spLocks noChangeShapeType="1"/>
          </p:cNvSpPr>
          <p:nvPr/>
        </p:nvSpPr>
        <p:spPr bwMode="auto">
          <a:xfrm flipH="1">
            <a:off x="3649663" y="3998913"/>
            <a:ext cx="623887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7" name="Line 77"/>
          <p:cNvSpPr>
            <a:spLocks noChangeShapeType="1"/>
          </p:cNvSpPr>
          <p:nvPr/>
        </p:nvSpPr>
        <p:spPr bwMode="auto">
          <a:xfrm flipV="1">
            <a:off x="5124450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2238" name="Line 78"/>
          <p:cNvSpPr>
            <a:spLocks noChangeShapeType="1"/>
          </p:cNvSpPr>
          <p:nvPr/>
        </p:nvSpPr>
        <p:spPr bwMode="auto">
          <a:xfrm flipH="1" flipV="1">
            <a:off x="4100513" y="3417888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6153150" y="5145088"/>
            <a:ext cx="290513" cy="249237"/>
            <a:chOff x="2919" y="2456"/>
            <a:chExt cx="183" cy="157"/>
          </a:xfrm>
        </p:grpSpPr>
        <p:sp>
          <p:nvSpPr>
            <p:cNvPr id="1372240" name="Oval 8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41" name="Oval 8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046538" y="5145088"/>
            <a:ext cx="290512" cy="249237"/>
            <a:chOff x="2919" y="2456"/>
            <a:chExt cx="183" cy="157"/>
          </a:xfrm>
        </p:grpSpPr>
        <p:sp>
          <p:nvSpPr>
            <p:cNvPr id="1372243" name="Oval 8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44" name="Oval 8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4924425" y="5145088"/>
            <a:ext cx="290513" cy="249237"/>
            <a:chOff x="2919" y="2456"/>
            <a:chExt cx="183" cy="157"/>
          </a:xfrm>
        </p:grpSpPr>
        <p:sp>
          <p:nvSpPr>
            <p:cNvPr id="1372246" name="Oval 8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47" name="Oval 8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2898775" y="5145088"/>
            <a:ext cx="290513" cy="249237"/>
            <a:chOff x="2919" y="2456"/>
            <a:chExt cx="183" cy="157"/>
          </a:xfrm>
        </p:grpSpPr>
        <p:sp>
          <p:nvSpPr>
            <p:cNvPr id="1372249" name="Oval 8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0" name="Oval 9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4953000" y="3868738"/>
            <a:ext cx="290513" cy="249237"/>
            <a:chOff x="2919" y="2456"/>
            <a:chExt cx="183" cy="157"/>
          </a:xfrm>
        </p:grpSpPr>
        <p:sp>
          <p:nvSpPr>
            <p:cNvPr id="1372252" name="Oval 9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3" name="Oval 9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3914775" y="3271838"/>
            <a:ext cx="290513" cy="249237"/>
            <a:chOff x="2919" y="2456"/>
            <a:chExt cx="183" cy="157"/>
          </a:xfrm>
        </p:grpSpPr>
        <p:sp>
          <p:nvSpPr>
            <p:cNvPr id="1372255" name="Oval 9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6" name="Oval 9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4086225" y="3867150"/>
            <a:ext cx="290513" cy="249238"/>
            <a:chOff x="2919" y="2456"/>
            <a:chExt cx="183" cy="157"/>
          </a:xfrm>
        </p:grpSpPr>
        <p:sp>
          <p:nvSpPr>
            <p:cNvPr id="1372258" name="Oval 9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59" name="Oval 9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5124450" y="3273425"/>
            <a:ext cx="290513" cy="249238"/>
            <a:chOff x="2919" y="2456"/>
            <a:chExt cx="183" cy="157"/>
          </a:xfrm>
        </p:grpSpPr>
        <p:sp>
          <p:nvSpPr>
            <p:cNvPr id="1372261" name="Oval 10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62" name="Oval 10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4554538" y="4429125"/>
            <a:ext cx="290512" cy="249238"/>
            <a:chOff x="2919" y="2456"/>
            <a:chExt cx="183" cy="157"/>
          </a:xfrm>
        </p:grpSpPr>
        <p:sp>
          <p:nvSpPr>
            <p:cNvPr id="1372264" name="Oval 10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65" name="Oval 10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5519738" y="3968750"/>
            <a:ext cx="290512" cy="249238"/>
            <a:chOff x="2919" y="2456"/>
            <a:chExt cx="183" cy="157"/>
          </a:xfrm>
        </p:grpSpPr>
        <p:sp>
          <p:nvSpPr>
            <p:cNvPr id="1372267" name="Oval 10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68" name="Oval 10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3568700" y="3968750"/>
            <a:ext cx="290513" cy="249238"/>
            <a:chOff x="2919" y="2456"/>
            <a:chExt cx="183" cy="157"/>
          </a:xfrm>
        </p:grpSpPr>
        <p:sp>
          <p:nvSpPr>
            <p:cNvPr id="1372270" name="Oval 11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71" name="Oval 11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4562475" y="2260600"/>
            <a:ext cx="290513" cy="249238"/>
            <a:chOff x="2919" y="2456"/>
            <a:chExt cx="183" cy="157"/>
          </a:xfrm>
        </p:grpSpPr>
        <p:sp>
          <p:nvSpPr>
            <p:cNvPr id="1372273" name="Oval 11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72274" name="Oval 11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275" name="AutoShape 115"/>
          <p:cNvSpPr>
            <a:spLocks noChangeArrowheads="1"/>
          </p:cNvSpPr>
          <p:nvPr/>
        </p:nvSpPr>
        <p:spPr bwMode="auto">
          <a:xfrm>
            <a:off x="2982913" y="5407025"/>
            <a:ext cx="3482975" cy="436563"/>
          </a:xfrm>
          <a:prstGeom prst="leftRightArrow">
            <a:avLst>
              <a:gd name="adj1" fmla="val 50000"/>
              <a:gd name="adj2" fmla="val 159563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6" name="AutoShape 116"/>
          <p:cNvSpPr>
            <a:spLocks noChangeArrowheads="1"/>
          </p:cNvSpPr>
          <p:nvPr/>
        </p:nvSpPr>
        <p:spPr bwMode="auto">
          <a:xfrm>
            <a:off x="1350963" y="1727200"/>
            <a:ext cx="3482975" cy="436563"/>
          </a:xfrm>
          <a:prstGeom prst="leftRightArrow">
            <a:avLst>
              <a:gd name="adj1" fmla="val 50000"/>
              <a:gd name="adj2" fmla="val 159563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7" name="AutoShape 117"/>
          <p:cNvSpPr>
            <a:spLocks noChangeArrowheads="1"/>
          </p:cNvSpPr>
          <p:nvPr/>
        </p:nvSpPr>
        <p:spPr bwMode="auto">
          <a:xfrm>
            <a:off x="4725988" y="1719263"/>
            <a:ext cx="3482975" cy="436562"/>
          </a:xfrm>
          <a:prstGeom prst="leftRightArrow">
            <a:avLst>
              <a:gd name="adj1" fmla="val 50000"/>
              <a:gd name="adj2" fmla="val 15956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8" name="Oval 118"/>
          <p:cNvSpPr>
            <a:spLocks noChangeArrowheads="1"/>
          </p:cNvSpPr>
          <p:nvPr/>
        </p:nvSpPr>
        <p:spPr bwMode="auto">
          <a:xfrm flipH="1" flipV="1">
            <a:off x="5011738" y="39576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79" name="Oval 119"/>
          <p:cNvSpPr>
            <a:spLocks noChangeArrowheads="1"/>
          </p:cNvSpPr>
          <p:nvPr/>
        </p:nvSpPr>
        <p:spPr bwMode="auto">
          <a:xfrm flipH="1" flipV="1">
            <a:off x="4135438" y="3935413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80" name="Oval 120"/>
          <p:cNvSpPr>
            <a:spLocks noChangeArrowheads="1"/>
          </p:cNvSpPr>
          <p:nvPr/>
        </p:nvSpPr>
        <p:spPr bwMode="auto">
          <a:xfrm flipH="1" flipV="1">
            <a:off x="4102100" y="52625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281" name="Oval 121"/>
          <p:cNvSpPr>
            <a:spLocks noChangeArrowheads="1"/>
          </p:cNvSpPr>
          <p:nvPr/>
        </p:nvSpPr>
        <p:spPr bwMode="auto">
          <a:xfrm flipH="1" flipV="1">
            <a:off x="4979988" y="52260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63A20F-1E5B-47F5-92D1-4C6AB1E78A02}" type="slidenum">
              <a:rPr lang="en-US"/>
              <a:pPr/>
              <a:t>91</a:t>
            </a:fld>
            <a:endParaRPr lang="en-US"/>
          </a:p>
        </p:txBody>
      </p:sp>
      <p:sp>
        <p:nvSpPr>
          <p:cNvPr id="125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F10B5F-3EAB-49B3-8205-2756A6C77644}" type="datetime5">
              <a:rPr lang="en-GB"/>
              <a:pPr/>
              <a:t>27-Oct-10</a:t>
            </a:fld>
            <a:endParaRPr lang="en-GB" dirty="0"/>
          </a:p>
        </p:txBody>
      </p:sp>
      <p:sp>
        <p:nvSpPr>
          <p:cNvPr id="138649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49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Moebius Solves WSB</a:t>
            </a:r>
          </a:p>
        </p:txBody>
      </p:sp>
      <p:sp>
        <p:nvSpPr>
          <p:cNvPr id="138650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0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0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0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0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0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0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0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0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1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1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1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1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14" name="Oval 18"/>
          <p:cNvSpPr>
            <a:spLocks noChangeArrowheads="1"/>
          </p:cNvSpPr>
          <p:nvPr/>
        </p:nvSpPr>
        <p:spPr bwMode="auto">
          <a:xfrm flipH="1" flipV="1">
            <a:off x="1262063" y="226060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15" name="Oval 19"/>
          <p:cNvSpPr>
            <a:spLocks noChangeArrowheads="1"/>
          </p:cNvSpPr>
          <p:nvPr/>
        </p:nvSpPr>
        <p:spPr bwMode="auto">
          <a:xfrm flipH="1" flipV="1">
            <a:off x="131603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16" name="Oval 20"/>
          <p:cNvSpPr>
            <a:spLocks noChangeArrowheads="1"/>
          </p:cNvSpPr>
          <p:nvPr/>
        </p:nvSpPr>
        <p:spPr bwMode="auto">
          <a:xfrm flipH="1" flipV="1">
            <a:off x="3368675" y="2260600"/>
            <a:ext cx="290513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17" name="Oval 21"/>
          <p:cNvSpPr>
            <a:spLocks noChangeArrowheads="1"/>
          </p:cNvSpPr>
          <p:nvPr/>
        </p:nvSpPr>
        <p:spPr bwMode="auto">
          <a:xfrm flipH="1" flipV="1">
            <a:off x="3422650" y="2363788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18" name="Oval 22"/>
          <p:cNvSpPr>
            <a:spLocks noChangeArrowheads="1"/>
          </p:cNvSpPr>
          <p:nvPr/>
        </p:nvSpPr>
        <p:spPr bwMode="auto">
          <a:xfrm flipH="1" flipV="1">
            <a:off x="2490788" y="226060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19" name="Oval 23"/>
          <p:cNvSpPr>
            <a:spLocks noChangeArrowheads="1"/>
          </p:cNvSpPr>
          <p:nvPr/>
        </p:nvSpPr>
        <p:spPr bwMode="auto">
          <a:xfrm flipH="1" flipV="1">
            <a:off x="2544763" y="2363788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20" name="Oval 24"/>
          <p:cNvSpPr>
            <a:spLocks noChangeArrowheads="1"/>
          </p:cNvSpPr>
          <p:nvPr/>
        </p:nvSpPr>
        <p:spPr bwMode="auto">
          <a:xfrm flipH="1" flipV="1">
            <a:off x="2462213" y="353695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21" name="Oval 25"/>
          <p:cNvSpPr>
            <a:spLocks noChangeArrowheads="1"/>
          </p:cNvSpPr>
          <p:nvPr/>
        </p:nvSpPr>
        <p:spPr bwMode="auto">
          <a:xfrm flipH="1" flipV="1">
            <a:off x="2516188" y="3640138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22" name="Oval 26"/>
          <p:cNvSpPr>
            <a:spLocks noChangeArrowheads="1"/>
          </p:cNvSpPr>
          <p:nvPr/>
        </p:nvSpPr>
        <p:spPr bwMode="auto">
          <a:xfrm flipH="1" flipV="1">
            <a:off x="3328988" y="3538538"/>
            <a:ext cx="290512" cy="249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23" name="Oval 27"/>
          <p:cNvSpPr>
            <a:spLocks noChangeArrowheads="1"/>
          </p:cNvSpPr>
          <p:nvPr/>
        </p:nvSpPr>
        <p:spPr bwMode="auto">
          <a:xfrm flipH="1" flipV="1">
            <a:off x="3382963" y="3641725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24" name="Oval 28"/>
          <p:cNvSpPr>
            <a:spLocks noChangeArrowheads="1"/>
          </p:cNvSpPr>
          <p:nvPr/>
        </p:nvSpPr>
        <p:spPr bwMode="auto">
          <a:xfrm flipH="1" flipV="1">
            <a:off x="2290763" y="4132263"/>
            <a:ext cx="290512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25" name="Oval 29"/>
          <p:cNvSpPr>
            <a:spLocks noChangeArrowheads="1"/>
          </p:cNvSpPr>
          <p:nvPr/>
        </p:nvSpPr>
        <p:spPr bwMode="auto">
          <a:xfrm flipH="1" flipV="1">
            <a:off x="2344738" y="42354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26" name="Oval 30"/>
          <p:cNvSpPr>
            <a:spLocks noChangeArrowheads="1"/>
          </p:cNvSpPr>
          <p:nvPr/>
        </p:nvSpPr>
        <p:spPr bwMode="auto">
          <a:xfrm flipH="1" flipV="1">
            <a:off x="2860675" y="2976563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27" name="Oval 31"/>
          <p:cNvSpPr>
            <a:spLocks noChangeArrowheads="1"/>
          </p:cNvSpPr>
          <p:nvPr/>
        </p:nvSpPr>
        <p:spPr bwMode="auto">
          <a:xfrm flipH="1" flipV="1">
            <a:off x="2914650" y="3079750"/>
            <a:ext cx="42863" cy="85725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28" name="Oval 32"/>
          <p:cNvSpPr>
            <a:spLocks noChangeArrowheads="1"/>
          </p:cNvSpPr>
          <p:nvPr/>
        </p:nvSpPr>
        <p:spPr bwMode="auto">
          <a:xfrm flipH="1" flipV="1">
            <a:off x="1895475" y="3436938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29" name="Oval 33"/>
          <p:cNvSpPr>
            <a:spLocks noChangeArrowheads="1"/>
          </p:cNvSpPr>
          <p:nvPr/>
        </p:nvSpPr>
        <p:spPr bwMode="auto">
          <a:xfrm flipH="1" flipV="1">
            <a:off x="1949450" y="3540125"/>
            <a:ext cx="42863" cy="85725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30" name="AutoShape 34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31" name="Line 35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2" name="Line 36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3" name="Line 37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4" name="Line 38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5" name="Line 39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6" name="Line 40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7" name="Line 41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8" name="Line 42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39" name="Line 43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40" name="Line 44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41" name="Line 45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42" name="Line 46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43" name="Oval 47"/>
          <p:cNvSpPr>
            <a:spLocks noChangeArrowheads="1"/>
          </p:cNvSpPr>
          <p:nvPr/>
        </p:nvSpPr>
        <p:spPr bwMode="auto">
          <a:xfrm flipH="1" flipV="1">
            <a:off x="6705600" y="2260600"/>
            <a:ext cx="290513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44" name="Oval 48"/>
          <p:cNvSpPr>
            <a:spLocks noChangeArrowheads="1"/>
          </p:cNvSpPr>
          <p:nvPr/>
        </p:nvSpPr>
        <p:spPr bwMode="auto">
          <a:xfrm flipH="1" flipV="1">
            <a:off x="6759575" y="2363788"/>
            <a:ext cx="42863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45" name="Oval 49"/>
          <p:cNvSpPr>
            <a:spLocks noChangeArrowheads="1"/>
          </p:cNvSpPr>
          <p:nvPr/>
        </p:nvSpPr>
        <p:spPr bwMode="auto">
          <a:xfrm flipH="1" flipV="1">
            <a:off x="5827713" y="226060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46" name="Oval 50"/>
          <p:cNvSpPr>
            <a:spLocks noChangeArrowheads="1"/>
          </p:cNvSpPr>
          <p:nvPr/>
        </p:nvSpPr>
        <p:spPr bwMode="auto">
          <a:xfrm flipH="1" flipV="1">
            <a:off x="588168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47" name="Oval 51"/>
          <p:cNvSpPr>
            <a:spLocks noChangeArrowheads="1"/>
          </p:cNvSpPr>
          <p:nvPr/>
        </p:nvSpPr>
        <p:spPr bwMode="auto">
          <a:xfrm flipH="1" flipV="1">
            <a:off x="7853363" y="226060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48" name="Oval 52"/>
          <p:cNvSpPr>
            <a:spLocks noChangeArrowheads="1"/>
          </p:cNvSpPr>
          <p:nvPr/>
        </p:nvSpPr>
        <p:spPr bwMode="auto">
          <a:xfrm flipH="1" flipV="1">
            <a:off x="7907338" y="236378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49" name="Oval 53"/>
          <p:cNvSpPr>
            <a:spLocks noChangeArrowheads="1"/>
          </p:cNvSpPr>
          <p:nvPr/>
        </p:nvSpPr>
        <p:spPr bwMode="auto">
          <a:xfrm flipH="1" flipV="1">
            <a:off x="5799138" y="3536950"/>
            <a:ext cx="290512" cy="249238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50" name="Oval 54"/>
          <p:cNvSpPr>
            <a:spLocks noChangeArrowheads="1"/>
          </p:cNvSpPr>
          <p:nvPr/>
        </p:nvSpPr>
        <p:spPr bwMode="auto">
          <a:xfrm flipH="1" flipV="1">
            <a:off x="5853113" y="36401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51" name="Oval 55"/>
          <p:cNvSpPr>
            <a:spLocks noChangeArrowheads="1"/>
          </p:cNvSpPr>
          <p:nvPr/>
        </p:nvSpPr>
        <p:spPr bwMode="auto">
          <a:xfrm flipH="1" flipV="1">
            <a:off x="6837363" y="4133850"/>
            <a:ext cx="290512" cy="24923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52" name="Oval 56"/>
          <p:cNvSpPr>
            <a:spLocks noChangeArrowheads="1"/>
          </p:cNvSpPr>
          <p:nvPr/>
        </p:nvSpPr>
        <p:spPr bwMode="auto">
          <a:xfrm flipH="1" flipV="1">
            <a:off x="6891338" y="42370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53" name="Oval 57"/>
          <p:cNvSpPr>
            <a:spLocks noChangeArrowheads="1"/>
          </p:cNvSpPr>
          <p:nvPr/>
        </p:nvSpPr>
        <p:spPr bwMode="auto">
          <a:xfrm flipH="1" flipV="1">
            <a:off x="6665913" y="3538538"/>
            <a:ext cx="290512" cy="24923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54" name="Oval 58"/>
          <p:cNvSpPr>
            <a:spLocks noChangeArrowheads="1"/>
          </p:cNvSpPr>
          <p:nvPr/>
        </p:nvSpPr>
        <p:spPr bwMode="auto">
          <a:xfrm flipH="1" flipV="1">
            <a:off x="6719888" y="3641725"/>
            <a:ext cx="42862" cy="85725"/>
          </a:xfrm>
          <a:prstGeom prst="ellipse">
            <a:avLst/>
          </a:prstGeom>
          <a:solidFill>
            <a:srgbClr val="66FFFF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55" name="Oval 59"/>
          <p:cNvSpPr>
            <a:spLocks noChangeArrowheads="1"/>
          </p:cNvSpPr>
          <p:nvPr/>
        </p:nvSpPr>
        <p:spPr bwMode="auto">
          <a:xfrm flipH="1" flipV="1">
            <a:off x="6197600" y="2976563"/>
            <a:ext cx="290513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56" name="Oval 60"/>
          <p:cNvSpPr>
            <a:spLocks noChangeArrowheads="1"/>
          </p:cNvSpPr>
          <p:nvPr/>
        </p:nvSpPr>
        <p:spPr bwMode="auto">
          <a:xfrm flipH="1" flipV="1">
            <a:off x="6251575" y="3079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57" name="Oval 61"/>
          <p:cNvSpPr>
            <a:spLocks noChangeArrowheads="1"/>
          </p:cNvSpPr>
          <p:nvPr/>
        </p:nvSpPr>
        <p:spPr bwMode="auto">
          <a:xfrm flipH="1" flipV="1">
            <a:off x="7183438" y="3436938"/>
            <a:ext cx="290512" cy="24923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86558" name="Oval 62"/>
          <p:cNvSpPr>
            <a:spLocks noChangeArrowheads="1"/>
          </p:cNvSpPr>
          <p:nvPr/>
        </p:nvSpPr>
        <p:spPr bwMode="auto">
          <a:xfrm flipH="1" flipV="1">
            <a:off x="7237413" y="3540125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59" name="AutoShape 63"/>
          <p:cNvSpPr>
            <a:spLocks noChangeArrowheads="1"/>
          </p:cNvSpPr>
          <p:nvPr/>
        </p:nvSpPr>
        <p:spPr bwMode="auto">
          <a:xfrm rot="12657282">
            <a:off x="8115300" y="2940050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6560" name="AutoShape 64"/>
          <p:cNvSpPr>
            <a:spLocks noChangeArrowheads="1"/>
          </p:cNvSpPr>
          <p:nvPr/>
        </p:nvSpPr>
        <p:spPr bwMode="auto">
          <a:xfrm rot="8942718" flipV="1">
            <a:off x="865188" y="3078163"/>
            <a:ext cx="368300" cy="1946275"/>
          </a:xfrm>
          <a:prstGeom prst="downArrow">
            <a:avLst>
              <a:gd name="adj1" fmla="val 50000"/>
              <a:gd name="adj2" fmla="val 132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386561" name="AutoShape 65"/>
          <p:cNvSpPr>
            <a:spLocks noChangeArrowheads="1"/>
          </p:cNvSpPr>
          <p:nvPr/>
        </p:nvSpPr>
        <p:spPr bwMode="auto">
          <a:xfrm>
            <a:off x="3019425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62" name="AutoShape 66"/>
          <p:cNvSpPr>
            <a:spLocks noChangeArrowheads="1"/>
          </p:cNvSpPr>
          <p:nvPr/>
        </p:nvSpPr>
        <p:spPr bwMode="auto">
          <a:xfrm flipH="1" flipV="1">
            <a:off x="4252913" y="3992563"/>
            <a:ext cx="855662" cy="59531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563" name="Line 67"/>
          <p:cNvSpPr>
            <a:spLocks noChangeShapeType="1"/>
          </p:cNvSpPr>
          <p:nvPr/>
        </p:nvSpPr>
        <p:spPr bwMode="auto">
          <a:xfrm flipV="1">
            <a:off x="4252913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64" name="Line 68"/>
          <p:cNvSpPr>
            <a:spLocks noChangeShapeType="1"/>
          </p:cNvSpPr>
          <p:nvPr/>
        </p:nvSpPr>
        <p:spPr bwMode="auto">
          <a:xfrm flipH="1">
            <a:off x="3005138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65" name="Line 69"/>
          <p:cNvSpPr>
            <a:spLocks noChangeShapeType="1"/>
          </p:cNvSpPr>
          <p:nvPr/>
        </p:nvSpPr>
        <p:spPr bwMode="auto">
          <a:xfrm flipV="1">
            <a:off x="3033713" y="4557713"/>
            <a:ext cx="1625600" cy="769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66" name="Line 70"/>
          <p:cNvSpPr>
            <a:spLocks noChangeShapeType="1"/>
          </p:cNvSpPr>
          <p:nvPr/>
        </p:nvSpPr>
        <p:spPr bwMode="auto">
          <a:xfrm>
            <a:off x="4687888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67" name="Line 71"/>
          <p:cNvSpPr>
            <a:spLocks noChangeShapeType="1"/>
          </p:cNvSpPr>
          <p:nvPr/>
        </p:nvSpPr>
        <p:spPr bwMode="auto">
          <a:xfrm>
            <a:off x="5122863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68" name="Line 72"/>
          <p:cNvSpPr>
            <a:spLocks noChangeShapeType="1"/>
          </p:cNvSpPr>
          <p:nvPr/>
        </p:nvSpPr>
        <p:spPr bwMode="auto">
          <a:xfrm>
            <a:off x="4673600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69" name="Line 73"/>
          <p:cNvSpPr>
            <a:spLocks noChangeShapeType="1"/>
          </p:cNvSpPr>
          <p:nvPr/>
        </p:nvSpPr>
        <p:spPr bwMode="auto">
          <a:xfrm flipH="1">
            <a:off x="4252913" y="4525963"/>
            <a:ext cx="420687" cy="754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70" name="Line 74"/>
          <p:cNvSpPr>
            <a:spLocks noChangeShapeType="1"/>
          </p:cNvSpPr>
          <p:nvPr/>
        </p:nvSpPr>
        <p:spPr bwMode="auto">
          <a:xfrm>
            <a:off x="4681538" y="4524375"/>
            <a:ext cx="420687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71" name="Line 75"/>
          <p:cNvSpPr>
            <a:spLocks noChangeShapeType="1"/>
          </p:cNvSpPr>
          <p:nvPr/>
        </p:nvSpPr>
        <p:spPr bwMode="auto">
          <a:xfrm>
            <a:off x="5080000" y="3976688"/>
            <a:ext cx="623888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72" name="Line 76"/>
          <p:cNvSpPr>
            <a:spLocks noChangeShapeType="1"/>
          </p:cNvSpPr>
          <p:nvPr/>
        </p:nvSpPr>
        <p:spPr bwMode="auto">
          <a:xfrm flipH="1">
            <a:off x="3649663" y="3998913"/>
            <a:ext cx="623887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73" name="Line 77"/>
          <p:cNvSpPr>
            <a:spLocks noChangeShapeType="1"/>
          </p:cNvSpPr>
          <p:nvPr/>
        </p:nvSpPr>
        <p:spPr bwMode="auto">
          <a:xfrm flipV="1">
            <a:off x="5124450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86574" name="Line 78"/>
          <p:cNvSpPr>
            <a:spLocks noChangeShapeType="1"/>
          </p:cNvSpPr>
          <p:nvPr/>
        </p:nvSpPr>
        <p:spPr bwMode="auto">
          <a:xfrm flipH="1" flipV="1">
            <a:off x="4100513" y="3417888"/>
            <a:ext cx="131762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6153150" y="5145088"/>
            <a:ext cx="290513" cy="249237"/>
            <a:chOff x="2919" y="2456"/>
            <a:chExt cx="183" cy="157"/>
          </a:xfrm>
        </p:grpSpPr>
        <p:sp>
          <p:nvSpPr>
            <p:cNvPr id="1386576" name="Oval 8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77" name="Oval 8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4046538" y="5145088"/>
            <a:ext cx="290512" cy="249237"/>
            <a:chOff x="2919" y="2456"/>
            <a:chExt cx="183" cy="157"/>
          </a:xfrm>
        </p:grpSpPr>
        <p:sp>
          <p:nvSpPr>
            <p:cNvPr id="1386579" name="Oval 8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80" name="Oval 8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5"/>
          <p:cNvGrpSpPr>
            <a:grpSpLocks/>
          </p:cNvGrpSpPr>
          <p:nvPr/>
        </p:nvGrpSpPr>
        <p:grpSpPr bwMode="auto">
          <a:xfrm>
            <a:off x="4924425" y="5145088"/>
            <a:ext cx="290513" cy="249237"/>
            <a:chOff x="2919" y="2456"/>
            <a:chExt cx="183" cy="157"/>
          </a:xfrm>
        </p:grpSpPr>
        <p:sp>
          <p:nvSpPr>
            <p:cNvPr id="1386582" name="Oval 8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83" name="Oval 8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2898775" y="5145088"/>
            <a:ext cx="290513" cy="249237"/>
            <a:chOff x="2919" y="2456"/>
            <a:chExt cx="183" cy="157"/>
          </a:xfrm>
        </p:grpSpPr>
        <p:sp>
          <p:nvSpPr>
            <p:cNvPr id="1386585" name="Oval 8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86" name="Oval 9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4953000" y="3868738"/>
            <a:ext cx="290513" cy="249237"/>
            <a:chOff x="2919" y="2456"/>
            <a:chExt cx="183" cy="157"/>
          </a:xfrm>
        </p:grpSpPr>
        <p:sp>
          <p:nvSpPr>
            <p:cNvPr id="1386588" name="Oval 9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89" name="Oval 9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4"/>
          <p:cNvGrpSpPr>
            <a:grpSpLocks/>
          </p:cNvGrpSpPr>
          <p:nvPr/>
        </p:nvGrpSpPr>
        <p:grpSpPr bwMode="auto">
          <a:xfrm>
            <a:off x="3914775" y="3271838"/>
            <a:ext cx="290513" cy="249237"/>
            <a:chOff x="2919" y="2456"/>
            <a:chExt cx="183" cy="157"/>
          </a:xfrm>
        </p:grpSpPr>
        <p:sp>
          <p:nvSpPr>
            <p:cNvPr id="1386591" name="Oval 9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92" name="Oval 9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97"/>
          <p:cNvGrpSpPr>
            <a:grpSpLocks/>
          </p:cNvGrpSpPr>
          <p:nvPr/>
        </p:nvGrpSpPr>
        <p:grpSpPr bwMode="auto">
          <a:xfrm>
            <a:off x="4086225" y="3867150"/>
            <a:ext cx="290513" cy="249238"/>
            <a:chOff x="2919" y="2456"/>
            <a:chExt cx="183" cy="157"/>
          </a:xfrm>
        </p:grpSpPr>
        <p:sp>
          <p:nvSpPr>
            <p:cNvPr id="1386594" name="Oval 9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95" name="Oval 9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100"/>
          <p:cNvGrpSpPr>
            <a:grpSpLocks/>
          </p:cNvGrpSpPr>
          <p:nvPr/>
        </p:nvGrpSpPr>
        <p:grpSpPr bwMode="auto">
          <a:xfrm>
            <a:off x="5124450" y="3273425"/>
            <a:ext cx="290513" cy="249238"/>
            <a:chOff x="2919" y="2456"/>
            <a:chExt cx="183" cy="157"/>
          </a:xfrm>
        </p:grpSpPr>
        <p:sp>
          <p:nvSpPr>
            <p:cNvPr id="1386597" name="Oval 10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598" name="Oval 10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103"/>
          <p:cNvGrpSpPr>
            <a:grpSpLocks/>
          </p:cNvGrpSpPr>
          <p:nvPr/>
        </p:nvGrpSpPr>
        <p:grpSpPr bwMode="auto">
          <a:xfrm>
            <a:off x="4554538" y="4429125"/>
            <a:ext cx="290512" cy="249238"/>
            <a:chOff x="2919" y="2456"/>
            <a:chExt cx="183" cy="157"/>
          </a:xfrm>
        </p:grpSpPr>
        <p:sp>
          <p:nvSpPr>
            <p:cNvPr id="1386600" name="Oval 10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601" name="Oval 10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106"/>
          <p:cNvGrpSpPr>
            <a:grpSpLocks/>
          </p:cNvGrpSpPr>
          <p:nvPr/>
        </p:nvGrpSpPr>
        <p:grpSpPr bwMode="auto">
          <a:xfrm>
            <a:off x="5519738" y="3968750"/>
            <a:ext cx="290512" cy="249238"/>
            <a:chOff x="2919" y="2456"/>
            <a:chExt cx="183" cy="157"/>
          </a:xfrm>
        </p:grpSpPr>
        <p:sp>
          <p:nvSpPr>
            <p:cNvPr id="1386603" name="Oval 10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604" name="Oval 10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109"/>
          <p:cNvGrpSpPr>
            <a:grpSpLocks/>
          </p:cNvGrpSpPr>
          <p:nvPr/>
        </p:nvGrpSpPr>
        <p:grpSpPr bwMode="auto">
          <a:xfrm>
            <a:off x="3568700" y="3968750"/>
            <a:ext cx="290513" cy="249238"/>
            <a:chOff x="2919" y="2456"/>
            <a:chExt cx="183" cy="157"/>
          </a:xfrm>
        </p:grpSpPr>
        <p:sp>
          <p:nvSpPr>
            <p:cNvPr id="1386606" name="Oval 11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607" name="Oval 11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12"/>
          <p:cNvGrpSpPr>
            <a:grpSpLocks/>
          </p:cNvGrpSpPr>
          <p:nvPr/>
        </p:nvGrpSpPr>
        <p:grpSpPr bwMode="auto">
          <a:xfrm>
            <a:off x="4562475" y="2260600"/>
            <a:ext cx="290513" cy="249238"/>
            <a:chOff x="2919" y="2456"/>
            <a:chExt cx="183" cy="157"/>
          </a:xfrm>
        </p:grpSpPr>
        <p:sp>
          <p:nvSpPr>
            <p:cNvPr id="1386609" name="Oval 113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86610" name="Oval 114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6611" name="AutoShape 115"/>
          <p:cNvSpPr>
            <a:spLocks noChangeArrowheads="1"/>
          </p:cNvSpPr>
          <p:nvPr/>
        </p:nvSpPr>
        <p:spPr bwMode="auto">
          <a:xfrm>
            <a:off x="2982913" y="5407025"/>
            <a:ext cx="3482975" cy="436563"/>
          </a:xfrm>
          <a:prstGeom prst="leftRightArrow">
            <a:avLst>
              <a:gd name="adj1" fmla="val 50000"/>
              <a:gd name="adj2" fmla="val 159563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612" name="AutoShape 116"/>
          <p:cNvSpPr>
            <a:spLocks noChangeArrowheads="1"/>
          </p:cNvSpPr>
          <p:nvPr/>
        </p:nvSpPr>
        <p:spPr bwMode="auto">
          <a:xfrm>
            <a:off x="1350963" y="1727200"/>
            <a:ext cx="3482975" cy="436563"/>
          </a:xfrm>
          <a:prstGeom prst="leftRightArrow">
            <a:avLst>
              <a:gd name="adj1" fmla="val 50000"/>
              <a:gd name="adj2" fmla="val 159563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613" name="AutoShape 117"/>
          <p:cNvSpPr>
            <a:spLocks noChangeArrowheads="1"/>
          </p:cNvSpPr>
          <p:nvPr/>
        </p:nvSpPr>
        <p:spPr bwMode="auto">
          <a:xfrm>
            <a:off x="4725988" y="1719263"/>
            <a:ext cx="3482975" cy="436562"/>
          </a:xfrm>
          <a:prstGeom prst="leftRightArrow">
            <a:avLst>
              <a:gd name="adj1" fmla="val 50000"/>
              <a:gd name="adj2" fmla="val 159564"/>
            </a:avLst>
          </a:prstGeom>
          <a:solidFill>
            <a:srgbClr val="0066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614" name="Oval 118"/>
          <p:cNvSpPr>
            <a:spLocks noChangeArrowheads="1"/>
          </p:cNvSpPr>
          <p:nvPr/>
        </p:nvSpPr>
        <p:spPr bwMode="auto">
          <a:xfrm flipH="1" flipV="1">
            <a:off x="5011738" y="3957638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615" name="Oval 119"/>
          <p:cNvSpPr>
            <a:spLocks noChangeArrowheads="1"/>
          </p:cNvSpPr>
          <p:nvPr/>
        </p:nvSpPr>
        <p:spPr bwMode="auto">
          <a:xfrm flipH="1" flipV="1">
            <a:off x="4135438" y="3935413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616" name="Oval 120"/>
          <p:cNvSpPr>
            <a:spLocks noChangeArrowheads="1"/>
          </p:cNvSpPr>
          <p:nvPr/>
        </p:nvSpPr>
        <p:spPr bwMode="auto">
          <a:xfrm flipH="1" flipV="1">
            <a:off x="4102100" y="52625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617" name="Oval 121"/>
          <p:cNvSpPr>
            <a:spLocks noChangeArrowheads="1"/>
          </p:cNvSpPr>
          <p:nvPr/>
        </p:nvSpPr>
        <p:spPr bwMode="auto">
          <a:xfrm flipH="1" flipV="1">
            <a:off x="4979988" y="5226050"/>
            <a:ext cx="42862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86618" name="Text Box 122"/>
          <p:cNvSpPr txBox="1">
            <a:spLocks noChangeArrowheads="1"/>
          </p:cNvSpPr>
          <p:nvPr/>
        </p:nvSpPr>
        <p:spPr bwMode="auto">
          <a:xfrm>
            <a:off x="2200275" y="1958822"/>
            <a:ext cx="4743450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Every </a:t>
            </a:r>
            <a:r>
              <a:rPr lang="en-US" sz="32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-simplex has both black &amp; white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colors.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122"/>
          <p:cNvSpPr txBox="1">
            <a:spLocks noChangeArrowheads="1"/>
          </p:cNvSpPr>
          <p:nvPr/>
        </p:nvSpPr>
        <p:spPr bwMode="auto">
          <a:xfrm>
            <a:off x="2715086" y="3630305"/>
            <a:ext cx="3713828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Boundary coloring is symmetric!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618" grpId="0" animBg="1"/>
      <p:bldP spid="126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646195" y="4920449"/>
            <a:ext cx="5578375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n+1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“copies”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»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0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 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»</a:t>
            </a:r>
            <a:r>
              <a:rPr lang="en-US" sz="3200" baseline="-250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3200" dirty="0" smtClean="0">
                <a:solidFill>
                  <a:schemeClr val="tx1"/>
                </a:solidFill>
                <a:latin typeface="cmsy10"/>
                <a:cs typeface="Arial" pitchFamily="34" charset="0"/>
              </a:rPr>
              <a:t>IS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dirty="0" smtClean="0">
                <a:solidFill>
                  <a:schemeClr val="tx1"/>
                </a:solidFill>
                <a:latin typeface="cmmi10"/>
                <a:cs typeface="Arial" pitchFamily="34" charset="0"/>
              </a:rPr>
              <a:t>¾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16"/>
          <p:cNvGrpSpPr/>
          <p:nvPr/>
        </p:nvGrpSpPr>
        <p:grpSpPr>
          <a:xfrm>
            <a:off x="1548142" y="2395288"/>
            <a:ext cx="1004935" cy="1499966"/>
            <a:chOff x="1548142" y="2383970"/>
            <a:chExt cx="1004935" cy="1499966"/>
          </a:xfrm>
        </p:grpSpPr>
        <p:grpSp>
          <p:nvGrpSpPr>
            <p:cNvPr id="7" name="Group 63"/>
            <p:cNvGrpSpPr/>
            <p:nvPr/>
          </p:nvGrpSpPr>
          <p:grpSpPr>
            <a:xfrm>
              <a:off x="1548142" y="3060071"/>
              <a:ext cx="1004935" cy="823865"/>
              <a:chOff x="1656784" y="3159659"/>
              <a:chExt cx="1004935" cy="823865"/>
            </a:xfrm>
          </p:grpSpPr>
          <p:grpSp>
            <p:nvGrpSpPr>
              <p:cNvPr id="8" name="Group 25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Freeform 2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6" name="Straight Connector 35"/>
              <p:cNvCxnSpPr>
                <a:stCxn id="2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>
                <a:endCxn id="2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endCxn id="25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>
                <a:stCxn id="25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endCxn id="2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>
                <a:endCxn id="2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Text Box 122"/>
            <p:cNvSpPr txBox="1">
              <a:spLocks noChangeArrowheads="1"/>
            </p:cNvSpPr>
            <p:nvPr/>
          </p:nvSpPr>
          <p:spPr bwMode="auto">
            <a:xfrm>
              <a:off x="1800380" y="2383970"/>
              <a:ext cx="500458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0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9" name="Group 118"/>
          <p:cNvGrpSpPr/>
          <p:nvPr/>
        </p:nvGrpSpPr>
        <p:grpSpPr>
          <a:xfrm>
            <a:off x="5892297" y="2395288"/>
            <a:ext cx="1004935" cy="1499966"/>
            <a:chOff x="5892297" y="2590692"/>
            <a:chExt cx="1004935" cy="1499966"/>
          </a:xfrm>
        </p:grpSpPr>
        <p:grpSp>
          <p:nvGrpSpPr>
            <p:cNvPr id="10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1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Freeform 80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8" name="Straight Connector 67"/>
              <p:cNvCxnSpPr>
                <a:stCxn id="81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>
                <a:endCxn id="81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>
                <a:endCxn id="77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>
                <a:stCxn id="77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>
                <a:endCxn id="81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endCxn id="81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 Box 122"/>
            <p:cNvSpPr txBox="1">
              <a:spLocks noChangeArrowheads="1"/>
            </p:cNvSpPr>
            <p:nvPr/>
          </p:nvSpPr>
          <p:spPr bwMode="auto">
            <a:xfrm>
              <a:off x="6130909" y="2590692"/>
              <a:ext cx="52771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n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4751710" y="2883661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12" name="Group 117"/>
          <p:cNvGrpSpPr/>
          <p:nvPr/>
        </p:nvGrpSpPr>
        <p:grpSpPr>
          <a:xfrm>
            <a:off x="3149926" y="2395288"/>
            <a:ext cx="1004935" cy="1499966"/>
            <a:chOff x="2984625" y="2199884"/>
            <a:chExt cx="1004935" cy="1499966"/>
          </a:xfrm>
        </p:grpSpPr>
        <p:grpSp>
          <p:nvGrpSpPr>
            <p:cNvPr id="13" name="Group 99"/>
            <p:cNvGrpSpPr/>
            <p:nvPr/>
          </p:nvGrpSpPr>
          <p:grpSpPr>
            <a:xfrm>
              <a:off x="2984625" y="2875985"/>
              <a:ext cx="1004935" cy="823865"/>
              <a:chOff x="1656784" y="3159659"/>
              <a:chExt cx="1004935" cy="823865"/>
            </a:xfrm>
          </p:grpSpPr>
          <p:grpSp>
            <p:nvGrpSpPr>
              <p:cNvPr id="15" name="Group 100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11" name="Freeform 110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12" name="Straight Connector 111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14" name="Straight Connector 113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15" name="Freeform 114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02" name="Straight Connector 101"/>
              <p:cNvCxnSpPr>
                <a:stCxn id="115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endCxn id="115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>
                <a:endCxn id="111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>
                <a:stCxn id="111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>
                <a:endCxn id="115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>
                <a:endCxn id="115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16" name="Text Box 122"/>
            <p:cNvSpPr txBox="1">
              <a:spLocks noChangeArrowheads="1"/>
            </p:cNvSpPr>
            <p:nvPr/>
          </p:nvSpPr>
          <p:spPr bwMode="auto">
            <a:xfrm>
              <a:off x="3236863" y="2199884"/>
              <a:ext cx="500458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Text Box 122"/>
          <p:cNvSpPr txBox="1">
            <a:spLocks noChangeArrowheads="1"/>
          </p:cNvSpPr>
          <p:nvPr/>
        </p:nvSpPr>
        <p:spPr bwMode="auto">
          <a:xfrm>
            <a:off x="5663016" y="4013594"/>
            <a:ext cx="2303837" cy="40011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(picture not exact!)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7185590" y="1539735"/>
            <a:ext cx="14045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= 2N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3" grpId="0" animBg="1"/>
      <p:bldP spid="12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93</a:t>
            </a:fld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344031" y="3741236"/>
            <a:ext cx="1004935" cy="1499966"/>
            <a:chOff x="1548142" y="2383970"/>
            <a:chExt cx="1004935" cy="1499966"/>
          </a:xfrm>
        </p:grpSpPr>
        <p:grpSp>
          <p:nvGrpSpPr>
            <p:cNvPr id="6" name="Group 63"/>
            <p:cNvGrpSpPr/>
            <p:nvPr/>
          </p:nvGrpSpPr>
          <p:grpSpPr>
            <a:xfrm>
              <a:off x="1548142" y="3060071"/>
              <a:ext cx="1004935" cy="823865"/>
              <a:chOff x="1656784" y="3159659"/>
              <a:chExt cx="1004935" cy="823865"/>
            </a:xfrm>
          </p:grpSpPr>
          <p:grpSp>
            <p:nvGrpSpPr>
              <p:cNvPr id="7" name="Group 25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Freeform 2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6" name="Straight Connector 35"/>
              <p:cNvCxnSpPr>
                <a:stCxn id="2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>
                <a:endCxn id="2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endCxn id="25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>
                <a:stCxn id="25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endCxn id="2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>
                <a:endCxn id="2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Text Box 122"/>
            <p:cNvSpPr txBox="1">
              <a:spLocks noChangeArrowheads="1"/>
            </p:cNvSpPr>
            <p:nvPr/>
          </p:nvSpPr>
          <p:spPr bwMode="auto">
            <a:xfrm>
              <a:off x="1800380" y="2383970"/>
              <a:ext cx="500458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0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2374239" y="3741236"/>
            <a:ext cx="1004935" cy="1499966"/>
            <a:chOff x="5892297" y="2590692"/>
            <a:chExt cx="1004935" cy="1499966"/>
          </a:xfrm>
        </p:grpSpPr>
        <p:grpSp>
          <p:nvGrpSpPr>
            <p:cNvPr id="9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0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Freeform 80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8" name="Straight Connector 67"/>
              <p:cNvCxnSpPr>
                <a:stCxn id="81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>
                <a:endCxn id="81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>
                <a:endCxn id="77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>
                <a:stCxn id="77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>
                <a:endCxn id="81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endCxn id="81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 Box 122"/>
            <p:cNvSpPr txBox="1">
              <a:spLocks noChangeArrowheads="1"/>
            </p:cNvSpPr>
            <p:nvPr/>
          </p:nvSpPr>
          <p:spPr bwMode="auto">
            <a:xfrm>
              <a:off x="6051561" y="2590692"/>
              <a:ext cx="686406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-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158973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7185590" y="1539735"/>
            <a:ext cx="14045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= 2N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18"/>
          <p:cNvGrpSpPr/>
          <p:nvPr/>
        </p:nvGrpSpPr>
        <p:grpSpPr>
          <a:xfrm>
            <a:off x="3699849" y="1805304"/>
            <a:ext cx="1004935" cy="1499966"/>
            <a:chOff x="5892297" y="2590692"/>
            <a:chExt cx="1004935" cy="1499966"/>
          </a:xfrm>
        </p:grpSpPr>
        <p:grpSp>
          <p:nvGrpSpPr>
            <p:cNvPr id="12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3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7" name="Freeform 96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4" name="Straight Connector 83"/>
              <p:cNvCxnSpPr>
                <a:stCxn id="97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>
                <a:endCxn id="97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endCxn id="93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>
                <a:stCxn id="93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>
                <a:endCxn id="97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>
                <a:endCxn id="97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Text Box 122"/>
            <p:cNvSpPr txBox="1">
              <a:spLocks noChangeArrowheads="1"/>
            </p:cNvSpPr>
            <p:nvPr/>
          </p:nvSpPr>
          <p:spPr bwMode="auto">
            <a:xfrm>
              <a:off x="6165374" y="2590692"/>
              <a:ext cx="458779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err="1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18"/>
          <p:cNvGrpSpPr/>
          <p:nvPr/>
        </p:nvGrpSpPr>
        <p:grpSpPr>
          <a:xfrm>
            <a:off x="3619941" y="3741236"/>
            <a:ext cx="1004935" cy="1499966"/>
            <a:chOff x="5892297" y="2590692"/>
            <a:chExt cx="1004935" cy="1499966"/>
          </a:xfrm>
        </p:grpSpPr>
        <p:grpSp>
          <p:nvGrpSpPr>
            <p:cNvPr id="1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2" name="Freeform 131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7" name="Straight Connector 116"/>
              <p:cNvCxnSpPr>
                <a:stCxn id="132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>
                <a:endCxn id="132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>
                <a:endCxn id="128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>
                <a:stCxn id="128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>
                <a:endCxn id="132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>
                <a:endCxn id="132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0" name="Text Box 122"/>
            <p:cNvSpPr txBox="1">
              <a:spLocks noChangeArrowheads="1"/>
            </p:cNvSpPr>
            <p:nvPr/>
          </p:nvSpPr>
          <p:spPr bwMode="auto">
            <a:xfrm>
              <a:off x="6017096" y="2590692"/>
              <a:ext cx="755335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+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" name="Text Box 122"/>
          <p:cNvSpPr txBox="1">
            <a:spLocks noChangeArrowheads="1"/>
          </p:cNvSpPr>
          <p:nvPr/>
        </p:nvSpPr>
        <p:spPr bwMode="auto">
          <a:xfrm>
            <a:off x="324558" y="1529173"/>
            <a:ext cx="227378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Face </a:t>
            </a:r>
            <a:r>
              <a:rPr lang="en-US" sz="3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is external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Curved Connector 134"/>
          <p:cNvCxnSpPr>
            <a:stCxn id="133" idx="3"/>
          </p:cNvCxnSpPr>
          <p:nvPr/>
        </p:nvCxnSpPr>
        <p:spPr bwMode="auto">
          <a:xfrm>
            <a:off x="2598345" y="2067782"/>
            <a:ext cx="1520982" cy="57583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18"/>
          <p:cNvGrpSpPr/>
          <p:nvPr/>
        </p:nvGrpSpPr>
        <p:grpSpPr>
          <a:xfrm>
            <a:off x="5650149" y="3741236"/>
            <a:ext cx="1004935" cy="1499966"/>
            <a:chOff x="5892297" y="2590692"/>
            <a:chExt cx="1004935" cy="1499966"/>
          </a:xfrm>
        </p:grpSpPr>
        <p:grpSp>
          <p:nvGrpSpPr>
            <p:cNvPr id="20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1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4" name="Freeform 15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41" name="Straight Connector 140"/>
              <p:cNvCxnSpPr>
                <a:stCxn id="15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>
                <a:endCxn id="15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>
                <a:endCxn id="15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5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>
                <a:endCxn id="15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>
                <a:endCxn id="15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Text Box 122"/>
            <p:cNvSpPr txBox="1">
              <a:spLocks noChangeArrowheads="1"/>
            </p:cNvSpPr>
            <p:nvPr/>
          </p:nvSpPr>
          <p:spPr bwMode="auto">
            <a:xfrm>
              <a:off x="6141330" y="2590692"/>
              <a:ext cx="50687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k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5" name="TextBox 154"/>
          <p:cNvSpPr txBox="1"/>
          <p:nvPr/>
        </p:nvSpPr>
        <p:spPr bwMode="auto">
          <a:xfrm>
            <a:off x="486564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6" name="TextBox 155"/>
          <p:cNvSpPr txBox="1"/>
          <p:nvPr/>
        </p:nvSpPr>
        <p:spPr bwMode="auto">
          <a:xfrm>
            <a:off x="6895851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23" name="Group 118"/>
          <p:cNvGrpSpPr/>
          <p:nvPr/>
        </p:nvGrpSpPr>
        <p:grpSpPr>
          <a:xfrm>
            <a:off x="7680356" y="3741236"/>
            <a:ext cx="1004935" cy="1499966"/>
            <a:chOff x="5892297" y="2590692"/>
            <a:chExt cx="1004935" cy="1499966"/>
          </a:xfrm>
        </p:grpSpPr>
        <p:grpSp>
          <p:nvGrpSpPr>
            <p:cNvPr id="2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4" name="Freeform 17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61" name="Straight Connector 160"/>
              <p:cNvCxnSpPr>
                <a:stCxn id="17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>
                <a:endCxn id="17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/>
              <p:cNvCxnSpPr>
                <a:endCxn id="17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>
                <a:stCxn id="17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>
                <a:endCxn id="17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>
                <a:endCxn id="17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9" name="Text Box 122"/>
            <p:cNvSpPr txBox="1">
              <a:spLocks noChangeArrowheads="1"/>
            </p:cNvSpPr>
            <p:nvPr/>
          </p:nvSpPr>
          <p:spPr bwMode="auto">
            <a:xfrm>
              <a:off x="6130910" y="2590692"/>
              <a:ext cx="52771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n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4" name="Curved Connector 133"/>
          <p:cNvCxnSpPr/>
          <p:nvPr/>
        </p:nvCxnSpPr>
        <p:spPr bwMode="auto">
          <a:xfrm rot="5400000" flipH="1" flipV="1">
            <a:off x="3186822" y="3585174"/>
            <a:ext cx="1122627" cy="543209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tx1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94</a:t>
            </a:fld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344031" y="3741236"/>
            <a:ext cx="1004935" cy="1499966"/>
            <a:chOff x="1548142" y="2383970"/>
            <a:chExt cx="1004935" cy="1499966"/>
          </a:xfrm>
        </p:grpSpPr>
        <p:grpSp>
          <p:nvGrpSpPr>
            <p:cNvPr id="6" name="Group 63"/>
            <p:cNvGrpSpPr/>
            <p:nvPr/>
          </p:nvGrpSpPr>
          <p:grpSpPr>
            <a:xfrm>
              <a:off x="1548142" y="3060071"/>
              <a:ext cx="1004935" cy="823865"/>
              <a:chOff x="1656784" y="3159659"/>
              <a:chExt cx="1004935" cy="823865"/>
            </a:xfrm>
          </p:grpSpPr>
          <p:grpSp>
            <p:nvGrpSpPr>
              <p:cNvPr id="7" name="Group 25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Freeform 2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6" name="Straight Connector 35"/>
              <p:cNvCxnSpPr>
                <a:stCxn id="2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>
                <a:endCxn id="2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endCxn id="25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>
                <a:stCxn id="25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endCxn id="2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>
                <a:endCxn id="2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Text Box 122"/>
            <p:cNvSpPr txBox="1">
              <a:spLocks noChangeArrowheads="1"/>
            </p:cNvSpPr>
            <p:nvPr/>
          </p:nvSpPr>
          <p:spPr bwMode="auto">
            <a:xfrm>
              <a:off x="1800380" y="2383970"/>
              <a:ext cx="500458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0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2374239" y="3741236"/>
            <a:ext cx="1004935" cy="1499966"/>
            <a:chOff x="5892297" y="2590692"/>
            <a:chExt cx="1004935" cy="1499966"/>
          </a:xfrm>
        </p:grpSpPr>
        <p:grpSp>
          <p:nvGrpSpPr>
            <p:cNvPr id="9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0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Freeform 80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8" name="Straight Connector 67"/>
              <p:cNvCxnSpPr>
                <a:stCxn id="81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>
                <a:endCxn id="81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>
                <a:endCxn id="77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>
                <a:stCxn id="77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>
                <a:endCxn id="81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endCxn id="81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 Box 122"/>
            <p:cNvSpPr txBox="1">
              <a:spLocks noChangeArrowheads="1"/>
            </p:cNvSpPr>
            <p:nvPr/>
          </p:nvSpPr>
          <p:spPr bwMode="auto">
            <a:xfrm>
              <a:off x="6051561" y="2590692"/>
              <a:ext cx="686406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-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158973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7185590" y="1539735"/>
            <a:ext cx="14045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= 2N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18"/>
          <p:cNvGrpSpPr/>
          <p:nvPr/>
        </p:nvGrpSpPr>
        <p:grpSpPr>
          <a:xfrm>
            <a:off x="3699849" y="1805304"/>
            <a:ext cx="1004935" cy="1499966"/>
            <a:chOff x="5892297" y="2590692"/>
            <a:chExt cx="1004935" cy="1499966"/>
          </a:xfrm>
        </p:grpSpPr>
        <p:grpSp>
          <p:nvGrpSpPr>
            <p:cNvPr id="12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3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7" name="Freeform 96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4" name="Straight Connector 83"/>
              <p:cNvCxnSpPr>
                <a:stCxn id="97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>
                <a:endCxn id="97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endCxn id="93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>
                <a:stCxn id="93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>
                <a:endCxn id="97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>
                <a:endCxn id="97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Text Box 122"/>
            <p:cNvSpPr txBox="1">
              <a:spLocks noChangeArrowheads="1"/>
            </p:cNvSpPr>
            <p:nvPr/>
          </p:nvSpPr>
          <p:spPr bwMode="auto">
            <a:xfrm>
              <a:off x="6165374" y="2590692"/>
              <a:ext cx="458779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err="1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18"/>
          <p:cNvGrpSpPr/>
          <p:nvPr/>
        </p:nvGrpSpPr>
        <p:grpSpPr>
          <a:xfrm>
            <a:off x="3619941" y="3741236"/>
            <a:ext cx="1004935" cy="1499966"/>
            <a:chOff x="5892297" y="2590692"/>
            <a:chExt cx="1004935" cy="1499966"/>
          </a:xfrm>
        </p:grpSpPr>
        <p:grpSp>
          <p:nvGrpSpPr>
            <p:cNvPr id="1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2" name="Freeform 131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7" name="Straight Connector 116"/>
              <p:cNvCxnSpPr>
                <a:stCxn id="132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>
                <a:endCxn id="132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>
                <a:endCxn id="128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>
                <a:stCxn id="128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>
                <a:endCxn id="132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>
                <a:endCxn id="132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0" name="Text Box 122"/>
            <p:cNvSpPr txBox="1">
              <a:spLocks noChangeArrowheads="1"/>
            </p:cNvSpPr>
            <p:nvPr/>
          </p:nvSpPr>
          <p:spPr bwMode="auto">
            <a:xfrm>
              <a:off x="6017096" y="2590692"/>
              <a:ext cx="755335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+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3" name="Text Box 122"/>
          <p:cNvSpPr txBox="1">
            <a:spLocks noChangeArrowheads="1"/>
          </p:cNvSpPr>
          <p:nvPr/>
        </p:nvSpPr>
        <p:spPr bwMode="auto">
          <a:xfrm>
            <a:off x="324558" y="1529173"/>
            <a:ext cx="227378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Face </a:t>
            </a:r>
            <a:r>
              <a:rPr lang="en-US" sz="32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is external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5" name="Curved Connector 134"/>
          <p:cNvCxnSpPr>
            <a:stCxn id="133" idx="3"/>
          </p:cNvCxnSpPr>
          <p:nvPr/>
        </p:nvCxnSpPr>
        <p:spPr bwMode="auto">
          <a:xfrm>
            <a:off x="2598345" y="2067782"/>
            <a:ext cx="1520982" cy="57583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8" name="Group 118"/>
          <p:cNvGrpSpPr/>
          <p:nvPr/>
        </p:nvGrpSpPr>
        <p:grpSpPr>
          <a:xfrm>
            <a:off x="5650149" y="3741236"/>
            <a:ext cx="1004935" cy="1499966"/>
            <a:chOff x="5892297" y="2590692"/>
            <a:chExt cx="1004935" cy="1499966"/>
          </a:xfrm>
        </p:grpSpPr>
        <p:grpSp>
          <p:nvGrpSpPr>
            <p:cNvPr id="20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1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4" name="Freeform 15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41" name="Straight Connector 140"/>
              <p:cNvCxnSpPr>
                <a:stCxn id="15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>
                <a:endCxn id="15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>
                <a:endCxn id="15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5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>
                <a:endCxn id="15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>
                <a:endCxn id="15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Text Box 122"/>
            <p:cNvSpPr txBox="1">
              <a:spLocks noChangeArrowheads="1"/>
            </p:cNvSpPr>
            <p:nvPr/>
          </p:nvSpPr>
          <p:spPr bwMode="auto">
            <a:xfrm>
              <a:off x="6141330" y="2590692"/>
              <a:ext cx="50687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k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5" name="TextBox 154"/>
          <p:cNvSpPr txBox="1"/>
          <p:nvPr/>
        </p:nvSpPr>
        <p:spPr bwMode="auto">
          <a:xfrm>
            <a:off x="486564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6" name="TextBox 155"/>
          <p:cNvSpPr txBox="1"/>
          <p:nvPr/>
        </p:nvSpPr>
        <p:spPr bwMode="auto">
          <a:xfrm>
            <a:off x="6895851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23" name="Group 118"/>
          <p:cNvGrpSpPr/>
          <p:nvPr/>
        </p:nvGrpSpPr>
        <p:grpSpPr>
          <a:xfrm>
            <a:off x="7680356" y="3741236"/>
            <a:ext cx="1004935" cy="1499966"/>
            <a:chOff x="5892297" y="2590692"/>
            <a:chExt cx="1004935" cy="1499966"/>
          </a:xfrm>
        </p:grpSpPr>
        <p:grpSp>
          <p:nvGrpSpPr>
            <p:cNvPr id="2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4" name="Freeform 17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61" name="Straight Connector 160"/>
              <p:cNvCxnSpPr>
                <a:stCxn id="17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>
                <a:endCxn id="17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/>
              <p:cNvCxnSpPr>
                <a:endCxn id="17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>
                <a:stCxn id="17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>
                <a:endCxn id="17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>
                <a:endCxn id="17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9" name="Text Box 122"/>
            <p:cNvSpPr txBox="1">
              <a:spLocks noChangeArrowheads="1"/>
            </p:cNvSpPr>
            <p:nvPr/>
          </p:nvSpPr>
          <p:spPr bwMode="auto">
            <a:xfrm>
              <a:off x="6130910" y="2590692"/>
              <a:ext cx="52771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n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Right Brace 119"/>
          <p:cNvSpPr/>
          <p:nvPr/>
        </p:nvSpPr>
        <p:spPr bwMode="auto">
          <a:xfrm rot="5400000">
            <a:off x="4160067" y="1779007"/>
            <a:ext cx="642796" cy="7514376"/>
          </a:xfrm>
          <a:prstGeom prst="rightBrace">
            <a:avLst>
              <a:gd name="adj1" fmla="val 8333"/>
              <a:gd name="adj2" fmla="val 45684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34" name="Text Box 122"/>
          <p:cNvSpPr txBox="1">
            <a:spLocks noChangeArrowheads="1"/>
          </p:cNvSpPr>
          <p:nvPr/>
        </p:nvSpPr>
        <p:spPr bwMode="auto">
          <a:xfrm>
            <a:off x="3805999" y="5983477"/>
            <a:ext cx="1960794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others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3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95</a:t>
            </a:fld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344031" y="3741236"/>
            <a:ext cx="1004935" cy="1499966"/>
            <a:chOff x="1548142" y="2383970"/>
            <a:chExt cx="1004935" cy="1499966"/>
          </a:xfrm>
        </p:grpSpPr>
        <p:grpSp>
          <p:nvGrpSpPr>
            <p:cNvPr id="6" name="Group 63"/>
            <p:cNvGrpSpPr/>
            <p:nvPr/>
          </p:nvGrpSpPr>
          <p:grpSpPr>
            <a:xfrm>
              <a:off x="1548142" y="3060071"/>
              <a:ext cx="1004935" cy="823865"/>
              <a:chOff x="1656784" y="3159659"/>
              <a:chExt cx="1004935" cy="823865"/>
            </a:xfrm>
          </p:grpSpPr>
          <p:grpSp>
            <p:nvGrpSpPr>
              <p:cNvPr id="7" name="Group 25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Freeform 2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6" name="Straight Connector 35"/>
              <p:cNvCxnSpPr>
                <a:stCxn id="2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>
                <a:endCxn id="2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endCxn id="25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>
                <a:stCxn id="25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endCxn id="2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>
                <a:endCxn id="2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Text Box 122"/>
            <p:cNvSpPr txBox="1">
              <a:spLocks noChangeArrowheads="1"/>
            </p:cNvSpPr>
            <p:nvPr/>
          </p:nvSpPr>
          <p:spPr bwMode="auto">
            <a:xfrm>
              <a:off x="1800380" y="2383970"/>
              <a:ext cx="500458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0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2374239" y="3741236"/>
            <a:ext cx="1004935" cy="1499966"/>
            <a:chOff x="5892297" y="2590692"/>
            <a:chExt cx="1004935" cy="1499966"/>
          </a:xfrm>
        </p:grpSpPr>
        <p:grpSp>
          <p:nvGrpSpPr>
            <p:cNvPr id="9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0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Freeform 80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8" name="Straight Connector 67"/>
              <p:cNvCxnSpPr>
                <a:stCxn id="81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>
                <a:endCxn id="81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>
                <a:endCxn id="77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>
                <a:stCxn id="77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>
                <a:endCxn id="81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endCxn id="81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 Box 122"/>
            <p:cNvSpPr txBox="1">
              <a:spLocks noChangeArrowheads="1"/>
            </p:cNvSpPr>
            <p:nvPr/>
          </p:nvSpPr>
          <p:spPr bwMode="auto">
            <a:xfrm>
              <a:off x="6051561" y="2590692"/>
              <a:ext cx="686406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-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158973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7185590" y="1539735"/>
            <a:ext cx="14045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= 2N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18"/>
          <p:cNvGrpSpPr/>
          <p:nvPr/>
        </p:nvGrpSpPr>
        <p:grpSpPr>
          <a:xfrm>
            <a:off x="3699849" y="1805304"/>
            <a:ext cx="1004935" cy="1499966"/>
            <a:chOff x="5892297" y="2590692"/>
            <a:chExt cx="1004935" cy="1499966"/>
          </a:xfrm>
        </p:grpSpPr>
        <p:grpSp>
          <p:nvGrpSpPr>
            <p:cNvPr id="12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3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7" name="Freeform 96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4" name="Straight Connector 83"/>
              <p:cNvCxnSpPr>
                <a:stCxn id="97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>
                <a:endCxn id="97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endCxn id="93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>
                <a:stCxn id="93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>
                <a:endCxn id="97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>
                <a:endCxn id="97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Text Box 122"/>
            <p:cNvSpPr txBox="1">
              <a:spLocks noChangeArrowheads="1"/>
            </p:cNvSpPr>
            <p:nvPr/>
          </p:nvSpPr>
          <p:spPr bwMode="auto">
            <a:xfrm>
              <a:off x="6165374" y="2590692"/>
              <a:ext cx="458779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err="1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18"/>
          <p:cNvGrpSpPr/>
          <p:nvPr/>
        </p:nvGrpSpPr>
        <p:grpSpPr>
          <a:xfrm>
            <a:off x="3619941" y="3741236"/>
            <a:ext cx="1004935" cy="1499966"/>
            <a:chOff x="5892297" y="2590692"/>
            <a:chExt cx="1004935" cy="1499966"/>
          </a:xfrm>
        </p:grpSpPr>
        <p:grpSp>
          <p:nvGrpSpPr>
            <p:cNvPr id="1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2" name="Freeform 131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7" name="Straight Connector 116"/>
              <p:cNvCxnSpPr>
                <a:stCxn id="132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>
                <a:endCxn id="132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>
                <a:endCxn id="128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>
                <a:stCxn id="128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>
                <a:endCxn id="132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>
                <a:endCxn id="132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0" name="Text Box 122"/>
            <p:cNvSpPr txBox="1">
              <a:spLocks noChangeArrowheads="1"/>
            </p:cNvSpPr>
            <p:nvPr/>
          </p:nvSpPr>
          <p:spPr bwMode="auto">
            <a:xfrm>
              <a:off x="6017096" y="2590692"/>
              <a:ext cx="755335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+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18"/>
          <p:cNvGrpSpPr/>
          <p:nvPr/>
        </p:nvGrpSpPr>
        <p:grpSpPr>
          <a:xfrm>
            <a:off x="5650149" y="3741236"/>
            <a:ext cx="1004935" cy="1499966"/>
            <a:chOff x="5892297" y="2590692"/>
            <a:chExt cx="1004935" cy="1499966"/>
          </a:xfrm>
        </p:grpSpPr>
        <p:grpSp>
          <p:nvGrpSpPr>
            <p:cNvPr id="20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1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4" name="Freeform 15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41" name="Straight Connector 140"/>
              <p:cNvCxnSpPr>
                <a:stCxn id="15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>
                <a:endCxn id="15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>
                <a:endCxn id="15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5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>
                <a:endCxn id="15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>
                <a:endCxn id="15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Text Box 122"/>
            <p:cNvSpPr txBox="1">
              <a:spLocks noChangeArrowheads="1"/>
            </p:cNvSpPr>
            <p:nvPr/>
          </p:nvSpPr>
          <p:spPr bwMode="auto">
            <a:xfrm>
              <a:off x="6141330" y="2590692"/>
              <a:ext cx="50687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k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5" name="TextBox 154"/>
          <p:cNvSpPr txBox="1"/>
          <p:nvPr/>
        </p:nvSpPr>
        <p:spPr bwMode="auto">
          <a:xfrm>
            <a:off x="486564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6" name="TextBox 155"/>
          <p:cNvSpPr txBox="1"/>
          <p:nvPr/>
        </p:nvSpPr>
        <p:spPr bwMode="auto">
          <a:xfrm>
            <a:off x="6895851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23" name="Group 118"/>
          <p:cNvGrpSpPr/>
          <p:nvPr/>
        </p:nvGrpSpPr>
        <p:grpSpPr>
          <a:xfrm>
            <a:off x="7680356" y="3741236"/>
            <a:ext cx="1004935" cy="1499966"/>
            <a:chOff x="5892297" y="2590692"/>
            <a:chExt cx="1004935" cy="1499966"/>
          </a:xfrm>
        </p:grpSpPr>
        <p:grpSp>
          <p:nvGrpSpPr>
            <p:cNvPr id="2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4" name="Freeform 17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61" name="Straight Connector 160"/>
              <p:cNvCxnSpPr>
                <a:stCxn id="17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>
                <a:endCxn id="17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/>
              <p:cNvCxnSpPr>
                <a:endCxn id="17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>
                <a:stCxn id="17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>
                <a:endCxn id="17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>
                <a:endCxn id="17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9" name="Text Box 122"/>
            <p:cNvSpPr txBox="1">
              <a:spLocks noChangeArrowheads="1"/>
            </p:cNvSpPr>
            <p:nvPr/>
          </p:nvSpPr>
          <p:spPr bwMode="auto">
            <a:xfrm>
              <a:off x="6130910" y="2590692"/>
              <a:ext cx="52771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n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Text Box 122"/>
          <p:cNvSpPr txBox="1">
            <a:spLocks noChangeArrowheads="1"/>
          </p:cNvSpPr>
          <p:nvPr/>
        </p:nvSpPr>
        <p:spPr bwMode="auto">
          <a:xfrm>
            <a:off x="5121386" y="2396797"/>
            <a:ext cx="227378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Identify Faces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4" name="Curved Connector 133"/>
          <p:cNvCxnSpPr/>
          <p:nvPr/>
        </p:nvCxnSpPr>
        <p:spPr bwMode="auto">
          <a:xfrm rot="16200000" flipH="1">
            <a:off x="4151301" y="3055830"/>
            <a:ext cx="1971573" cy="1694507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Text Box 122"/>
          <p:cNvSpPr txBox="1">
            <a:spLocks noChangeArrowheads="1"/>
          </p:cNvSpPr>
          <p:nvPr/>
        </p:nvSpPr>
        <p:spPr bwMode="auto">
          <a:xfrm>
            <a:off x="2027579" y="5938210"/>
            <a:ext cx="3659977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0070C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Rank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j+N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out of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 Box 122"/>
          <p:cNvSpPr txBox="1">
            <a:spLocks noChangeArrowheads="1"/>
          </p:cNvSpPr>
          <p:nvPr/>
        </p:nvSpPr>
        <p:spPr bwMode="auto">
          <a:xfrm>
            <a:off x="324558" y="1529173"/>
            <a:ext cx="227378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Face </a:t>
            </a:r>
            <a:r>
              <a:rPr lang="en-US" sz="32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is external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8" name="Curved Connector 157"/>
          <p:cNvCxnSpPr>
            <a:stCxn id="157" idx="3"/>
          </p:cNvCxnSpPr>
          <p:nvPr/>
        </p:nvCxnSpPr>
        <p:spPr bwMode="auto">
          <a:xfrm>
            <a:off x="2598345" y="2067782"/>
            <a:ext cx="1520982" cy="57583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Arrow Connector 174"/>
          <p:cNvCxnSpPr>
            <a:stCxn id="140" idx="0"/>
          </p:cNvCxnSpPr>
          <p:nvPr/>
        </p:nvCxnSpPr>
        <p:spPr bwMode="auto">
          <a:xfrm rot="5400000" flipH="1" flipV="1">
            <a:off x="4328384" y="4544804"/>
            <a:ext cx="922590" cy="1864222"/>
          </a:xfrm>
          <a:prstGeom prst="straightConnector1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40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Construction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96</a:t>
            </a:fld>
            <a:endParaRPr lang="en-US" dirty="0"/>
          </a:p>
        </p:txBody>
      </p:sp>
      <p:grpSp>
        <p:nvGrpSpPr>
          <p:cNvPr id="5" name="Group 116"/>
          <p:cNvGrpSpPr/>
          <p:nvPr/>
        </p:nvGrpSpPr>
        <p:grpSpPr>
          <a:xfrm>
            <a:off x="344031" y="3741236"/>
            <a:ext cx="1004935" cy="1499966"/>
            <a:chOff x="1548142" y="2383970"/>
            <a:chExt cx="1004935" cy="1499966"/>
          </a:xfrm>
        </p:grpSpPr>
        <p:grpSp>
          <p:nvGrpSpPr>
            <p:cNvPr id="6" name="Group 63"/>
            <p:cNvGrpSpPr/>
            <p:nvPr/>
          </p:nvGrpSpPr>
          <p:grpSpPr>
            <a:xfrm>
              <a:off x="1548142" y="3060071"/>
              <a:ext cx="1004935" cy="823865"/>
              <a:chOff x="1656784" y="3159659"/>
              <a:chExt cx="1004935" cy="823865"/>
            </a:xfrm>
          </p:grpSpPr>
          <p:grpSp>
            <p:nvGrpSpPr>
              <p:cNvPr id="7" name="Group 25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25" name="Freeform 24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4" name="Freeform 2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36" name="Straight Connector 35"/>
              <p:cNvCxnSpPr>
                <a:stCxn id="2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8" name="Straight Connector 37"/>
              <p:cNvCxnSpPr>
                <a:endCxn id="2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>
                <a:endCxn id="25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Straight Connector 46"/>
              <p:cNvCxnSpPr>
                <a:stCxn id="25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>
                <a:endCxn id="2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Straight Connector 59"/>
              <p:cNvCxnSpPr>
                <a:endCxn id="2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5" name="Text Box 122"/>
            <p:cNvSpPr txBox="1">
              <a:spLocks noChangeArrowheads="1"/>
            </p:cNvSpPr>
            <p:nvPr/>
          </p:nvSpPr>
          <p:spPr bwMode="auto">
            <a:xfrm>
              <a:off x="1800380" y="2383970"/>
              <a:ext cx="500458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0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2374239" y="3741236"/>
            <a:ext cx="1004935" cy="1499966"/>
            <a:chOff x="5892297" y="2590692"/>
            <a:chExt cx="1004935" cy="1499966"/>
          </a:xfrm>
        </p:grpSpPr>
        <p:grpSp>
          <p:nvGrpSpPr>
            <p:cNvPr id="9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0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77" name="Freeform 76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1" name="Freeform 80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68" name="Straight Connector 67"/>
              <p:cNvCxnSpPr>
                <a:stCxn id="81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>
                <a:endCxn id="81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Straight Connector 69"/>
              <p:cNvCxnSpPr>
                <a:endCxn id="77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2" name="Straight Connector 71"/>
              <p:cNvCxnSpPr>
                <a:stCxn id="77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4" name="Straight Connector 73"/>
              <p:cNvCxnSpPr>
                <a:endCxn id="81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6" name="Straight Connector 75"/>
              <p:cNvCxnSpPr>
                <a:endCxn id="81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82" name="Text Box 122"/>
            <p:cNvSpPr txBox="1">
              <a:spLocks noChangeArrowheads="1"/>
            </p:cNvSpPr>
            <p:nvPr/>
          </p:nvSpPr>
          <p:spPr bwMode="auto">
            <a:xfrm>
              <a:off x="6051561" y="2590692"/>
              <a:ext cx="686406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-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 bwMode="auto">
          <a:xfrm>
            <a:off x="158973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21" name="Text Box 122"/>
          <p:cNvSpPr txBox="1">
            <a:spLocks noChangeArrowheads="1"/>
          </p:cNvSpPr>
          <p:nvPr/>
        </p:nvSpPr>
        <p:spPr bwMode="auto">
          <a:xfrm>
            <a:off x="7185590" y="1539735"/>
            <a:ext cx="1404551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 = 2N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18"/>
          <p:cNvGrpSpPr/>
          <p:nvPr/>
        </p:nvGrpSpPr>
        <p:grpSpPr>
          <a:xfrm>
            <a:off x="3699849" y="1805304"/>
            <a:ext cx="1004935" cy="1499966"/>
            <a:chOff x="5892297" y="2590692"/>
            <a:chExt cx="1004935" cy="1499966"/>
          </a:xfrm>
        </p:grpSpPr>
        <p:grpSp>
          <p:nvGrpSpPr>
            <p:cNvPr id="12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3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5" name="Straight Connector 94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6" name="Straight Connector 95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97" name="Freeform 96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84" name="Straight Connector 83"/>
              <p:cNvCxnSpPr>
                <a:stCxn id="97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>
                <a:endCxn id="97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>
                <a:endCxn id="93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>
                <a:stCxn id="93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>
                <a:endCxn id="97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2" name="Straight Connector 91"/>
              <p:cNvCxnSpPr>
                <a:endCxn id="97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6" name="Text Box 122"/>
            <p:cNvSpPr txBox="1">
              <a:spLocks noChangeArrowheads="1"/>
            </p:cNvSpPr>
            <p:nvPr/>
          </p:nvSpPr>
          <p:spPr bwMode="auto">
            <a:xfrm>
              <a:off x="6165374" y="2590692"/>
              <a:ext cx="458779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err="1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18"/>
          <p:cNvGrpSpPr/>
          <p:nvPr/>
        </p:nvGrpSpPr>
        <p:grpSpPr>
          <a:xfrm>
            <a:off x="3619941" y="3741236"/>
            <a:ext cx="1004935" cy="1499966"/>
            <a:chOff x="5892297" y="2590692"/>
            <a:chExt cx="1004935" cy="1499966"/>
          </a:xfrm>
        </p:grpSpPr>
        <p:grpSp>
          <p:nvGrpSpPr>
            <p:cNvPr id="1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1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28" name="Freeform 127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29" name="Straight Connector 128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0" name="Straight Connector 129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2" name="Freeform 131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17" name="Straight Connector 116"/>
              <p:cNvCxnSpPr>
                <a:stCxn id="132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8" name="Straight Connector 117"/>
              <p:cNvCxnSpPr>
                <a:endCxn id="132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>
                <a:endCxn id="128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3" name="Straight Connector 122"/>
              <p:cNvCxnSpPr>
                <a:stCxn id="128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4" name="Straight Connector 123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>
                <a:endCxn id="132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>
                <a:endCxn id="132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0" name="Text Box 122"/>
            <p:cNvSpPr txBox="1">
              <a:spLocks noChangeArrowheads="1"/>
            </p:cNvSpPr>
            <p:nvPr/>
          </p:nvSpPr>
          <p:spPr bwMode="auto">
            <a:xfrm>
              <a:off x="6017096" y="2590692"/>
              <a:ext cx="755335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i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Ariel"/>
                  <a:cs typeface="Arial" pitchFamily="34" charset="0"/>
                </a:rPr>
                <a:t>+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1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8" name="Group 118"/>
          <p:cNvGrpSpPr/>
          <p:nvPr/>
        </p:nvGrpSpPr>
        <p:grpSpPr>
          <a:xfrm>
            <a:off x="5650149" y="3741236"/>
            <a:ext cx="1004935" cy="1499966"/>
            <a:chOff x="5892297" y="2590692"/>
            <a:chExt cx="1004935" cy="1499966"/>
          </a:xfrm>
        </p:grpSpPr>
        <p:grpSp>
          <p:nvGrpSpPr>
            <p:cNvPr id="20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1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50" name="Freeform 14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51" name="Straight Connector 15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2" name="Straight Connector 15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4" name="Freeform 15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41" name="Straight Connector 140"/>
              <p:cNvCxnSpPr>
                <a:stCxn id="15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2" name="Straight Connector 141"/>
              <p:cNvCxnSpPr>
                <a:endCxn id="15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3" name="Straight Connector 142"/>
              <p:cNvCxnSpPr>
                <a:endCxn id="15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4" name="Straight Connector 14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5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6" name="Straight Connector 14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7" name="Straight Connector 146"/>
              <p:cNvCxnSpPr>
                <a:endCxn id="15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9" name="Straight Connector 148"/>
              <p:cNvCxnSpPr>
                <a:endCxn id="15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Text Box 122"/>
            <p:cNvSpPr txBox="1">
              <a:spLocks noChangeArrowheads="1"/>
            </p:cNvSpPr>
            <p:nvPr/>
          </p:nvSpPr>
          <p:spPr bwMode="auto">
            <a:xfrm>
              <a:off x="6141330" y="2590692"/>
              <a:ext cx="50687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k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5" name="TextBox 154"/>
          <p:cNvSpPr txBox="1"/>
          <p:nvPr/>
        </p:nvSpPr>
        <p:spPr bwMode="auto">
          <a:xfrm>
            <a:off x="4865643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156" name="TextBox 155"/>
          <p:cNvSpPr txBox="1"/>
          <p:nvPr/>
        </p:nvSpPr>
        <p:spPr bwMode="auto">
          <a:xfrm>
            <a:off x="6895851" y="4229609"/>
            <a:ext cx="543739" cy="52322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23" name="Group 118"/>
          <p:cNvGrpSpPr/>
          <p:nvPr/>
        </p:nvGrpSpPr>
        <p:grpSpPr>
          <a:xfrm>
            <a:off x="7680356" y="3741236"/>
            <a:ext cx="1004935" cy="1499966"/>
            <a:chOff x="5892297" y="2590692"/>
            <a:chExt cx="1004935" cy="1499966"/>
          </a:xfrm>
        </p:grpSpPr>
        <p:grpSp>
          <p:nvGrpSpPr>
            <p:cNvPr id="26" name="Group 65"/>
            <p:cNvGrpSpPr/>
            <p:nvPr/>
          </p:nvGrpSpPr>
          <p:grpSpPr>
            <a:xfrm>
              <a:off x="5892297" y="3266793"/>
              <a:ext cx="1004935" cy="823865"/>
              <a:chOff x="1656784" y="3159659"/>
              <a:chExt cx="1004935" cy="823865"/>
            </a:xfrm>
          </p:grpSpPr>
          <p:grpSp>
            <p:nvGrpSpPr>
              <p:cNvPr id="27" name="Group 66"/>
              <p:cNvGrpSpPr/>
              <p:nvPr/>
            </p:nvGrpSpPr>
            <p:grpSpPr>
              <a:xfrm>
                <a:off x="1656784" y="3159659"/>
                <a:ext cx="1004935" cy="823865"/>
                <a:chOff x="4671588" y="3367889"/>
                <a:chExt cx="1004935" cy="823865"/>
              </a:xfrm>
            </p:grpSpPr>
            <p:sp>
              <p:nvSpPr>
                <p:cNvPr id="170" name="Freeform 169"/>
                <p:cNvSpPr/>
                <p:nvPr/>
              </p:nvSpPr>
              <p:spPr>
                <a:xfrm>
                  <a:off x="4671588" y="3376943"/>
                  <a:ext cx="1004935" cy="814811"/>
                </a:xfrm>
                <a:custGeom>
                  <a:avLst/>
                  <a:gdLst>
                    <a:gd name="connsiteX0" fmla="*/ 0 w 1004935"/>
                    <a:gd name="connsiteY0" fmla="*/ 0 h 814811"/>
                    <a:gd name="connsiteX1" fmla="*/ 497941 w 1004935"/>
                    <a:gd name="connsiteY1" fmla="*/ 814811 h 814811"/>
                    <a:gd name="connsiteX2" fmla="*/ 1004935 w 1004935"/>
                    <a:gd name="connsiteY2" fmla="*/ 18107 h 814811"/>
                    <a:gd name="connsiteX3" fmla="*/ 0 w 1004935"/>
                    <a:gd name="connsiteY3" fmla="*/ 0 h 814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4935" h="814811">
                      <a:moveTo>
                        <a:pt x="0" y="0"/>
                      </a:moveTo>
                      <a:lnTo>
                        <a:pt x="497941" y="814811"/>
                      </a:lnTo>
                      <a:lnTo>
                        <a:pt x="1004935" y="181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71" name="Straight Connector 170"/>
                <p:cNvCxnSpPr/>
                <p:nvPr/>
              </p:nvCxnSpPr>
              <p:spPr bwMode="auto">
                <a:xfrm>
                  <a:off x="5133315" y="3666653"/>
                  <a:ext cx="9053" cy="488888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2" name="Straight Connector 171"/>
                <p:cNvCxnSpPr/>
                <p:nvPr/>
              </p:nvCxnSpPr>
              <p:spPr bwMode="auto">
                <a:xfrm rot="5400000" flipH="1" flipV="1">
                  <a:off x="5011093" y="3526325"/>
                  <a:ext cx="814812" cy="49794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 rot="16200000" flipV="1">
                  <a:off x="4531260" y="3553486"/>
                  <a:ext cx="787651" cy="470780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4" name="Freeform 173"/>
                <p:cNvSpPr/>
                <p:nvPr/>
              </p:nvSpPr>
              <p:spPr>
                <a:xfrm>
                  <a:off x="4689695" y="3376943"/>
                  <a:ext cx="959667" cy="307817"/>
                </a:xfrm>
                <a:custGeom>
                  <a:avLst/>
                  <a:gdLst>
                    <a:gd name="connsiteX0" fmla="*/ 0 w 959667"/>
                    <a:gd name="connsiteY0" fmla="*/ 9053 h 307817"/>
                    <a:gd name="connsiteX1" fmla="*/ 959667 w 959667"/>
                    <a:gd name="connsiteY1" fmla="*/ 0 h 307817"/>
                    <a:gd name="connsiteX2" fmla="*/ 443620 w 959667"/>
                    <a:gd name="connsiteY2" fmla="*/ 307817 h 307817"/>
                    <a:gd name="connsiteX3" fmla="*/ 0 w 959667"/>
                    <a:gd name="connsiteY3" fmla="*/ 9053 h 307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59667" h="307817">
                      <a:moveTo>
                        <a:pt x="0" y="9053"/>
                      </a:moveTo>
                      <a:lnTo>
                        <a:pt x="959667" y="0"/>
                      </a:lnTo>
                      <a:lnTo>
                        <a:pt x="443620" y="307817"/>
                      </a:lnTo>
                      <a:lnTo>
                        <a:pt x="0" y="9053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38100">
                  <a:solidFill>
                    <a:schemeClr val="tx1"/>
                  </a:solidFill>
                </a:ln>
              </p:spPr>
              <p:txBody>
                <a:bodyPr rtlCol="0" anchor="ctr">
                  <a:spAutoFit/>
                </a:bodyPr>
                <a:lstStyle/>
                <a:p>
                  <a:pPr algn="ctr">
                    <a:buNone/>
                  </a:pPr>
                  <a:endParaRPr lang="en-US" sz="2800" dirty="0" smtClean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61" name="Straight Connector 160"/>
              <p:cNvCxnSpPr>
                <a:stCxn id="174" idx="2"/>
              </p:cNvCxnSpPr>
              <p:nvPr/>
            </p:nvCxnSpPr>
            <p:spPr bwMode="auto">
              <a:xfrm>
                <a:off x="2118511" y="3476530"/>
                <a:ext cx="253497" cy="12674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2" name="Straight Connector 161"/>
              <p:cNvCxnSpPr>
                <a:endCxn id="174" idx="1"/>
              </p:cNvCxnSpPr>
              <p:nvPr/>
            </p:nvCxnSpPr>
            <p:spPr bwMode="auto">
              <a:xfrm rot="5400000" flipH="1" flipV="1">
                <a:off x="2127564" y="3195874"/>
                <a:ext cx="534154" cy="479833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3" name="Straight Connector 162"/>
              <p:cNvCxnSpPr>
                <a:endCxn id="170" idx="1"/>
              </p:cNvCxnSpPr>
              <p:nvPr/>
            </p:nvCxnSpPr>
            <p:spPr bwMode="auto">
              <a:xfrm rot="5400000">
                <a:off x="1946496" y="3612332"/>
                <a:ext cx="579421" cy="162962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4" name="Straight Connector 163"/>
              <p:cNvCxnSpPr/>
              <p:nvPr/>
            </p:nvCxnSpPr>
            <p:spPr bwMode="auto">
              <a:xfrm rot="10800000" flipV="1">
                <a:off x="1973657" y="3503690"/>
                <a:ext cx="153911" cy="9959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>
                <a:stCxn id="170" idx="0"/>
              </p:cNvCxnSpPr>
              <p:nvPr/>
            </p:nvCxnSpPr>
            <p:spPr bwMode="auto">
              <a:xfrm>
                <a:off x="1656784" y="3168713"/>
                <a:ext cx="488887" cy="525101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6" name="Straight Connector 165"/>
              <p:cNvCxnSpPr/>
              <p:nvPr/>
            </p:nvCxnSpPr>
            <p:spPr bwMode="auto">
              <a:xfrm rot="16200000" flipV="1">
                <a:off x="1828800" y="3567066"/>
                <a:ext cx="398353" cy="36214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7" name="Straight Connector 166"/>
              <p:cNvCxnSpPr>
                <a:endCxn id="174" idx="0"/>
              </p:cNvCxnSpPr>
              <p:nvPr/>
            </p:nvCxnSpPr>
            <p:spPr bwMode="auto">
              <a:xfrm rot="10800000">
                <a:off x="1674892" y="3177767"/>
                <a:ext cx="570373" cy="19012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8" name="Straight Connector 167"/>
              <p:cNvCxnSpPr/>
              <p:nvPr/>
            </p:nvCxnSpPr>
            <p:spPr bwMode="auto">
              <a:xfrm rot="16200000" flipV="1">
                <a:off x="1978183" y="3290934"/>
                <a:ext cx="280658" cy="90535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9" name="Straight Connector 168"/>
              <p:cNvCxnSpPr>
                <a:endCxn id="174" idx="1"/>
              </p:cNvCxnSpPr>
              <p:nvPr/>
            </p:nvCxnSpPr>
            <p:spPr bwMode="auto">
              <a:xfrm flipV="1">
                <a:off x="1991762" y="3168713"/>
                <a:ext cx="642796" cy="181069"/>
              </a:xfrm>
              <a:prstGeom prst="line">
                <a:avLst/>
              </a:pr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59" name="Text Box 122"/>
            <p:cNvSpPr txBox="1">
              <a:spLocks noChangeArrowheads="1"/>
            </p:cNvSpPr>
            <p:nvPr/>
          </p:nvSpPr>
          <p:spPr bwMode="auto">
            <a:xfrm>
              <a:off x="6130910" y="2590692"/>
              <a:ext cx="527710" cy="584775"/>
            </a:xfrm>
            <a:prstGeom prst="rect">
              <a:avLst/>
            </a:prstGeom>
            <a:solidFill>
              <a:schemeClr val="bg1">
                <a:alpha val="89999"/>
              </a:schemeClr>
            </a:solidFill>
            <a:ln w="38100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»</a:t>
              </a:r>
              <a:r>
                <a:rPr lang="en-US" sz="3200" baseline="-25000" dirty="0" smtClean="0">
                  <a:solidFill>
                    <a:schemeClr val="tx1"/>
                  </a:solidFill>
                  <a:latin typeface="cmmi10"/>
                  <a:cs typeface="Arial" pitchFamily="34" charset="0"/>
                </a:rPr>
                <a:t>n</a:t>
              </a:r>
              <a:endPara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0" name="Text Box 122"/>
          <p:cNvSpPr txBox="1">
            <a:spLocks noChangeArrowheads="1"/>
          </p:cNvSpPr>
          <p:nvPr/>
        </p:nvSpPr>
        <p:spPr bwMode="auto">
          <a:xfrm>
            <a:off x="5012745" y="2921898"/>
            <a:ext cx="2273787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Symmetric!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4" name="Curved Connector 133"/>
          <p:cNvCxnSpPr/>
          <p:nvPr/>
        </p:nvCxnSpPr>
        <p:spPr bwMode="auto">
          <a:xfrm rot="16200000" flipH="1">
            <a:off x="4151301" y="3055830"/>
            <a:ext cx="1971573" cy="1694507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0" name="Text Box 122"/>
          <p:cNvSpPr txBox="1">
            <a:spLocks noChangeArrowheads="1"/>
          </p:cNvSpPr>
          <p:nvPr/>
        </p:nvSpPr>
        <p:spPr bwMode="auto">
          <a:xfrm>
            <a:off x="2027579" y="5938210"/>
            <a:ext cx="3659977" cy="584775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Rank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j+N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out of 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2N</a:t>
            </a:r>
            <a:endParaRPr lang="en-US" sz="3200" i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Text Box 122"/>
          <p:cNvSpPr txBox="1">
            <a:spLocks noChangeArrowheads="1"/>
          </p:cNvSpPr>
          <p:nvPr/>
        </p:nvSpPr>
        <p:spPr bwMode="auto">
          <a:xfrm>
            <a:off x="324558" y="1529173"/>
            <a:ext cx="2273787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Face </a:t>
            </a:r>
            <a:r>
              <a:rPr lang="en-US" sz="3200" i="1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3200" i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is external</a:t>
            </a:r>
            <a:endParaRPr lang="en-US" sz="3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8" name="Curved Connector 157"/>
          <p:cNvCxnSpPr>
            <a:stCxn id="157" idx="3"/>
          </p:cNvCxnSpPr>
          <p:nvPr/>
        </p:nvCxnSpPr>
        <p:spPr bwMode="auto">
          <a:xfrm>
            <a:off x="2598345" y="2067782"/>
            <a:ext cx="1520982" cy="575830"/>
          </a:xfrm>
          <a:prstGeom prst="curvedConnector3">
            <a:avLst>
              <a:gd name="adj1" fmla="val 50000"/>
            </a:avLst>
          </a:prstGeom>
          <a:noFill/>
          <a:ln w="571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5" name="Straight Arrow Connector 174"/>
          <p:cNvCxnSpPr>
            <a:stCxn id="140" idx="0"/>
          </p:cNvCxnSpPr>
          <p:nvPr/>
        </p:nvCxnSpPr>
        <p:spPr bwMode="auto">
          <a:xfrm rot="5400000" flipH="1" flipV="1">
            <a:off x="4328384" y="4544804"/>
            <a:ext cx="922590" cy="1864222"/>
          </a:xfrm>
          <a:prstGeom prst="straightConnector1">
            <a:avLst/>
          </a:prstGeom>
          <a:noFill/>
          <a:ln w="571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33" name="Text Box 122"/>
          <p:cNvSpPr txBox="1">
            <a:spLocks noChangeArrowheads="1"/>
          </p:cNvSpPr>
          <p:nvPr/>
        </p:nvSpPr>
        <p:spPr bwMode="auto">
          <a:xfrm>
            <a:off x="1765426" y="3997751"/>
            <a:ext cx="3274338" cy="156966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Why it’s a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(non-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orientable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 manifold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122"/>
          <p:cNvSpPr txBox="1">
            <a:spLocks noChangeArrowheads="1"/>
          </p:cNvSpPr>
          <p:nvPr/>
        </p:nvSpPr>
        <p:spPr bwMode="auto">
          <a:xfrm>
            <a:off x="4507116" y="5019283"/>
            <a:ext cx="3274338" cy="1569660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Why it works only for even dimensions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5114-7792-44A0-8895-839824EE2AB3}" type="datetime5">
              <a:rPr lang="en-US" smtClean="0"/>
              <a:pPr/>
              <a:t>27-Oct-10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A13F16-CD78-4520-9B53-E3A23A002AF0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Text Box 122"/>
          <p:cNvSpPr txBox="1">
            <a:spLocks noChangeArrowheads="1"/>
          </p:cNvSpPr>
          <p:nvPr/>
        </p:nvSpPr>
        <p:spPr bwMode="auto">
          <a:xfrm>
            <a:off x="1836343" y="2565793"/>
            <a:ext cx="3631949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Generalize to odd dimensions …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22"/>
          <p:cNvSpPr txBox="1">
            <a:spLocks noChangeArrowheads="1"/>
          </p:cNvSpPr>
          <p:nvPr/>
        </p:nvSpPr>
        <p:spPr bwMode="auto">
          <a:xfrm>
            <a:off x="3038944" y="3551112"/>
            <a:ext cx="3631949" cy="1077218"/>
          </a:xfrm>
          <a:prstGeom prst="rect">
            <a:avLst/>
          </a:prstGeom>
          <a:solidFill>
            <a:schemeClr val="bg1">
              <a:alpha val="89999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or find counterexample.</a:t>
            </a:r>
            <a:endParaRPr lang="en-US" sz="32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98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Black-and-White Coloring (I)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81"/>
          <p:cNvGrpSpPr>
            <a:grpSpLocks/>
          </p:cNvGrpSpPr>
          <p:nvPr/>
        </p:nvGrpSpPr>
        <p:grpSpPr bwMode="auto">
          <a:xfrm>
            <a:off x="2952764" y="2260600"/>
            <a:ext cx="3500438" cy="3133725"/>
            <a:chOff x="1854" y="1442"/>
            <a:chExt cx="2205" cy="1974"/>
          </a:xfrm>
        </p:grpSpPr>
        <p:sp>
          <p:nvSpPr>
            <p:cNvPr id="1366098" name="AutoShape 82"/>
            <p:cNvSpPr>
              <a:spLocks noChangeArrowheads="1"/>
            </p:cNvSpPr>
            <p:nvPr/>
          </p:nvSpPr>
          <p:spPr bwMode="auto">
            <a:xfrm>
              <a:off x="1902" y="1500"/>
              <a:ext cx="2093" cy="1837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099" name="AutoShape 83"/>
            <p:cNvSpPr>
              <a:spLocks noChangeArrowheads="1"/>
            </p:cNvSpPr>
            <p:nvPr/>
          </p:nvSpPr>
          <p:spPr bwMode="auto">
            <a:xfrm flipH="1" flipV="1">
              <a:off x="2679" y="2533"/>
              <a:ext cx="539" cy="375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6100" name="Line 84"/>
            <p:cNvSpPr>
              <a:spLocks noChangeShapeType="1"/>
            </p:cNvSpPr>
            <p:nvPr/>
          </p:nvSpPr>
          <p:spPr bwMode="auto">
            <a:xfrm flipV="1">
              <a:off x="2679" y="1481"/>
              <a:ext cx="274" cy="10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1" name="Line 85"/>
            <p:cNvSpPr>
              <a:spLocks noChangeShapeType="1"/>
            </p:cNvSpPr>
            <p:nvPr/>
          </p:nvSpPr>
          <p:spPr bwMode="auto">
            <a:xfrm flipH="1">
              <a:off x="1893" y="2551"/>
              <a:ext cx="768" cy="81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2" name="Line 86"/>
            <p:cNvSpPr>
              <a:spLocks noChangeShapeType="1"/>
            </p:cNvSpPr>
            <p:nvPr/>
          </p:nvSpPr>
          <p:spPr bwMode="auto">
            <a:xfrm flipV="1">
              <a:off x="1911" y="2889"/>
              <a:ext cx="1024" cy="4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3" name="Line 87"/>
            <p:cNvSpPr>
              <a:spLocks noChangeShapeType="1"/>
            </p:cNvSpPr>
            <p:nvPr/>
          </p:nvSpPr>
          <p:spPr bwMode="auto">
            <a:xfrm>
              <a:off x="2953" y="2898"/>
              <a:ext cx="1052" cy="43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4" name="Line 88"/>
            <p:cNvSpPr>
              <a:spLocks noChangeShapeType="1"/>
            </p:cNvSpPr>
            <p:nvPr/>
          </p:nvSpPr>
          <p:spPr bwMode="auto">
            <a:xfrm>
              <a:off x="3227" y="2542"/>
              <a:ext cx="796" cy="8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5" name="Line 89"/>
            <p:cNvSpPr>
              <a:spLocks noChangeShapeType="1"/>
            </p:cNvSpPr>
            <p:nvPr/>
          </p:nvSpPr>
          <p:spPr bwMode="auto">
            <a:xfrm>
              <a:off x="2944" y="1490"/>
              <a:ext cx="274" cy="107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6" name="Line 90"/>
            <p:cNvSpPr>
              <a:spLocks noChangeShapeType="1"/>
            </p:cNvSpPr>
            <p:nvPr/>
          </p:nvSpPr>
          <p:spPr bwMode="auto">
            <a:xfrm flipH="1">
              <a:off x="2679" y="2869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7" name="Line 91"/>
            <p:cNvSpPr>
              <a:spLocks noChangeShapeType="1"/>
            </p:cNvSpPr>
            <p:nvPr/>
          </p:nvSpPr>
          <p:spPr bwMode="auto">
            <a:xfrm>
              <a:off x="2949" y="2868"/>
              <a:ext cx="265" cy="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8" name="Line 92"/>
            <p:cNvSpPr>
              <a:spLocks noChangeShapeType="1"/>
            </p:cNvSpPr>
            <p:nvPr/>
          </p:nvSpPr>
          <p:spPr bwMode="auto">
            <a:xfrm>
              <a:off x="3200" y="2523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09" name="Line 93"/>
            <p:cNvSpPr>
              <a:spLocks noChangeShapeType="1"/>
            </p:cNvSpPr>
            <p:nvPr/>
          </p:nvSpPr>
          <p:spPr bwMode="auto">
            <a:xfrm flipH="1">
              <a:off x="2299" y="2537"/>
              <a:ext cx="393" cy="8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0" name="Line 94"/>
            <p:cNvSpPr>
              <a:spLocks noChangeShapeType="1"/>
            </p:cNvSpPr>
            <p:nvPr/>
          </p:nvSpPr>
          <p:spPr bwMode="auto">
            <a:xfrm flipV="1">
              <a:off x="3228" y="2158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66111" name="Line 95"/>
            <p:cNvSpPr>
              <a:spLocks noChangeShapeType="1"/>
            </p:cNvSpPr>
            <p:nvPr/>
          </p:nvSpPr>
          <p:spPr bwMode="auto">
            <a:xfrm flipH="1" flipV="1">
              <a:off x="2583" y="2171"/>
              <a:ext cx="83" cy="3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3876" y="3259"/>
              <a:ext cx="183" cy="157"/>
              <a:chOff x="2919" y="2456"/>
              <a:chExt cx="183" cy="157"/>
            </a:xfrm>
          </p:grpSpPr>
          <p:sp>
            <p:nvSpPr>
              <p:cNvPr id="1366113" name="Oval 9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4" name="Oval 9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" name="Group 99"/>
            <p:cNvGrpSpPr>
              <a:grpSpLocks/>
            </p:cNvGrpSpPr>
            <p:nvPr/>
          </p:nvGrpSpPr>
          <p:grpSpPr bwMode="auto">
            <a:xfrm>
              <a:off x="2577" y="3259"/>
              <a:ext cx="183" cy="157"/>
              <a:chOff x="2947" y="2456"/>
              <a:chExt cx="183" cy="157"/>
            </a:xfrm>
          </p:grpSpPr>
          <p:sp>
            <p:nvSpPr>
              <p:cNvPr id="1366116" name="Oval 100"/>
              <p:cNvSpPr>
                <a:spLocks noChangeArrowheads="1"/>
              </p:cNvSpPr>
              <p:nvPr/>
            </p:nvSpPr>
            <p:spPr bwMode="auto">
              <a:xfrm>
                <a:off x="2947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17" name="Oval 10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2"/>
            <p:cNvGrpSpPr>
              <a:grpSpLocks/>
            </p:cNvGrpSpPr>
            <p:nvPr/>
          </p:nvGrpSpPr>
          <p:grpSpPr bwMode="auto">
            <a:xfrm>
              <a:off x="3130" y="3259"/>
              <a:ext cx="183" cy="157"/>
              <a:chOff x="2947" y="2456"/>
              <a:chExt cx="183" cy="157"/>
            </a:xfrm>
          </p:grpSpPr>
          <p:sp>
            <p:nvSpPr>
              <p:cNvPr id="1366119" name="Oval 103"/>
              <p:cNvSpPr>
                <a:spLocks noChangeArrowheads="1"/>
              </p:cNvSpPr>
              <p:nvPr/>
            </p:nvSpPr>
            <p:spPr bwMode="auto">
              <a:xfrm>
                <a:off x="2947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0" name="Oval 104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" name="Group 105"/>
            <p:cNvGrpSpPr>
              <a:grpSpLocks/>
            </p:cNvGrpSpPr>
            <p:nvPr/>
          </p:nvGrpSpPr>
          <p:grpSpPr bwMode="auto">
            <a:xfrm>
              <a:off x="1854" y="3259"/>
              <a:ext cx="183" cy="157"/>
              <a:chOff x="2947" y="2456"/>
              <a:chExt cx="183" cy="157"/>
            </a:xfrm>
          </p:grpSpPr>
          <p:sp>
            <p:nvSpPr>
              <p:cNvPr id="1366122" name="Oval 106"/>
              <p:cNvSpPr>
                <a:spLocks noChangeArrowheads="1"/>
              </p:cNvSpPr>
              <p:nvPr/>
            </p:nvSpPr>
            <p:spPr bwMode="auto">
              <a:xfrm>
                <a:off x="2947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3" name="Oval 107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108"/>
            <p:cNvGrpSpPr>
              <a:grpSpLocks/>
            </p:cNvGrpSpPr>
            <p:nvPr/>
          </p:nvGrpSpPr>
          <p:grpSpPr bwMode="auto">
            <a:xfrm>
              <a:off x="3120" y="2455"/>
              <a:ext cx="183" cy="157"/>
              <a:chOff x="2919" y="2456"/>
              <a:chExt cx="183" cy="157"/>
            </a:xfrm>
          </p:grpSpPr>
          <p:sp>
            <p:nvSpPr>
              <p:cNvPr id="1366125" name="Oval 109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6" name="Oval 110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111"/>
            <p:cNvGrpSpPr>
              <a:grpSpLocks/>
            </p:cNvGrpSpPr>
            <p:nvPr/>
          </p:nvGrpSpPr>
          <p:grpSpPr bwMode="auto">
            <a:xfrm>
              <a:off x="2466" y="2079"/>
              <a:ext cx="183" cy="157"/>
              <a:chOff x="2919" y="2456"/>
              <a:chExt cx="183" cy="157"/>
            </a:xfrm>
          </p:grpSpPr>
          <p:sp>
            <p:nvSpPr>
              <p:cNvPr id="1366128" name="Oval 112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29" name="Oval 113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114"/>
            <p:cNvGrpSpPr>
              <a:grpSpLocks/>
            </p:cNvGrpSpPr>
            <p:nvPr/>
          </p:nvGrpSpPr>
          <p:grpSpPr bwMode="auto">
            <a:xfrm>
              <a:off x="2574" y="2454"/>
              <a:ext cx="183" cy="157"/>
              <a:chOff x="2919" y="2456"/>
              <a:chExt cx="183" cy="157"/>
            </a:xfrm>
          </p:grpSpPr>
          <p:sp>
            <p:nvSpPr>
              <p:cNvPr id="1366131" name="Oval 115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2" name="Oval 116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117"/>
            <p:cNvGrpSpPr>
              <a:grpSpLocks/>
            </p:cNvGrpSpPr>
            <p:nvPr/>
          </p:nvGrpSpPr>
          <p:grpSpPr bwMode="auto">
            <a:xfrm>
              <a:off x="3228" y="2080"/>
              <a:ext cx="183" cy="157"/>
              <a:chOff x="2919" y="2456"/>
              <a:chExt cx="183" cy="157"/>
            </a:xfrm>
          </p:grpSpPr>
          <p:sp>
            <p:nvSpPr>
              <p:cNvPr id="1366134" name="Oval 118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5" name="Oval 119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20"/>
            <p:cNvGrpSpPr>
              <a:grpSpLocks/>
            </p:cNvGrpSpPr>
            <p:nvPr/>
          </p:nvGrpSpPr>
          <p:grpSpPr bwMode="auto">
            <a:xfrm>
              <a:off x="2869" y="2808"/>
              <a:ext cx="183" cy="157"/>
              <a:chOff x="2919" y="2456"/>
              <a:chExt cx="183" cy="157"/>
            </a:xfrm>
          </p:grpSpPr>
          <p:sp>
            <p:nvSpPr>
              <p:cNvPr id="1366137" name="Oval 121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38" name="Oval 122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123"/>
            <p:cNvGrpSpPr>
              <a:grpSpLocks/>
            </p:cNvGrpSpPr>
            <p:nvPr/>
          </p:nvGrpSpPr>
          <p:grpSpPr bwMode="auto">
            <a:xfrm>
              <a:off x="3477" y="2518"/>
              <a:ext cx="183" cy="157"/>
              <a:chOff x="2919" y="2456"/>
              <a:chExt cx="183" cy="157"/>
            </a:xfrm>
          </p:grpSpPr>
          <p:sp>
            <p:nvSpPr>
              <p:cNvPr id="1366140" name="Oval 124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1" name="Oval 125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126"/>
            <p:cNvGrpSpPr>
              <a:grpSpLocks/>
            </p:cNvGrpSpPr>
            <p:nvPr/>
          </p:nvGrpSpPr>
          <p:grpSpPr bwMode="auto">
            <a:xfrm>
              <a:off x="2248" y="2518"/>
              <a:ext cx="183" cy="157"/>
              <a:chOff x="2919" y="2456"/>
              <a:chExt cx="183" cy="157"/>
            </a:xfrm>
          </p:grpSpPr>
          <p:sp>
            <p:nvSpPr>
              <p:cNvPr id="1366143" name="Oval 127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4" name="Oval 128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129"/>
            <p:cNvGrpSpPr>
              <a:grpSpLocks/>
            </p:cNvGrpSpPr>
            <p:nvPr/>
          </p:nvGrpSpPr>
          <p:grpSpPr bwMode="auto">
            <a:xfrm>
              <a:off x="2874" y="1442"/>
              <a:ext cx="183" cy="157"/>
              <a:chOff x="2919" y="2456"/>
              <a:chExt cx="183" cy="157"/>
            </a:xfrm>
          </p:grpSpPr>
          <p:sp>
            <p:nvSpPr>
              <p:cNvPr id="1366146" name="Oval 130"/>
              <p:cNvSpPr>
                <a:spLocks noChangeArrowheads="1"/>
              </p:cNvSpPr>
              <p:nvPr/>
            </p:nvSpPr>
            <p:spPr bwMode="auto">
              <a:xfrm>
                <a:off x="2919" y="2456"/>
                <a:ext cx="183" cy="1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>
                  <a:solidFill>
                    <a:srgbClr val="0000FF"/>
                  </a:solidFill>
                </a:endParaRPr>
              </a:p>
            </p:txBody>
          </p:sp>
          <p:sp>
            <p:nvSpPr>
              <p:cNvPr id="1366147" name="Oval 131"/>
              <p:cNvSpPr>
                <a:spLocks noChangeArrowheads="1"/>
              </p:cNvSpPr>
              <p:nvPr/>
            </p:nvSpPr>
            <p:spPr bwMode="auto">
              <a:xfrm>
                <a:off x="3041" y="2494"/>
                <a:ext cx="27" cy="54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" name="Text Box 48"/>
          <p:cNvSpPr txBox="1">
            <a:spLocks noChangeArrowheads="1"/>
          </p:cNvSpPr>
          <p:nvPr/>
        </p:nvSpPr>
        <p:spPr bwMode="auto">
          <a:xfrm>
            <a:off x="757125" y="2103797"/>
            <a:ext cx="3486852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Text Box 48"/>
          <p:cNvSpPr txBox="1">
            <a:spLocks noChangeArrowheads="1"/>
          </p:cNvSpPr>
          <p:nvPr/>
        </p:nvSpPr>
        <p:spPr bwMode="auto">
          <a:xfrm>
            <a:off x="2390491" y="5500841"/>
            <a:ext cx="4624984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White near external face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3118255" y="3160762"/>
            <a:ext cx="316945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Black elsewhere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18"/>
          <p:cNvGrpSpPr>
            <a:grpSpLocks/>
          </p:cNvGrpSpPr>
          <p:nvPr/>
        </p:nvGrpSpPr>
        <p:grpSpPr bwMode="auto">
          <a:xfrm flipH="1" flipV="1">
            <a:off x="4113418" y="3858342"/>
            <a:ext cx="290512" cy="249238"/>
            <a:chOff x="2919" y="2456"/>
            <a:chExt cx="183" cy="157"/>
          </a:xfrm>
          <a:solidFill>
            <a:schemeClr val="bg1">
              <a:lumMod val="75000"/>
            </a:schemeClr>
          </a:solidFill>
        </p:grpSpPr>
        <p:sp>
          <p:nvSpPr>
            <p:cNvPr id="142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43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6016" name="Group 18"/>
          <p:cNvGrpSpPr>
            <a:grpSpLocks/>
          </p:cNvGrpSpPr>
          <p:nvPr/>
        </p:nvGrpSpPr>
        <p:grpSpPr bwMode="auto">
          <a:xfrm flipH="1" flipV="1">
            <a:off x="4958992" y="3863258"/>
            <a:ext cx="290512" cy="249238"/>
            <a:chOff x="2919" y="2456"/>
            <a:chExt cx="183" cy="157"/>
          </a:xfrm>
          <a:solidFill>
            <a:schemeClr val="bg1">
              <a:lumMod val="75000"/>
            </a:schemeClr>
          </a:solidFill>
        </p:grpSpPr>
        <p:sp>
          <p:nvSpPr>
            <p:cNvPr id="14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4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6017" name="Group 18"/>
          <p:cNvGrpSpPr>
            <a:grpSpLocks/>
          </p:cNvGrpSpPr>
          <p:nvPr/>
        </p:nvGrpSpPr>
        <p:grpSpPr bwMode="auto">
          <a:xfrm flipH="1" flipV="1">
            <a:off x="4550953" y="4428613"/>
            <a:ext cx="290512" cy="249238"/>
            <a:chOff x="2919" y="2456"/>
            <a:chExt cx="183" cy="157"/>
          </a:xfrm>
          <a:solidFill>
            <a:schemeClr val="bg1">
              <a:lumMod val="75000"/>
            </a:schemeClr>
          </a:solidFill>
        </p:grpSpPr>
        <p:sp>
          <p:nvSpPr>
            <p:cNvPr id="148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49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366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366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6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D87736-98FA-408C-9F3A-8706BE6D9760}" type="slidenum">
              <a:rPr lang="en-US"/>
              <a:pPr/>
              <a:t>99</a:t>
            </a:fld>
            <a:endParaRPr lang="en-US"/>
          </a:p>
        </p:txBody>
      </p:sp>
      <p:sp>
        <p:nvSpPr>
          <p:cNvPr id="134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268BFF-2810-4F7F-B3D0-D5A47E0688E8}" type="datetime5">
              <a:rPr lang="en-GB"/>
              <a:pPr/>
              <a:t>27-Oct-10</a:t>
            </a:fld>
            <a:endParaRPr lang="en-GB"/>
          </a:p>
        </p:txBody>
      </p:sp>
      <p:sp>
        <p:nvSpPr>
          <p:cNvPr id="1366018" name="AutoShape 2"/>
          <p:cNvSpPr>
            <a:spLocks noChangeArrowheads="1"/>
          </p:cNvSpPr>
          <p:nvPr/>
        </p:nvSpPr>
        <p:spPr bwMode="auto">
          <a:xfrm flipH="1" flipV="1">
            <a:off x="4686300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19" name="AutoShape 3"/>
          <p:cNvSpPr>
            <a:spLocks noChangeArrowheads="1"/>
          </p:cNvSpPr>
          <p:nvPr/>
        </p:nvSpPr>
        <p:spPr bwMode="auto">
          <a:xfrm flipH="1" flipV="1">
            <a:off x="1349375" y="2386013"/>
            <a:ext cx="3322638" cy="2916237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Black-and-White Coloring (II)</a:t>
            </a:r>
            <a:endParaRPr lang="en-US" dirty="0"/>
          </a:p>
        </p:txBody>
      </p:sp>
      <p:sp>
        <p:nvSpPr>
          <p:cNvPr id="1366021" name="AutoShape 5"/>
          <p:cNvSpPr>
            <a:spLocks noChangeArrowheads="1"/>
          </p:cNvSpPr>
          <p:nvPr/>
        </p:nvSpPr>
        <p:spPr bwMode="auto">
          <a:xfrm>
            <a:off x="2597150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22" name="Line 6"/>
          <p:cNvSpPr>
            <a:spLocks noChangeShapeType="1"/>
          </p:cNvSpPr>
          <p:nvPr/>
        </p:nvSpPr>
        <p:spPr bwMode="auto">
          <a:xfrm flipH="1">
            <a:off x="3017838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3" name="Line 7"/>
          <p:cNvSpPr>
            <a:spLocks noChangeShapeType="1"/>
          </p:cNvSpPr>
          <p:nvPr/>
        </p:nvSpPr>
        <p:spPr bwMode="auto">
          <a:xfrm flipV="1">
            <a:off x="3481388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4" name="Line 8"/>
          <p:cNvSpPr>
            <a:spLocks noChangeShapeType="1"/>
          </p:cNvSpPr>
          <p:nvPr/>
        </p:nvSpPr>
        <p:spPr bwMode="auto">
          <a:xfrm flipH="1">
            <a:off x="3046413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5" name="Line 9"/>
          <p:cNvSpPr>
            <a:spLocks noChangeShapeType="1"/>
          </p:cNvSpPr>
          <p:nvPr/>
        </p:nvSpPr>
        <p:spPr bwMode="auto">
          <a:xfrm flipH="1" flipV="1">
            <a:off x="13192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6" name="Line 10"/>
          <p:cNvSpPr>
            <a:spLocks noChangeShapeType="1"/>
          </p:cNvSpPr>
          <p:nvPr/>
        </p:nvSpPr>
        <p:spPr bwMode="auto">
          <a:xfrm flipH="1" flipV="1">
            <a:off x="12906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7" name="Line 11"/>
          <p:cNvSpPr>
            <a:spLocks noChangeShapeType="1"/>
          </p:cNvSpPr>
          <p:nvPr/>
        </p:nvSpPr>
        <p:spPr bwMode="auto">
          <a:xfrm flipH="1" flipV="1">
            <a:off x="2597150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8" name="Line 12"/>
          <p:cNvSpPr>
            <a:spLocks noChangeShapeType="1"/>
          </p:cNvSpPr>
          <p:nvPr/>
        </p:nvSpPr>
        <p:spPr bwMode="auto">
          <a:xfrm flipV="1">
            <a:off x="3032125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29" name="Line 13"/>
          <p:cNvSpPr>
            <a:spLocks noChangeShapeType="1"/>
          </p:cNvSpPr>
          <p:nvPr/>
        </p:nvSpPr>
        <p:spPr bwMode="auto">
          <a:xfrm flipH="1" flipV="1">
            <a:off x="2603500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0" name="Line 14"/>
          <p:cNvSpPr>
            <a:spLocks noChangeShapeType="1"/>
          </p:cNvSpPr>
          <p:nvPr/>
        </p:nvSpPr>
        <p:spPr bwMode="auto">
          <a:xfrm flipH="1" flipV="1">
            <a:off x="2001838" y="3546475"/>
            <a:ext cx="623887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1" name="Line 15"/>
          <p:cNvSpPr>
            <a:spLocks noChangeShapeType="1"/>
          </p:cNvSpPr>
          <p:nvPr/>
        </p:nvSpPr>
        <p:spPr bwMode="auto">
          <a:xfrm flipV="1">
            <a:off x="3432175" y="3438525"/>
            <a:ext cx="623888" cy="21748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2" name="Line 16"/>
          <p:cNvSpPr>
            <a:spLocks noChangeShapeType="1"/>
          </p:cNvSpPr>
          <p:nvPr/>
        </p:nvSpPr>
        <p:spPr bwMode="auto">
          <a:xfrm flipH="1">
            <a:off x="2449513" y="3692525"/>
            <a:ext cx="131762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33" name="Line 17"/>
          <p:cNvSpPr>
            <a:spLocks noChangeShapeType="1"/>
          </p:cNvSpPr>
          <p:nvPr/>
        </p:nvSpPr>
        <p:spPr bwMode="auto">
          <a:xfrm>
            <a:off x="3473450" y="3671888"/>
            <a:ext cx="161925" cy="477837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 flipH="1" flipV="1">
            <a:off x="1262063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5" name="Oval 1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6" name="Oval 2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 flipH="1" flipV="1">
            <a:off x="3324429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38" name="Oval 2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39" name="Oval 2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 flipH="1" flipV="1">
            <a:off x="2446542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1" name="Oval 2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2" name="Oval 2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 flipH="1" flipV="1">
            <a:off x="2462213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4" name="Oval 2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5" name="Oval 2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 flipH="1" flipV="1">
            <a:off x="3328988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47" name="Oval 3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48" name="Oval 3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 flipH="1" flipV="1">
            <a:off x="2290763" y="4132263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0" name="Oval 3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1" name="Oval 3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 flipH="1" flipV="1">
            <a:off x="2860675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3" name="Oval 3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4" name="Oval 3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 flipH="1" flipV="1">
            <a:off x="1895475" y="3436938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56" name="Oval 40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57" name="Oval 41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58" name="AutoShape 42"/>
          <p:cNvSpPr>
            <a:spLocks noChangeArrowheads="1"/>
          </p:cNvSpPr>
          <p:nvPr/>
        </p:nvSpPr>
        <p:spPr bwMode="auto">
          <a:xfrm>
            <a:off x="5934075" y="3067050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38100" algn="ctr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59" name="Line 43"/>
          <p:cNvSpPr>
            <a:spLocks noChangeShapeType="1"/>
          </p:cNvSpPr>
          <p:nvPr/>
        </p:nvSpPr>
        <p:spPr bwMode="auto">
          <a:xfrm flipH="1">
            <a:off x="6354763" y="3678238"/>
            <a:ext cx="434975" cy="165417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0" name="Line 44"/>
          <p:cNvSpPr>
            <a:spLocks noChangeShapeType="1"/>
          </p:cNvSpPr>
          <p:nvPr/>
        </p:nvSpPr>
        <p:spPr bwMode="auto">
          <a:xfrm flipV="1">
            <a:off x="6818313" y="2341563"/>
            <a:ext cx="1219200" cy="12922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1" name="Line 45"/>
          <p:cNvSpPr>
            <a:spLocks noChangeShapeType="1"/>
          </p:cNvSpPr>
          <p:nvPr/>
        </p:nvSpPr>
        <p:spPr bwMode="auto">
          <a:xfrm flipH="1">
            <a:off x="6383338" y="2327275"/>
            <a:ext cx="1625600" cy="769938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2" name="Line 46"/>
          <p:cNvSpPr>
            <a:spLocks noChangeShapeType="1"/>
          </p:cNvSpPr>
          <p:nvPr/>
        </p:nvSpPr>
        <p:spPr bwMode="auto">
          <a:xfrm flipH="1" flipV="1">
            <a:off x="4684713" y="2386013"/>
            <a:ext cx="1670050" cy="69691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3" name="Line 47"/>
          <p:cNvSpPr>
            <a:spLocks noChangeShapeType="1"/>
          </p:cNvSpPr>
          <p:nvPr/>
        </p:nvSpPr>
        <p:spPr bwMode="auto">
          <a:xfrm flipH="1" flipV="1">
            <a:off x="4656138" y="2327275"/>
            <a:ext cx="1263650" cy="132080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4" name="Line 48"/>
          <p:cNvSpPr>
            <a:spLocks noChangeShapeType="1"/>
          </p:cNvSpPr>
          <p:nvPr/>
        </p:nvSpPr>
        <p:spPr bwMode="auto">
          <a:xfrm flipH="1" flipV="1">
            <a:off x="5934075" y="3619500"/>
            <a:ext cx="434975" cy="16986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5" name="Line 49"/>
          <p:cNvSpPr>
            <a:spLocks noChangeShapeType="1"/>
          </p:cNvSpPr>
          <p:nvPr/>
        </p:nvSpPr>
        <p:spPr bwMode="auto">
          <a:xfrm flipV="1">
            <a:off x="6369050" y="2374900"/>
            <a:ext cx="420688" cy="7540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6" name="Line 50"/>
          <p:cNvSpPr>
            <a:spLocks noChangeShapeType="1"/>
          </p:cNvSpPr>
          <p:nvPr/>
        </p:nvSpPr>
        <p:spPr bwMode="auto">
          <a:xfrm flipH="1" flipV="1">
            <a:off x="5940425" y="2376488"/>
            <a:ext cx="420688" cy="754062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7" name="Line 51"/>
          <p:cNvSpPr>
            <a:spLocks noChangeShapeType="1"/>
          </p:cNvSpPr>
          <p:nvPr/>
        </p:nvSpPr>
        <p:spPr bwMode="auto">
          <a:xfrm flipH="1" flipV="1">
            <a:off x="5265738" y="3430588"/>
            <a:ext cx="696912" cy="2476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8" name="Line 52"/>
          <p:cNvSpPr>
            <a:spLocks noChangeShapeType="1"/>
          </p:cNvSpPr>
          <p:nvPr/>
        </p:nvSpPr>
        <p:spPr bwMode="auto">
          <a:xfrm flipV="1">
            <a:off x="6769100" y="3524250"/>
            <a:ext cx="623888" cy="131763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69" name="Line 53"/>
          <p:cNvSpPr>
            <a:spLocks noChangeShapeType="1"/>
          </p:cNvSpPr>
          <p:nvPr/>
        </p:nvSpPr>
        <p:spPr bwMode="auto">
          <a:xfrm flipH="1">
            <a:off x="5699125" y="3692525"/>
            <a:ext cx="219075" cy="492125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070" name="Line 54"/>
          <p:cNvSpPr>
            <a:spLocks noChangeShapeType="1"/>
          </p:cNvSpPr>
          <p:nvPr/>
        </p:nvSpPr>
        <p:spPr bwMode="auto">
          <a:xfrm>
            <a:off x="6810375" y="3671888"/>
            <a:ext cx="131763" cy="565150"/>
          </a:xfrm>
          <a:prstGeom prst="line">
            <a:avLst/>
          </a:prstGeom>
          <a:noFill/>
          <a:ln w="38100">
            <a:solidFill>
              <a:schemeClr val="bg1">
                <a:lumMod val="85000"/>
              </a:schemeClr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55"/>
          <p:cNvGrpSpPr>
            <a:grpSpLocks/>
          </p:cNvGrpSpPr>
          <p:nvPr/>
        </p:nvGrpSpPr>
        <p:grpSpPr bwMode="auto">
          <a:xfrm flipH="1" flipV="1">
            <a:off x="6661354" y="2260600"/>
            <a:ext cx="290513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2" name="Oval 56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3" name="Oval 57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58"/>
          <p:cNvGrpSpPr>
            <a:grpSpLocks/>
          </p:cNvGrpSpPr>
          <p:nvPr/>
        </p:nvGrpSpPr>
        <p:grpSpPr bwMode="auto">
          <a:xfrm flipH="1" flipV="1">
            <a:off x="578346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5" name="Oval 5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6" name="Oval 6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1"/>
          <p:cNvGrpSpPr>
            <a:grpSpLocks/>
          </p:cNvGrpSpPr>
          <p:nvPr/>
        </p:nvGrpSpPr>
        <p:grpSpPr bwMode="auto">
          <a:xfrm flipH="1" flipV="1">
            <a:off x="7809117" y="226060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78" name="Oval 62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79" name="Oval 63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64"/>
          <p:cNvGrpSpPr>
            <a:grpSpLocks/>
          </p:cNvGrpSpPr>
          <p:nvPr/>
        </p:nvGrpSpPr>
        <p:grpSpPr bwMode="auto">
          <a:xfrm flipH="1" flipV="1">
            <a:off x="5754892" y="35369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1" name="Oval 6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2" name="Oval 6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67"/>
          <p:cNvGrpSpPr>
            <a:grpSpLocks/>
          </p:cNvGrpSpPr>
          <p:nvPr/>
        </p:nvGrpSpPr>
        <p:grpSpPr bwMode="auto">
          <a:xfrm flipH="1" flipV="1">
            <a:off x="6793117" y="4133850"/>
            <a:ext cx="290512" cy="249238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4" name="Oval 68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5" name="Oval 69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" name="Group 70"/>
          <p:cNvGrpSpPr>
            <a:grpSpLocks/>
          </p:cNvGrpSpPr>
          <p:nvPr/>
        </p:nvGrpSpPr>
        <p:grpSpPr bwMode="auto">
          <a:xfrm flipH="1" flipV="1">
            <a:off x="6621667" y="35385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87" name="Oval 7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88" name="Oval 7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73"/>
          <p:cNvGrpSpPr>
            <a:grpSpLocks/>
          </p:cNvGrpSpPr>
          <p:nvPr/>
        </p:nvGrpSpPr>
        <p:grpSpPr bwMode="auto">
          <a:xfrm flipH="1" flipV="1">
            <a:off x="6197600" y="2976563"/>
            <a:ext cx="290513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0" name="Oval 74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1" name="Oval 75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6"/>
          <p:cNvGrpSpPr>
            <a:grpSpLocks/>
          </p:cNvGrpSpPr>
          <p:nvPr/>
        </p:nvGrpSpPr>
        <p:grpSpPr bwMode="auto">
          <a:xfrm flipH="1" flipV="1">
            <a:off x="7139192" y="3436938"/>
            <a:ext cx="290512" cy="249237"/>
            <a:chOff x="2919" y="2456"/>
            <a:chExt cx="183" cy="157"/>
          </a:xfrm>
          <a:solidFill>
            <a:schemeClr val="bg1">
              <a:lumMod val="95000"/>
            </a:schemeClr>
          </a:solidFill>
        </p:grpSpPr>
        <p:sp>
          <p:nvSpPr>
            <p:cNvPr id="1366093" name="Oval 77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grpFill/>
            <a:ln w="38100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094" name="Oval 78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grpFill/>
            <a:ln w="3175">
              <a:solidFill>
                <a:schemeClr val="bg1">
                  <a:lumMod val="85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098" name="AutoShape 82"/>
          <p:cNvSpPr>
            <a:spLocks noChangeArrowheads="1"/>
          </p:cNvSpPr>
          <p:nvPr/>
        </p:nvSpPr>
        <p:spPr bwMode="auto">
          <a:xfrm>
            <a:off x="2994536" y="2352675"/>
            <a:ext cx="3322638" cy="29162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099" name="AutoShape 83"/>
          <p:cNvSpPr>
            <a:spLocks noChangeArrowheads="1"/>
          </p:cNvSpPr>
          <p:nvPr/>
        </p:nvSpPr>
        <p:spPr bwMode="auto">
          <a:xfrm flipH="1" flipV="1">
            <a:off x="4228024" y="3992563"/>
            <a:ext cx="855663" cy="5953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00" name="Line 84"/>
          <p:cNvSpPr>
            <a:spLocks noChangeShapeType="1"/>
          </p:cNvSpPr>
          <p:nvPr/>
        </p:nvSpPr>
        <p:spPr bwMode="auto">
          <a:xfrm flipV="1">
            <a:off x="4228024" y="2322513"/>
            <a:ext cx="434975" cy="1654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1" name="Line 85"/>
          <p:cNvSpPr>
            <a:spLocks noChangeShapeType="1"/>
          </p:cNvSpPr>
          <p:nvPr/>
        </p:nvSpPr>
        <p:spPr bwMode="auto">
          <a:xfrm flipH="1">
            <a:off x="2980249" y="4021138"/>
            <a:ext cx="1219200" cy="129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2" name="Line 86"/>
          <p:cNvSpPr>
            <a:spLocks noChangeShapeType="1"/>
          </p:cNvSpPr>
          <p:nvPr/>
        </p:nvSpPr>
        <p:spPr bwMode="auto">
          <a:xfrm flipV="1">
            <a:off x="3008824" y="4557713"/>
            <a:ext cx="1625600" cy="769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3" name="Line 87"/>
          <p:cNvSpPr>
            <a:spLocks noChangeShapeType="1"/>
          </p:cNvSpPr>
          <p:nvPr/>
        </p:nvSpPr>
        <p:spPr bwMode="auto">
          <a:xfrm>
            <a:off x="4662999" y="4572000"/>
            <a:ext cx="1670050" cy="696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4" name="Line 88"/>
          <p:cNvSpPr>
            <a:spLocks noChangeShapeType="1"/>
          </p:cNvSpPr>
          <p:nvPr/>
        </p:nvSpPr>
        <p:spPr bwMode="auto">
          <a:xfrm>
            <a:off x="5097974" y="4006850"/>
            <a:ext cx="1263650" cy="132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5" name="Line 89"/>
          <p:cNvSpPr>
            <a:spLocks noChangeShapeType="1"/>
          </p:cNvSpPr>
          <p:nvPr/>
        </p:nvSpPr>
        <p:spPr bwMode="auto">
          <a:xfrm>
            <a:off x="4648711" y="2336800"/>
            <a:ext cx="434975" cy="1698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6" name="Line 90"/>
          <p:cNvSpPr>
            <a:spLocks noChangeShapeType="1"/>
          </p:cNvSpPr>
          <p:nvPr/>
        </p:nvSpPr>
        <p:spPr bwMode="auto">
          <a:xfrm flipH="1">
            <a:off x="4228024" y="4525963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7" name="Line 91"/>
          <p:cNvSpPr>
            <a:spLocks noChangeShapeType="1"/>
          </p:cNvSpPr>
          <p:nvPr/>
        </p:nvSpPr>
        <p:spPr bwMode="auto">
          <a:xfrm>
            <a:off x="4656649" y="4524375"/>
            <a:ext cx="420688" cy="754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8" name="Line 92"/>
          <p:cNvSpPr>
            <a:spLocks noChangeShapeType="1"/>
          </p:cNvSpPr>
          <p:nvPr/>
        </p:nvSpPr>
        <p:spPr bwMode="auto">
          <a:xfrm>
            <a:off x="5055111" y="3976688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09" name="Line 93"/>
          <p:cNvSpPr>
            <a:spLocks noChangeShapeType="1"/>
          </p:cNvSpPr>
          <p:nvPr/>
        </p:nvSpPr>
        <p:spPr bwMode="auto">
          <a:xfrm flipH="1">
            <a:off x="3624774" y="3998913"/>
            <a:ext cx="623888" cy="131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0" name="Line 94"/>
          <p:cNvSpPr>
            <a:spLocks noChangeShapeType="1"/>
          </p:cNvSpPr>
          <p:nvPr/>
        </p:nvSpPr>
        <p:spPr bwMode="auto">
          <a:xfrm flipV="1">
            <a:off x="5099561" y="3397250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1" name="Line 95"/>
          <p:cNvSpPr>
            <a:spLocks noChangeShapeType="1"/>
          </p:cNvSpPr>
          <p:nvPr/>
        </p:nvSpPr>
        <p:spPr bwMode="auto">
          <a:xfrm flipH="1" flipV="1">
            <a:off x="4075624" y="3417888"/>
            <a:ext cx="131763" cy="5651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66113" name="Oval 97"/>
          <p:cNvSpPr>
            <a:spLocks noChangeArrowheads="1"/>
          </p:cNvSpPr>
          <p:nvPr/>
        </p:nvSpPr>
        <p:spPr bwMode="auto">
          <a:xfrm>
            <a:off x="6128261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4" name="Oval 98"/>
          <p:cNvSpPr>
            <a:spLocks noChangeArrowheads="1"/>
          </p:cNvSpPr>
          <p:nvPr/>
        </p:nvSpPr>
        <p:spPr bwMode="auto">
          <a:xfrm>
            <a:off x="6321936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16" name="Oval 100"/>
          <p:cNvSpPr>
            <a:spLocks noChangeArrowheads="1"/>
          </p:cNvSpPr>
          <p:nvPr/>
        </p:nvSpPr>
        <p:spPr bwMode="auto">
          <a:xfrm>
            <a:off x="4066099" y="5145088"/>
            <a:ext cx="290513" cy="249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17" name="Oval 101"/>
          <p:cNvSpPr>
            <a:spLocks noChangeArrowheads="1"/>
          </p:cNvSpPr>
          <p:nvPr/>
        </p:nvSpPr>
        <p:spPr bwMode="auto">
          <a:xfrm>
            <a:off x="4215324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19" name="Oval 103"/>
          <p:cNvSpPr>
            <a:spLocks noChangeArrowheads="1"/>
          </p:cNvSpPr>
          <p:nvPr/>
        </p:nvSpPr>
        <p:spPr bwMode="auto">
          <a:xfrm>
            <a:off x="4943986" y="5145088"/>
            <a:ext cx="290513" cy="2492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0" name="Oval 104"/>
          <p:cNvSpPr>
            <a:spLocks noChangeArrowheads="1"/>
          </p:cNvSpPr>
          <p:nvPr/>
        </p:nvSpPr>
        <p:spPr bwMode="auto">
          <a:xfrm>
            <a:off x="509321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22" name="Oval 106"/>
          <p:cNvSpPr>
            <a:spLocks noChangeArrowheads="1"/>
          </p:cNvSpPr>
          <p:nvPr/>
        </p:nvSpPr>
        <p:spPr bwMode="auto">
          <a:xfrm>
            <a:off x="2918336" y="514508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3" name="Oval 107"/>
          <p:cNvSpPr>
            <a:spLocks noChangeArrowheads="1"/>
          </p:cNvSpPr>
          <p:nvPr/>
        </p:nvSpPr>
        <p:spPr bwMode="auto">
          <a:xfrm>
            <a:off x="3067561" y="520541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4928111" y="3868738"/>
            <a:ext cx="290513" cy="249238"/>
            <a:chOff x="2919" y="2456"/>
            <a:chExt cx="183" cy="157"/>
          </a:xfrm>
        </p:grpSpPr>
        <p:sp>
          <p:nvSpPr>
            <p:cNvPr id="1366125" name="Oval 109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26" name="Oval 110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28" name="Oval 112"/>
          <p:cNvSpPr>
            <a:spLocks noChangeArrowheads="1"/>
          </p:cNvSpPr>
          <p:nvPr/>
        </p:nvSpPr>
        <p:spPr bwMode="auto">
          <a:xfrm>
            <a:off x="3889886" y="3271838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29" name="Oval 113"/>
          <p:cNvSpPr>
            <a:spLocks noChangeArrowheads="1"/>
          </p:cNvSpPr>
          <p:nvPr/>
        </p:nvSpPr>
        <p:spPr bwMode="auto">
          <a:xfrm>
            <a:off x="4083561" y="3332163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14"/>
          <p:cNvGrpSpPr>
            <a:grpSpLocks/>
          </p:cNvGrpSpPr>
          <p:nvPr/>
        </p:nvGrpSpPr>
        <p:grpSpPr bwMode="auto">
          <a:xfrm>
            <a:off x="4061336" y="3867150"/>
            <a:ext cx="290513" cy="249238"/>
            <a:chOff x="2919" y="2456"/>
            <a:chExt cx="183" cy="157"/>
          </a:xfrm>
        </p:grpSpPr>
        <p:sp>
          <p:nvSpPr>
            <p:cNvPr id="1366131" name="Oval 115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2" name="Oval 116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34" name="Oval 118"/>
          <p:cNvSpPr>
            <a:spLocks noChangeArrowheads="1"/>
          </p:cNvSpPr>
          <p:nvPr/>
        </p:nvSpPr>
        <p:spPr bwMode="auto">
          <a:xfrm>
            <a:off x="5099561" y="3273425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35" name="Oval 119"/>
          <p:cNvSpPr>
            <a:spLocks noChangeArrowheads="1"/>
          </p:cNvSpPr>
          <p:nvPr/>
        </p:nvSpPr>
        <p:spPr bwMode="auto">
          <a:xfrm>
            <a:off x="5293236" y="3333750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" name="Group 120"/>
          <p:cNvGrpSpPr>
            <a:grpSpLocks/>
          </p:cNvGrpSpPr>
          <p:nvPr/>
        </p:nvGrpSpPr>
        <p:grpSpPr bwMode="auto">
          <a:xfrm>
            <a:off x="4529649" y="4429125"/>
            <a:ext cx="290513" cy="249238"/>
            <a:chOff x="2919" y="2456"/>
            <a:chExt cx="183" cy="157"/>
          </a:xfrm>
        </p:grpSpPr>
        <p:sp>
          <p:nvSpPr>
            <p:cNvPr id="1366137" name="Oval 121"/>
            <p:cNvSpPr>
              <a:spLocks noChangeArrowheads="1"/>
            </p:cNvSpPr>
            <p:nvPr/>
          </p:nvSpPr>
          <p:spPr bwMode="auto">
            <a:xfrm>
              <a:off x="2919" y="2456"/>
              <a:ext cx="183" cy="15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>
                <a:solidFill>
                  <a:srgbClr val="0000FF"/>
                </a:solidFill>
              </a:endParaRPr>
            </a:p>
          </p:txBody>
        </p:sp>
        <p:sp>
          <p:nvSpPr>
            <p:cNvPr id="1366138" name="Oval 122"/>
            <p:cNvSpPr>
              <a:spLocks noChangeArrowheads="1"/>
            </p:cNvSpPr>
            <p:nvPr/>
          </p:nvSpPr>
          <p:spPr bwMode="auto">
            <a:xfrm>
              <a:off x="3041" y="2494"/>
              <a:ext cx="27" cy="54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6140" name="Oval 124"/>
          <p:cNvSpPr>
            <a:spLocks noChangeArrowheads="1"/>
          </p:cNvSpPr>
          <p:nvPr/>
        </p:nvSpPr>
        <p:spPr bwMode="auto">
          <a:xfrm>
            <a:off x="5494849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1" name="Oval 125"/>
          <p:cNvSpPr>
            <a:spLocks noChangeArrowheads="1"/>
          </p:cNvSpPr>
          <p:nvPr/>
        </p:nvSpPr>
        <p:spPr bwMode="auto">
          <a:xfrm>
            <a:off x="5688524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3" name="Oval 127"/>
          <p:cNvSpPr>
            <a:spLocks noChangeArrowheads="1"/>
          </p:cNvSpPr>
          <p:nvPr/>
        </p:nvSpPr>
        <p:spPr bwMode="auto">
          <a:xfrm>
            <a:off x="3543811" y="396875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4" name="Oval 128"/>
          <p:cNvSpPr>
            <a:spLocks noChangeArrowheads="1"/>
          </p:cNvSpPr>
          <p:nvPr/>
        </p:nvSpPr>
        <p:spPr bwMode="auto">
          <a:xfrm>
            <a:off x="3737486" y="402907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66146" name="Oval 130"/>
          <p:cNvSpPr>
            <a:spLocks noChangeArrowheads="1"/>
          </p:cNvSpPr>
          <p:nvPr/>
        </p:nvSpPr>
        <p:spPr bwMode="auto">
          <a:xfrm>
            <a:off x="4537586" y="2260600"/>
            <a:ext cx="290513" cy="249238"/>
          </a:xfrm>
          <a:prstGeom prst="ellips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>
              <a:solidFill>
                <a:srgbClr val="0000FF"/>
              </a:solidFill>
            </a:endParaRPr>
          </a:p>
        </p:txBody>
      </p:sp>
      <p:sp>
        <p:nvSpPr>
          <p:cNvPr id="1366147" name="Oval 131"/>
          <p:cNvSpPr>
            <a:spLocks noChangeArrowheads="1"/>
          </p:cNvSpPr>
          <p:nvPr/>
        </p:nvSpPr>
        <p:spPr bwMode="auto">
          <a:xfrm>
            <a:off x="4731261" y="2320925"/>
            <a:ext cx="42863" cy="85725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0" name="Text Box 48"/>
          <p:cNvSpPr txBox="1">
            <a:spLocks noChangeArrowheads="1"/>
          </p:cNvSpPr>
          <p:nvPr/>
        </p:nvSpPr>
        <p:spPr bwMode="auto">
          <a:xfrm>
            <a:off x="4074484" y="5535253"/>
            <a:ext cx="1188147" cy="584775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Black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 Box 48"/>
          <p:cNvSpPr txBox="1">
            <a:spLocks noChangeArrowheads="1"/>
          </p:cNvSpPr>
          <p:nvPr/>
        </p:nvSpPr>
        <p:spPr bwMode="auto">
          <a:xfrm>
            <a:off x="652812" y="2710380"/>
            <a:ext cx="3882974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Central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-simplexes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of external face for </a:t>
            </a:r>
            <a:r>
              <a:rPr lang="en-US" sz="32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 &gt;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" dur="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366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366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tau^{n-1} = \set{\ang{P_0,\sigma_0}, \ldots, \ang{P_{n-1},\sigma_{n-1}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20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tau^{n-1} = \set{\ang{P_0,\sigma_0}, \ldots, \ang{P_{n-1},\sigma_{n-1}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20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tau^{n-1} = \set{\ang{P_0,\sigma_0}, \ldots, \ang{P_{n-1},\sigma_{n-1}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20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tau^{n-1} = \set{\ang{P_0,\sigma_0}, \ldots, \ang{P_{n-1},\sigma_{n-1}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20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input{../slides/slides}&#10;\begin{document}&#10;$\tau^{n-1} = \set{\ang{P_0,\sigma_0}, \ldots, \ang{P_{n-1},\sigma_{n-1}}}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58"/>
  <p:tag name="PICTUREFILESIZE" val="12044"/>
</p:tagLst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>
          <a:solidFill>
            <a:srgbClr val="FF0000"/>
          </a:solidFill>
        </a:ln>
      </a:spPr>
      <a:bodyPr rtlCol="0" anchor="ctr">
        <a:spAutoFit/>
      </a:bodyPr>
      <a:lstStyle>
        <a:defPPr algn="ctr">
          <a:buNone/>
          <a:defRPr sz="2800" dirty="0" smtClean="0">
            <a:latin typeface="Arial" pitchFamily="34" charset="0"/>
            <a:cs typeface="Arial" pitchFamily="34" charset="0"/>
          </a:defRPr>
        </a:defPPr>
      </a:lstStyle>
    </a:spDef>
    <a:lnDef>
      <a:spPr bwMode="auto">
        <a:noFill/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 bwMode="auto">
        <a:solidFill>
          <a:schemeClr val="bg1">
            <a:alpha val="89999"/>
          </a:schemeClr>
        </a:solidFill>
        <a:ln w="38100" algn="ctr">
          <a:solidFill>
            <a:srgbClr val="FF0000"/>
          </a:solidFill>
          <a:miter lim="800000"/>
          <a:headEnd/>
          <a:tailEnd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none">
        <a:spAutoFit/>
      </a:bodyPr>
      <a:lstStyle>
        <a:defPPr>
          <a:defRPr sz="2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00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8661</TotalTime>
  <Words>3659</Words>
  <Application>Microsoft Office PowerPoint</Application>
  <PresentationFormat>Overhead</PresentationFormat>
  <Paragraphs>993</Paragraphs>
  <Slides>111</Slides>
  <Notes>91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31" baseType="lpstr">
      <vt:lpstr>Arial</vt:lpstr>
      <vt:lpstr>Comic Sans MS</vt:lpstr>
      <vt:lpstr>CMSY10ORIG</vt:lpstr>
      <vt:lpstr>CMR10</vt:lpstr>
      <vt:lpstr>CMEX10</vt:lpstr>
      <vt:lpstr>CMMI7</vt:lpstr>
      <vt:lpstr>CMR7</vt:lpstr>
      <vt:lpstr>CMMI10</vt:lpstr>
      <vt:lpstr>CMSY7</vt:lpstr>
      <vt:lpstr>cmsy10</vt:lpstr>
      <vt:lpstr>Symbol</vt:lpstr>
      <vt:lpstr>Gill Sans MT</vt:lpstr>
      <vt:lpstr>Arie</vt:lpstr>
      <vt:lpstr>Ariel</vt:lpstr>
      <vt:lpstr>cmb10</vt:lpstr>
      <vt:lpstr>Arabic Typesetting</vt:lpstr>
      <vt:lpstr>Marlett</vt:lpstr>
      <vt:lpstr>Blank Presentation.pot</vt:lpstr>
      <vt:lpstr>Blank Presentation</vt:lpstr>
      <vt:lpstr>Bitmap Image</vt:lpstr>
      <vt:lpstr>Combinatorial Topology and Distributed Computing</vt:lpstr>
      <vt:lpstr>Part Three Manifolds, Impossibility, and Separation</vt:lpstr>
      <vt:lpstr>Kinds of Results</vt:lpstr>
      <vt:lpstr>Road Map</vt:lpstr>
      <vt:lpstr>Simplicial Complex</vt:lpstr>
      <vt:lpstr>Manifolds</vt:lpstr>
      <vt:lpstr>Manifold with Boundary</vt:lpstr>
      <vt:lpstr>Why Manifolds?</vt:lpstr>
      <vt:lpstr>Road Map</vt:lpstr>
      <vt:lpstr>Immediate Snapshot Executions</vt:lpstr>
      <vt:lpstr>Write</vt:lpstr>
      <vt:lpstr>Snapshot</vt:lpstr>
      <vt:lpstr>Immediate Snapshot Executions</vt:lpstr>
      <vt:lpstr>Example Executions</vt:lpstr>
      <vt:lpstr>Example Executions</vt:lpstr>
      <vt:lpstr>Example Executions</vt:lpstr>
      <vt:lpstr>Protocol Complex</vt:lpstr>
      <vt:lpstr>Protocol Complex</vt:lpstr>
      <vt:lpstr>Standard Chromatic Subdivision</vt:lpstr>
      <vt:lpstr>Combinatorial Definition (I)</vt:lpstr>
      <vt:lpstr>Combinatorial Definition (II)</vt:lpstr>
      <vt:lpstr>Manifold Theorem</vt:lpstr>
      <vt:lpstr>Manifold Theorem</vt:lpstr>
      <vt:lpstr>Proof of Manifold Theorem</vt:lpstr>
      <vt:lpstr>Without Loss of Generality …</vt:lpstr>
      <vt:lpstr>Proof Strategy</vt:lpstr>
      <vt:lpstr>Cases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Suppose</vt:lpstr>
      <vt:lpstr>Slide 36</vt:lpstr>
      <vt:lpstr>Manifold Protocols</vt:lpstr>
      <vt:lpstr>Road Map</vt:lpstr>
      <vt:lpstr>k-set Agreement: before</vt:lpstr>
      <vt:lpstr>k-set Agreement: after</vt:lpstr>
      <vt:lpstr>Theorem</vt:lpstr>
      <vt:lpstr>Sperner Coloring</vt:lpstr>
      <vt:lpstr>Sperner Coloring</vt:lpstr>
      <vt:lpstr>Sperner Coloring</vt:lpstr>
      <vt:lpstr>Sperner Coloring</vt:lpstr>
      <vt:lpstr>Sperner’s Lemma</vt:lpstr>
      <vt:lpstr>Sperner Coloring for Manifolds with Boundary (base)</vt:lpstr>
      <vt:lpstr>Sperner Coloring for Manifolds with Boundary (inductive)</vt:lpstr>
      <vt:lpstr>Sperner’s Lemma for Manifolds</vt:lpstr>
      <vt:lpstr>Proof of Sperner’s Lemma</vt:lpstr>
      <vt:lpstr>Induction Step</vt:lpstr>
      <vt:lpstr>Dual Graph</vt:lpstr>
      <vt:lpstr>Dual Graph</vt:lpstr>
      <vt:lpstr>Discard One Color</vt:lpstr>
      <vt:lpstr>Edges</vt:lpstr>
      <vt:lpstr>Edges</vt:lpstr>
      <vt:lpstr>Some Vertexes have Degree Zero</vt:lpstr>
      <vt:lpstr>Some Vertexes have Degree Two</vt:lpstr>
      <vt:lpstr>All n+1 Colors ) Degree 1 </vt:lpstr>
      <vt:lpstr>Induction Hypothesis</vt:lpstr>
      <vt:lpstr>Induction Hypothesis</vt:lpstr>
      <vt:lpstr>Degrees</vt:lpstr>
      <vt:lpstr>Degrees</vt:lpstr>
      <vt:lpstr>Degrees</vt:lpstr>
      <vt:lpstr>Parity</vt:lpstr>
      <vt:lpstr>Parity</vt:lpstr>
      <vt:lpstr>No Manifold Task can solve n-Set Agreement</vt:lpstr>
      <vt:lpstr>Manifold Task for n-Set Agreement</vt:lpstr>
      <vt:lpstr>Manifold Task for n-Set Agreement</vt:lpstr>
      <vt:lpstr>Manifold Task for n-Set Agreement</vt:lpstr>
      <vt:lpstr>Road Map</vt:lpstr>
      <vt:lpstr>Weak Symmetry-Breaking</vt:lpstr>
      <vt:lpstr>Weak Symmetry-Breaking</vt:lpstr>
      <vt:lpstr>Anonymous Protocols</vt:lpstr>
      <vt:lpstr>Road Map</vt:lpstr>
      <vt:lpstr>Next Step</vt:lpstr>
      <vt:lpstr>A Simplex</vt:lpstr>
      <vt:lpstr>Standard Chromatic Subdivision</vt:lpstr>
      <vt:lpstr>Glue Three Copies Together</vt:lpstr>
      <vt:lpstr>Glue Opposite Edges</vt:lpstr>
      <vt:lpstr>The Moebius Task</vt:lpstr>
      <vt:lpstr>Defines a Manifold Task</vt:lpstr>
      <vt:lpstr>Manifold Task</vt:lpstr>
      <vt:lpstr>Terminology</vt:lpstr>
      <vt:lpstr>Subdivided Faces</vt:lpstr>
      <vt:lpstr>Black-and-White Coloring (I)</vt:lpstr>
      <vt:lpstr>Black-and-White Coloring (II)</vt:lpstr>
      <vt:lpstr>Black-and-White Coloring (III)</vt:lpstr>
      <vt:lpstr>Moebius Solves WSB</vt:lpstr>
      <vt:lpstr>Moebius Solves WSB</vt:lpstr>
      <vt:lpstr>Moebius Solves WSB</vt:lpstr>
      <vt:lpstr>General Construction</vt:lpstr>
      <vt:lpstr>General Construction</vt:lpstr>
      <vt:lpstr>General Construction</vt:lpstr>
      <vt:lpstr>General Construction</vt:lpstr>
      <vt:lpstr>General Construction</vt:lpstr>
      <vt:lpstr>Open Problem</vt:lpstr>
      <vt:lpstr>Black-and-White Coloring (I)</vt:lpstr>
      <vt:lpstr>Black-and-White Coloring (II)</vt:lpstr>
      <vt:lpstr>Black-and-White Coloring (III)</vt:lpstr>
      <vt:lpstr>No Monochromatic n-simplexes</vt:lpstr>
      <vt:lpstr>No Monochromatic n-simplexes</vt:lpstr>
      <vt:lpstr>No Monochromatic n-simplexes</vt:lpstr>
      <vt:lpstr>Progress</vt:lpstr>
      <vt:lpstr>Next Step</vt:lpstr>
      <vt:lpstr>Slide 106</vt:lpstr>
      <vt:lpstr>Slide 107</vt:lpstr>
      <vt:lpstr>Slide 108</vt:lpstr>
      <vt:lpstr>Conclusions</vt:lpstr>
      <vt:lpstr>Remarks</vt:lpstr>
      <vt:lpstr>Slide 111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Algebraic Topology and Distributed Computing</dc:title>
  <dc:creator>Maurice Herlihy</dc:creator>
  <cp:lastModifiedBy>Maurice Herlihy</cp:lastModifiedBy>
  <cp:revision>275</cp:revision>
  <cp:lastPrinted>1999-05-13T01:42:18Z</cp:lastPrinted>
  <dcterms:created xsi:type="dcterms:W3CDTF">1999-05-12T13:47:53Z</dcterms:created>
  <dcterms:modified xsi:type="dcterms:W3CDTF">2010-10-27T15:11:56Z</dcterms:modified>
</cp:coreProperties>
</file>