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slides/slide120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141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6.xml" ContentType="application/vnd.openxmlformats-officedocument.presentationml.tags+xml"/>
  <Override PartName="/ppt/notesSlides/notesSlide41.xml" ContentType="application/vnd.openxmlformats-officedocument.presentationml.notesSlide+xml"/>
  <Override PartName="/ppt/tags/tag63.xml" ContentType="application/vnd.openxmlformats-officedocument.presentationml.tags+xml"/>
  <Override PartName="/ppt/tags/tag109.xml" ContentType="application/vnd.openxmlformats-officedocument.presentationml.tags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slides/slide88.xml" ContentType="application/vnd.openxmlformats-officedocument.presentationml.slide+xml"/>
  <Override PartName="/ppt/tags/tag134.xml" ContentType="application/vnd.openxmlformats-officedocument.presentationml.tags+xml"/>
  <Override PartName="/ppt/notesSlides/notesSlide135.xml" ContentType="application/vnd.openxmlformats-officedocument.presentationml.notes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14.xml" ContentType="application/vnd.openxmlformats-officedocument.presentationml.slide+xml"/>
  <Default Extension="png" ContentType="image/png"/>
  <Override PartName="/ppt/notesSlides/notesSlide79.xml" ContentType="application/vnd.openxmlformats-officedocument.presentationml.notesSlide+xml"/>
  <Override PartName="/ppt/tags/tag112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57.xml" ContentType="application/vnd.openxmlformats-officedocument.presentationml.notesSlide+xml"/>
  <Override PartName="/ppt/tags/tag79.xml" ContentType="application/vnd.openxmlformats-officedocument.presentationml.tags+xml"/>
  <Override PartName="/ppt/notesSlides/notesSlide113.xml" ContentType="application/vnd.openxmlformats-officedocument.presentationml.notesSlide+xml"/>
  <Override PartName="/ppt/slides/slide44.xml" ContentType="application/vnd.openxmlformats-officedocument.presentationml.slide+xml"/>
  <Override PartName="/ppt/slides/slide91.xml" ContentType="application/vnd.openxmlformats-officedocument.presentationml.slide+xml"/>
  <Default Extension="emf" ContentType="image/x-emf"/>
  <Override PartName="/ppt/slides/slide22.xml" ContentType="application/vnd.openxmlformats-officedocument.presentationml.slide+xml"/>
  <Override PartName="/ppt/notesSlides/notesSlide35.xml" ContentType="application/vnd.openxmlformats-officedocument.presentationml.notesSlide+xml"/>
  <Override PartName="/ppt/tags/tag57.xml" ContentType="application/vnd.openxmlformats-officedocument.presentationml.tags+xml"/>
  <Override PartName="/ppt/notesSlides/notesSlide8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notesSlides/notesSlide60.xml" ContentType="application/vnd.openxmlformats-officedocument.presentationml.notesSlide+xml"/>
  <Override PartName="/ppt/tags/tag82.xml" ContentType="application/vnd.openxmlformats-officedocument.presentationml.tags+xml"/>
  <Override PartName="/ppt/tags/tag128.xml" ContentType="application/vnd.openxmlformats-officedocument.presentationml.tags+xml"/>
  <Override PartName="/ppt/notesSlides/notesSlide129.xml" ContentType="application/vnd.openxmlformats-officedocument.presentationml.notesSlide+xml"/>
  <Override PartName="/ppt/slides/slide108.xml" ContentType="application/vnd.openxmlformats-officedocument.presentationml.slide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notesSlides/notesSlide107.xml" ContentType="application/vnd.openxmlformats-officedocument.presentationml.notesSlide+xml"/>
  <Override PartName="/ppt/tags/tag142.xml" ContentType="application/vnd.openxmlformats-officedocument.presentationml.tags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tags/tag131.xml" ContentType="application/vnd.openxmlformats-officedocument.presentationml.tags+xml"/>
  <Override PartName="/ppt/notesSlides/notesSlide132.xml" ContentType="application/vnd.openxmlformats-officedocument.presentationml.notesSlide+xml"/>
  <Override PartName="/ppt/notesSlides/notesSlide143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tags/tag87.xml" ContentType="application/vnd.openxmlformats-officedocument.presentationml.tags+xml"/>
  <Override PartName="/ppt/notesSlides/notesSlide110.xml" ContentType="application/vnd.openxmlformats-officedocument.presentationml.notes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tags/tag76.xml" ContentType="application/vnd.openxmlformats-officedocument.presentationml.tags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notesSlides/notesSlide137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notesSlides/notesSlide126.xml" ContentType="application/vnd.openxmlformats-officedocument.presentationml.notesSlide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59.xml" ContentType="application/vnd.openxmlformats-officedocument.presentationml.notesSlide+xml"/>
  <Override PartName="/ppt/tags/tag103.xml" ContentType="application/vnd.openxmlformats-officedocument.presentationml.tags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40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tags/tag59.xml" ContentType="application/vnd.openxmlformats-officedocument.presentationml.tags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37.xml" ContentType="application/vnd.openxmlformats-officedocument.presentationml.tags+xml"/>
  <Override PartName="/ppt/notesSlides/notesSlide62.xml" ContentType="application/vnd.openxmlformats-officedocument.presentationml.notesSlide+xml"/>
  <Override PartName="/ppt/tags/tag48.xml" ContentType="application/vnd.openxmlformats-officedocument.presentationml.tags+xml"/>
  <Override PartName="/ppt/notesSlides/notesSlide73.xml" ContentType="application/vnd.openxmlformats-officedocument.presentationml.notesSlide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notesSlides/notesSlide51.xml" ContentType="application/vnd.openxmlformats-officedocument.presentationml.notesSlide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notesSlides/notesSlide40.xml" ContentType="application/vnd.openxmlformats-officedocument.presentationml.notesSlide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notesSlides/notesSlide109.xml" ContentType="application/vnd.openxmlformats-officedocument.presentationml.notesSlide+xml"/>
  <Override PartName="/ppt/slides/slide87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notesSlides/notesSlide89.xml" ContentType="application/vnd.openxmlformats-officedocument.presentationml.notesSlide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tags/tag122.xml" ContentType="application/vnd.openxmlformats-officedocument.presentationml.tags+xml"/>
  <Override PartName="/ppt/notesSlides/notesSlide123.xml" ContentType="application/vnd.openxmlformats-officedocument.presentationml.notesSlide+xml"/>
  <Override PartName="/ppt/notesSlides/notesSlide134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67.xml" ContentType="application/vnd.openxmlformats-officedocument.presentationml.notesSlide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tags/tag78.xml" ContentType="application/vnd.openxmlformats-officedocument.presentationml.tags+xml"/>
  <Override PartName="/ppt/notesSlides/notesSlide92.xml" ContentType="application/vnd.openxmlformats-officedocument.presentationml.notesSlide+xml"/>
  <Override PartName="/ppt/tags/tag100.xml" ContentType="application/vnd.openxmlformats-officedocument.presentationml.tags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Default Extension="fntdata" ContentType="application/x-fontdata"/>
  <Override PartName="/ppt/notesSlides/notesSlide34.xml" ContentType="application/vnd.openxmlformats-officedocument.presentationml.notes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notesSlides/notesSlide139.xml" ContentType="application/vnd.openxmlformats-officedocument.presentationml.notesSlide+xml"/>
  <Override PartName="/ppt/slides/slide118.xml" ContentType="application/vnd.openxmlformats-officedocument.presentationml.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notesSlides/notesSlide128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tags/tag141.xml" ContentType="application/vnd.openxmlformats-officedocument.presentationml.tags+xml"/>
  <Override PartName="/ppt/notesSlides/notesSlide142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tags/tag130.xml" ContentType="application/vnd.openxmlformats-officedocument.presentationml.tags+xml"/>
  <Override PartName="/ppt/notesSlides/notesSlide131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tags/tag39.xml" ContentType="application/vnd.openxmlformats-officedocument.presentationml.tags+xml"/>
  <Override PartName="/ppt/notesSlides/notesSlide75.xml" ContentType="application/vnd.openxmlformats-officedocument.presentationml.notesSlide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notesSlides/notesSlide53.xml" ContentType="application/vnd.openxmlformats-officedocument.presentationml.notesSlide+xml"/>
  <Override PartName="/ppt/tags/tag75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notesSlides/notesSlide42.xml" ContentType="application/vnd.openxmlformats-officedocument.presentationml.notesSlide+xml"/>
  <Override PartName="/ppt/tags/tag64.xml" ContentType="application/vnd.openxmlformats-officedocument.presentationml.tag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53.xml" ContentType="application/vnd.openxmlformats-officedocument.presentationml.tags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notesSlides/notesSlide125.xml" ContentType="application/vnd.openxmlformats-officedocument.presentationml.notesSlide+xml"/>
  <Override PartName="/ppt/notesSlides/notesSlide136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69.xml" ContentType="application/vnd.openxmlformats-officedocument.presentationml.notesSlide+xml"/>
  <Override PartName="/ppt/tags/tag113.xml" ContentType="application/vnd.openxmlformats-officedocument.presentationml.tags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theme/theme3.xml" ContentType="application/vnd.openxmlformats-officedocument.them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tags/tag102.xml" ContentType="application/vnd.openxmlformats-officedocument.presentationml.tags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36.xml" ContentType="application/vnd.openxmlformats-officedocument.presentationml.notes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tags/tag47.xml" ContentType="application/vnd.openxmlformats-officedocument.presentationml.tags+xml"/>
  <Override PartName="/ppt/notesSlides/notesSlide72.xml" ContentType="application/vnd.openxmlformats-officedocument.presentationml.notesSlide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notesSlides/notesSlide61.xml" ContentType="application/vnd.openxmlformats-officedocument.presentationml.notesSlide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50.xml" ContentType="application/vnd.openxmlformats-officedocument.presentationml.notesSlide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slides/slide109.xml" ContentType="application/vnd.openxmlformats-officedocument.presentationml.slide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tags/tag143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notesSlides/notesSlide88.xml" ContentType="application/vnd.openxmlformats-officedocument.presentationml.notesSlide+xml"/>
  <Override PartName="/ppt/tags/tag132.xml" ContentType="application/vnd.openxmlformats-officedocument.presentationml.tags+xml"/>
  <Override PartName="/ppt/notesSlides/notesSlide13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notesSlides/notesSlide122.xml" ContentType="application/vnd.openxmlformats-officedocument.presentationml.notesSlide+xml"/>
  <Override PartName="/ppt/slides/slide53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notesSlides/notesSlide55.xml" ContentType="application/vnd.openxmlformats-officedocument.presentationml.notesSlide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notesSlides/notesSlide44.xml" ContentType="application/vnd.openxmlformats-officedocument.presentationml.notesSlide+xml"/>
  <Override PartName="/ppt/tags/tag66.xml" ContentType="application/vnd.openxmlformats-officedocument.presentationml.tags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55.xml" ContentType="application/vnd.openxmlformats-officedocument.presentationml.tags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notesSlides/notesSlide127.xml" ContentType="application/vnd.openxmlformats-officedocument.presentationml.notesSlide+xml"/>
  <Override PartName="/ppt/notesSlides/notesSlide138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notesSlides/notesSlide116.xml" ContentType="application/vnd.openxmlformats-officedocument.presentationml.notes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31.xml" ContentType="application/vnd.openxmlformats-officedocument.presentationml.slide+xml"/>
  <Override PartName="/ppt/notesSlides/notesSlide49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49.xml" ContentType="application/vnd.openxmlformats-officedocument.presentationml.tags+xml"/>
  <Override PartName="/ppt/notesSlides/notesSlide74.xml" ContentType="application/vnd.openxmlformats-officedocument.presentationml.notesSlide+xml"/>
  <Override PartName="/ppt/tags/tag96.xml" ContentType="application/vnd.openxmlformats-officedocument.presentationml.tags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notesSlides/notesSlide52.xml" ContentType="application/vnd.openxmlformats-officedocument.presentationml.notesSlide+xml"/>
  <Override PartName="/ppt/tags/tag74.xml" ContentType="application/vnd.openxmlformats-officedocument.presentationml.tags+xml"/>
  <Override PartName="/ppt/notesSlides/notesSlide30.xml" ContentType="application/vnd.openxmlformats-officedocument.presentationml.notesSlide+xml"/>
  <Override PartName="/ppt/tags/tag52.xml" ContentType="application/vnd.openxmlformats-officedocument.presentationml.tags+xml"/>
  <Override PartName="/ppt/slides/slide99.xml" ContentType="application/vnd.openxmlformats-officedocument.presentationml.slide+xml"/>
  <Override PartName="/ppt/tags/tag145.xml" ContentType="application/vnd.openxmlformats-officedocument.presentationml.tags+xml"/>
  <Override PartName="/ppt/slides/slide77.xml" ContentType="application/vnd.openxmlformats-officedocument.presentationml.slide+xml"/>
  <Override PartName="/ppt/slides/slide125.xml" ContentType="application/vnd.openxmlformats-officedocument.presentationml.slid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68.xml" ContentType="application/vnd.openxmlformats-officedocument.presentationml.notesSlide+xml"/>
  <Override PartName="/ppt/tags/tag123.xml" ContentType="application/vnd.openxmlformats-officedocument.presentationml.tags+xml"/>
  <Override PartName="/ppt/notesSlides/notesSlide124.xml" ContentType="application/vnd.openxmlformats-officedocument.presentationml.notesSlide+xml"/>
  <Override PartName="/ppt/slides/slide55.xml" ContentType="application/vnd.openxmlformats-officedocument.presentationml.slide+xml"/>
  <Override PartName="/ppt/tags/tag101.xml" ContentType="application/vnd.openxmlformats-officedocument.presentationml.tags+xml"/>
  <Override PartName="/ppt/notesSlides/notesSlide102.xml" ContentType="application/vnd.openxmlformats-officedocument.presentationml.notesSlide+xml"/>
  <Override PartName="/ppt/slides/slide33.xml" ContentType="application/vnd.openxmlformats-officedocument.presentationml.slide+xml"/>
  <Override PartName="/ppt/slides/slide80.xml" ContentType="application/vnd.openxmlformats-officedocument.presentationml.slide+xml"/>
  <Override PartName="/ppt/notesSlides/notesSlide46.xml" ContentType="application/vnd.openxmlformats-officedocument.presentationml.notesSlide+xml"/>
  <Override PartName="/ppt/tags/tag68.xml" ContentType="application/vnd.openxmlformats-officedocument.presentationml.tags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145"/>
  </p:notesMasterIdLst>
  <p:handoutMasterIdLst>
    <p:handoutMasterId r:id="rId146"/>
  </p:handoutMasterIdLst>
  <p:sldIdLst>
    <p:sldId id="730" r:id="rId2"/>
    <p:sldId id="396" r:id="rId3"/>
    <p:sldId id="488" r:id="rId4"/>
    <p:sldId id="731" r:id="rId5"/>
    <p:sldId id="732" r:id="rId6"/>
    <p:sldId id="516" r:id="rId7"/>
    <p:sldId id="544" r:id="rId8"/>
    <p:sldId id="546" r:id="rId9"/>
    <p:sldId id="740" r:id="rId10"/>
    <p:sldId id="547" r:id="rId11"/>
    <p:sldId id="545" r:id="rId12"/>
    <p:sldId id="733" r:id="rId13"/>
    <p:sldId id="550" r:id="rId14"/>
    <p:sldId id="556" r:id="rId15"/>
    <p:sldId id="557" r:id="rId16"/>
    <p:sldId id="558" r:id="rId17"/>
    <p:sldId id="559" r:id="rId18"/>
    <p:sldId id="560" r:id="rId19"/>
    <p:sldId id="561" r:id="rId20"/>
    <p:sldId id="734" r:id="rId21"/>
    <p:sldId id="678" r:id="rId22"/>
    <p:sldId id="565" r:id="rId23"/>
    <p:sldId id="566" r:id="rId24"/>
    <p:sldId id="567" r:id="rId25"/>
    <p:sldId id="519" r:id="rId26"/>
    <p:sldId id="526" r:id="rId27"/>
    <p:sldId id="527" r:id="rId28"/>
    <p:sldId id="528" r:id="rId29"/>
    <p:sldId id="529" r:id="rId30"/>
    <p:sldId id="531" r:id="rId31"/>
    <p:sldId id="534" r:id="rId32"/>
    <p:sldId id="563" r:id="rId33"/>
    <p:sldId id="568" r:id="rId34"/>
    <p:sldId id="576" r:id="rId35"/>
    <p:sldId id="569" r:id="rId36"/>
    <p:sldId id="570" r:id="rId37"/>
    <p:sldId id="571" r:id="rId38"/>
    <p:sldId id="577" r:id="rId39"/>
    <p:sldId id="579" r:id="rId40"/>
    <p:sldId id="580" r:id="rId41"/>
    <p:sldId id="581" r:id="rId42"/>
    <p:sldId id="582" r:id="rId43"/>
    <p:sldId id="590" r:id="rId44"/>
    <p:sldId id="591" r:id="rId45"/>
    <p:sldId id="595" r:id="rId46"/>
    <p:sldId id="593" r:id="rId47"/>
    <p:sldId id="594" r:id="rId48"/>
    <p:sldId id="592" r:id="rId49"/>
    <p:sldId id="735" r:id="rId50"/>
    <p:sldId id="596" r:id="rId51"/>
    <p:sldId id="622" r:id="rId52"/>
    <p:sldId id="623" r:id="rId53"/>
    <p:sldId id="624" r:id="rId54"/>
    <p:sldId id="625" r:id="rId55"/>
    <p:sldId id="626" r:id="rId56"/>
    <p:sldId id="627" r:id="rId57"/>
    <p:sldId id="736" r:id="rId58"/>
    <p:sldId id="598" r:id="rId59"/>
    <p:sldId id="599" r:id="rId60"/>
    <p:sldId id="600" r:id="rId61"/>
    <p:sldId id="601" r:id="rId62"/>
    <p:sldId id="602" r:id="rId63"/>
    <p:sldId id="604" r:id="rId64"/>
    <p:sldId id="743" r:id="rId65"/>
    <p:sldId id="606" r:id="rId66"/>
    <p:sldId id="608" r:id="rId67"/>
    <p:sldId id="609" r:id="rId68"/>
    <p:sldId id="610" r:id="rId69"/>
    <p:sldId id="611" r:id="rId70"/>
    <p:sldId id="612" r:id="rId71"/>
    <p:sldId id="613" r:id="rId72"/>
    <p:sldId id="614" r:id="rId73"/>
    <p:sldId id="615" r:id="rId74"/>
    <p:sldId id="616" r:id="rId75"/>
    <p:sldId id="617" r:id="rId76"/>
    <p:sldId id="618" r:id="rId77"/>
    <p:sldId id="619" r:id="rId78"/>
    <p:sldId id="620" r:id="rId79"/>
    <p:sldId id="621" r:id="rId80"/>
    <p:sldId id="631" r:id="rId81"/>
    <p:sldId id="632" r:id="rId82"/>
    <p:sldId id="634" r:id="rId83"/>
    <p:sldId id="635" r:id="rId84"/>
    <p:sldId id="636" r:id="rId85"/>
    <p:sldId id="637" r:id="rId86"/>
    <p:sldId id="638" r:id="rId87"/>
    <p:sldId id="639" r:id="rId88"/>
    <p:sldId id="641" r:id="rId89"/>
    <p:sldId id="741" r:id="rId90"/>
    <p:sldId id="653" r:id="rId91"/>
    <p:sldId id="654" r:id="rId92"/>
    <p:sldId id="655" r:id="rId93"/>
    <p:sldId id="656" r:id="rId94"/>
    <p:sldId id="658" r:id="rId95"/>
    <p:sldId id="659" r:id="rId96"/>
    <p:sldId id="660" r:id="rId97"/>
    <p:sldId id="683" r:id="rId98"/>
    <p:sldId id="724" r:id="rId99"/>
    <p:sldId id="739" r:id="rId100"/>
    <p:sldId id="682" r:id="rId101"/>
    <p:sldId id="662" r:id="rId102"/>
    <p:sldId id="742" r:id="rId103"/>
    <p:sldId id="665" r:id="rId104"/>
    <p:sldId id="666" r:id="rId105"/>
    <p:sldId id="667" r:id="rId106"/>
    <p:sldId id="668" r:id="rId107"/>
    <p:sldId id="669" r:id="rId108"/>
    <p:sldId id="670" r:id="rId109"/>
    <p:sldId id="671" r:id="rId110"/>
    <p:sldId id="672" r:id="rId111"/>
    <p:sldId id="673" r:id="rId112"/>
    <p:sldId id="688" r:id="rId113"/>
    <p:sldId id="690" r:id="rId114"/>
    <p:sldId id="693" r:id="rId115"/>
    <p:sldId id="697" r:id="rId116"/>
    <p:sldId id="696" r:id="rId117"/>
    <p:sldId id="698" r:id="rId118"/>
    <p:sldId id="699" r:id="rId119"/>
    <p:sldId id="700" r:id="rId120"/>
    <p:sldId id="686" r:id="rId121"/>
    <p:sldId id="702" r:id="rId122"/>
    <p:sldId id="725" r:id="rId123"/>
    <p:sldId id="684" r:id="rId124"/>
    <p:sldId id="701" r:id="rId125"/>
    <p:sldId id="704" r:id="rId126"/>
    <p:sldId id="705" r:id="rId127"/>
    <p:sldId id="726" r:id="rId128"/>
    <p:sldId id="709" r:id="rId129"/>
    <p:sldId id="744" r:id="rId130"/>
    <p:sldId id="720" r:id="rId131"/>
    <p:sldId id="711" r:id="rId132"/>
    <p:sldId id="712" r:id="rId133"/>
    <p:sldId id="727" r:id="rId134"/>
    <p:sldId id="728" r:id="rId135"/>
    <p:sldId id="714" r:id="rId136"/>
    <p:sldId id="707" r:id="rId137"/>
    <p:sldId id="718" r:id="rId138"/>
    <p:sldId id="716" r:id="rId139"/>
    <p:sldId id="721" r:id="rId140"/>
    <p:sldId id="729" r:id="rId141"/>
    <p:sldId id="722" r:id="rId142"/>
    <p:sldId id="738" r:id="rId143"/>
    <p:sldId id="452" r:id="rId144"/>
  </p:sldIdLst>
  <p:sldSz cx="9144000" cy="6858000" type="overhead"/>
  <p:notesSz cx="6858000" cy="9144000"/>
  <p:embeddedFontLst>
    <p:embeddedFont>
      <p:font typeface="Comic Sans MS" pitchFamily="66" charset="0"/>
      <p:regular r:id="rId147"/>
      <p:bold r:id="rId148"/>
    </p:embeddedFont>
    <p:embeddedFont>
      <p:font typeface="CMSY10ORIG" pitchFamily="34" charset="0"/>
      <p:regular r:id="rId149"/>
    </p:embeddedFont>
    <p:embeddedFont>
      <p:font typeface="CMR10" pitchFamily="34" charset="0"/>
      <p:regular r:id="rId150"/>
    </p:embeddedFont>
    <p:embeddedFont>
      <p:font typeface="CMEX10" pitchFamily="34" charset="0"/>
      <p:regular r:id="rId151"/>
    </p:embeddedFont>
    <p:embeddedFont>
      <p:font typeface="CMMI7" pitchFamily="34" charset="0"/>
      <p:regular r:id="rId152"/>
    </p:embeddedFont>
    <p:embeddedFont>
      <p:font typeface="CMR7" pitchFamily="34" charset="0"/>
      <p:regular r:id="rId153"/>
    </p:embeddedFont>
    <p:embeddedFont>
      <p:font typeface="CMMI10" pitchFamily="34" charset="0"/>
      <p:regular r:id="rId154"/>
    </p:embeddedFont>
    <p:embeddedFont>
      <p:font typeface="CMSY7" pitchFamily="34" charset="0"/>
      <p:regular r:id="rId155"/>
    </p:embeddedFont>
    <p:embeddedFont>
      <p:font typeface="cmsy10" pitchFamily="34" charset="0"/>
      <p:regular r:id="rId156"/>
    </p:embeddedFont>
    <p:embeddedFont>
      <p:font typeface="Lucida Console" pitchFamily="49" charset="0"/>
      <p:regular r:id="rId157"/>
    </p:embeddedFont>
    <p:embeddedFont>
      <p:font typeface="Gill Sans MT" pitchFamily="34" charset="0"/>
      <p:regular r:id="rId158"/>
      <p:bold r:id="rId159"/>
      <p:italic r:id="rId160"/>
      <p:boldItalic r:id="rId161"/>
    </p:embeddedFont>
    <p:embeddedFont>
      <p:font typeface="Arial Unicode MS" pitchFamily="34" charset="-128"/>
      <p:regular r:id="rId162"/>
    </p:embeddedFont>
    <p:embeddedFont>
      <p:font typeface="Marlett" pitchFamily="2" charset="2"/>
      <p:regular r:id="rId163"/>
    </p:embeddedFont>
  </p:embeddedFontLst>
  <p:custDataLst>
    <p:tags r:id="rId164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400" kern="1200">
        <a:solidFill>
          <a:srgbClr val="0000FF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0000FF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0000FF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0000FF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0000FF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rgbClr val="0000FF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rgbClr val="0000FF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rgbClr val="0000FF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rgbClr val="0000FF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2EA16"/>
    <a:srgbClr val="6666FF"/>
    <a:srgbClr val="C422A5"/>
    <a:srgbClr val="00FFFF"/>
    <a:srgbClr val="FF7C80"/>
    <a:srgbClr val="FF9999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90338" autoAdjust="0"/>
  </p:normalViewPr>
  <p:slideViewPr>
    <p:cSldViewPr snapToGrid="0">
      <p:cViewPr varScale="1">
        <p:scale>
          <a:sx n="66" d="100"/>
          <a:sy n="66" d="100"/>
        </p:scale>
        <p:origin x="-9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7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font" Target="fonts/font8.fntdata"/><Relationship Id="rId159" Type="http://schemas.openxmlformats.org/officeDocument/2006/relationships/font" Target="fonts/font13.fntdata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font" Target="fonts/font3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font" Target="fonts/font14.fntdata"/><Relationship Id="rId16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font" Target="fonts/font4.fntdata"/><Relationship Id="rId155" Type="http://schemas.openxmlformats.org/officeDocument/2006/relationships/font" Target="fonts/font9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notesMaster" Target="notesMasters/notesMaster1.xml"/><Relationship Id="rId161" Type="http://schemas.openxmlformats.org/officeDocument/2006/relationships/font" Target="fonts/font15.fntdata"/><Relationship Id="rId16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font" Target="fonts/font2.fntdata"/><Relationship Id="rId151" Type="http://schemas.openxmlformats.org/officeDocument/2006/relationships/font" Target="fonts/font5.fntdata"/><Relationship Id="rId156" Type="http://schemas.openxmlformats.org/officeDocument/2006/relationships/font" Target="fonts/font10.fntdata"/><Relationship Id="rId16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handoutMaster" Target="handoutMasters/handoutMaster1.xml"/><Relationship Id="rId16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font" Target="fonts/font16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font" Target="fonts/font11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font" Target="fonts/font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font" Target="fonts/font1.fntdata"/><Relationship Id="rId16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font" Target="fonts/font17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font" Target="fonts/font7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C2A7D4-6237-4B32-B9E4-807B7764E31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Marlett" pitchFamily="2" charset="2"/>
              </a:defRPr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Marlett" pitchFamily="2" charset="2"/>
              </a:defRPr>
            </a:lvl1pPr>
          </a:lstStyle>
          <a:p>
            <a:fld id="{0B56EED0-E808-497C-BD16-6D07048374B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0D211F-79A0-44B9-9B0F-E3C4F60CDB3F}" type="slidenum">
              <a:rPr lang="en-US"/>
              <a:pPr/>
              <a:t>1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To compute the connectivity of a complex,</a:t>
            </a:r>
          </a:p>
          <a:p>
            <a:r>
              <a:rPr lang="en-US" dirty="0" smtClean="0"/>
              <a:t>we would like to break it down into simpler components,</a:t>
            </a:r>
          </a:p>
          <a:p>
            <a:r>
              <a:rPr lang="en-US" dirty="0" smtClean="0"/>
              <a:t>compute the connectivity of each of the components,</a:t>
            </a:r>
          </a:p>
          <a:p>
            <a:r>
              <a:rPr lang="en-US" dirty="0" smtClean="0"/>
              <a:t>and then ``glue'' those components back together in a way that permits us to</a:t>
            </a:r>
          </a:p>
          <a:p>
            <a:r>
              <a:rPr lang="en-US" dirty="0" smtClean="0"/>
              <a:t>to deduce the connectivity of the original complex from the connectivity of the</a:t>
            </a:r>
          </a:p>
          <a:p>
            <a:r>
              <a:rPr lang="en-US" dirty="0" smtClean="0"/>
              <a:t>components.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To compute the connectivity of a complex,</a:t>
            </a:r>
          </a:p>
          <a:p>
            <a:r>
              <a:rPr lang="en-US" dirty="0" smtClean="0"/>
              <a:t>we would like to break it down into simpler components,</a:t>
            </a:r>
          </a:p>
          <a:p>
            <a:r>
              <a:rPr lang="en-US" dirty="0" smtClean="0"/>
              <a:t>compute the connectivity of each of the components,</a:t>
            </a:r>
          </a:p>
          <a:p>
            <a:r>
              <a:rPr lang="en-US" dirty="0" smtClean="0"/>
              <a:t>and then ``glue'' those components back together in a way that permits us to</a:t>
            </a:r>
          </a:p>
          <a:p>
            <a:r>
              <a:rPr lang="en-US" dirty="0" smtClean="0"/>
              <a:t>to deduce the connectivity of the original complex from the connectivity of the</a:t>
            </a:r>
          </a:p>
          <a:p>
            <a:r>
              <a:rPr lang="en-US" dirty="0" smtClean="0"/>
              <a:t>components.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Informally, the nerve of a covering describes how the elements of the covering ``fit together'' to form the original complex. Note that the nerve is determined by the covering, not just the complex.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110</a:t>
            </a:fld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111</a:t>
            </a:fld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112</a:t>
            </a:fld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113</a:t>
            </a:fld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114</a:t>
            </a:fld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115</a:t>
            </a:fld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116</a:t>
            </a:fld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117</a:t>
            </a:fld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118</a:t>
            </a:fld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120</a:t>
            </a:fld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121</a:t>
            </a:fld>
            <a:endParaRPr 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122</a:t>
            </a:fld>
            <a:endParaRPr lang="en-US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123</a:t>
            </a:fld>
            <a:endParaRPr lang="en-US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124</a:t>
            </a:fld>
            <a:endParaRPr lang="en-US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125</a:t>
            </a:fld>
            <a:endParaRPr lang="en-US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126</a:t>
            </a:fld>
            <a:endParaRPr lang="en-US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127</a:t>
            </a:fld>
            <a:endParaRPr lang="en-US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 \</a:t>
            </a:r>
            <a:r>
              <a:rPr lang="en-US" dirty="0" err="1" smtClean="0"/>
              <a:t>cP^i_j</a:t>
            </a:r>
            <a:r>
              <a:rPr lang="en-US" dirty="0" smtClean="0"/>
              <a:t>(s) is the set of executions where </a:t>
            </a:r>
            <a:r>
              <a:rPr lang="en-US" dirty="0" err="1" smtClean="0"/>
              <a:t>P_j</a:t>
            </a:r>
            <a:r>
              <a:rPr lang="en-US" dirty="0" smtClean="0"/>
              <a:t> takes the first step, and </a:t>
            </a:r>
            <a:r>
              <a:rPr lang="en-US" dirty="0" err="1" smtClean="0"/>
              <a:t>P_i</a:t>
            </a:r>
            <a:r>
              <a:rPr lang="en-US" dirty="0" smtClean="0"/>
              <a:t> takes no steps.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128</a:t>
            </a:fld>
            <a:endParaRPr lang="en-US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 \</a:t>
            </a:r>
            <a:r>
              <a:rPr lang="en-US" dirty="0" err="1" smtClean="0"/>
              <a:t>cP^i_j</a:t>
            </a:r>
            <a:r>
              <a:rPr lang="en-US" dirty="0" smtClean="0"/>
              <a:t>(s) is the set of executions where </a:t>
            </a:r>
            <a:r>
              <a:rPr lang="en-US" dirty="0" err="1" smtClean="0"/>
              <a:t>P_j</a:t>
            </a:r>
            <a:r>
              <a:rPr lang="en-US" dirty="0" smtClean="0"/>
              <a:t> takes the first step, and </a:t>
            </a:r>
            <a:r>
              <a:rPr lang="en-US" dirty="0" err="1" smtClean="0"/>
              <a:t>P_i</a:t>
            </a:r>
            <a:r>
              <a:rPr lang="en-US" dirty="0" smtClean="0"/>
              <a:t> takes no steps.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129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130</a:t>
            </a:fld>
            <a:endParaRPr lang="en-US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131</a:t>
            </a:fld>
            <a:endParaRPr lang="en-US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132</a:t>
            </a:fld>
            <a:endParaRPr lang="en-US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133</a:t>
            </a:fld>
            <a:endParaRPr lang="en-US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134</a:t>
            </a:fld>
            <a:endParaRPr lang="en-US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135</a:t>
            </a:fld>
            <a:endParaRPr lang="en-US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136</a:t>
            </a:fld>
            <a:endParaRPr lang="en-US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137</a:t>
            </a:fld>
            <a:endParaRPr lang="en-US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138</a:t>
            </a:fld>
            <a:endParaRPr lang="en-US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139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140</a:t>
            </a:fld>
            <a:endParaRPr lang="en-US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141</a:t>
            </a:fld>
            <a:endParaRPr lang="en-US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142</a:t>
            </a:fld>
            <a:endParaRPr lang="en-US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7F6488-3414-4831-AF89-B557648DF732}" type="slidenum">
              <a:rPr lang="ar-SA" smtClean="0"/>
              <a:pPr/>
              <a:t>143</a:t>
            </a:fld>
            <a:endParaRPr lang="en-US" smtClean="0"/>
          </a:p>
        </p:txBody>
      </p:sp>
      <p:sp>
        <p:nvSpPr>
          <p:cNvPr id="389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12FFBD-6615-416A-96BC-04725E5A20A3}" type="slidenum">
              <a:rPr lang="ar-SA" smtClean="0"/>
              <a:pPr/>
              <a:t>25</a:t>
            </a:fld>
            <a:endParaRPr lang="en-US" smtClean="0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It suffices to prove the claim for two threads. Here is how we model computation histories.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2777B4-6123-4D98-8660-C91B74F90359}" type="slidenum">
              <a:rPr lang="ar-SA" smtClean="0"/>
              <a:pPr/>
              <a:t>26</a:t>
            </a:fld>
            <a:endParaRPr lang="en-US" smtClean="0"/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2777B4-6123-4D98-8660-C91B74F90359}" type="slidenum">
              <a:rPr lang="ar-SA" smtClean="0"/>
              <a:pPr/>
              <a:t>27</a:t>
            </a:fld>
            <a:endParaRPr lang="en-US" smtClean="0"/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2777B4-6123-4D98-8660-C91B74F90359}" type="slidenum">
              <a:rPr lang="ar-SA" smtClean="0"/>
              <a:pPr/>
              <a:t>28</a:t>
            </a:fld>
            <a:endParaRPr lang="en-US" smtClean="0"/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0AA19F-FCF7-498A-B2ED-D519190A6CFC}" type="slidenum">
              <a:rPr lang="ar-SA" smtClean="0"/>
              <a:pPr/>
              <a:t>29</a:t>
            </a:fld>
            <a:endParaRPr lang="en-US" smtClean="0"/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 critical state is one where the property does not hold, but it does hold</a:t>
            </a:r>
            <a:r>
              <a:rPr lang="en-US" baseline="0" dirty="0" smtClean="0"/>
              <a:t> in all successor states.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E107E2-8CDA-4ADD-90F5-4A9086D22C06}" type="slidenum">
              <a:rPr lang="ar-SA" smtClean="0"/>
              <a:pPr/>
              <a:t>30</a:t>
            </a:fld>
            <a:endParaRPr lang="en-US" smtClean="0"/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Why must there be such a critical state? Start from a non-satisfying state. If it is not critical, run A until about to make the state satisfying.  If not a critical state, that is, if B’s step will not take the state to a satisfying state, then run B until in is about to take system to a satisfying state. If this state is not critical, run A again, then B, and so on. Since this is a finite execution, within a finite number of steps each will reach a satisfying final state, so somewhere before they must reach a critical state. 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2777B4-6123-4D98-8660-C91B74F90359}" type="slidenum">
              <a:rPr lang="ar-SA" smtClean="0"/>
              <a:pPr/>
              <a:t>31</a:t>
            </a:fld>
            <a:endParaRPr lang="en-US" smtClean="0"/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/>
            <a:fld id="{3250691E-4668-4569-8F8C-A05E39F68480}" type="slidenum">
              <a:rPr lang="ar-SA" sz="1200">
                <a:latin typeface="Marlett" pitchFamily="2" charset="2"/>
              </a:rPr>
              <a:pPr algn="r" defTabSz="914485"/>
              <a:t>35</a:t>
            </a:fld>
            <a:endParaRPr lang="en-US" sz="1200" dirty="0">
              <a:latin typeface="Marlett" pitchFamily="2" charset="2"/>
            </a:endParaRPr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Tp prove that we cannot solve consensus using read-write registers, lets go over all the possible interactions among the threads and show that for each such execution they lead to a contradiction. 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2F013D-CB98-40DD-BB0C-D659D90BE319}" type="slidenum">
              <a:rPr lang="ar-SA" smtClean="0"/>
              <a:pPr/>
              <a:t>36</a:t>
            </a:fld>
            <a:endParaRPr lang="en-US" smtClean="0"/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is the case in which some thread reads (and the other either reads or writes). Two possible executions, one in which A runs solo and decides 0 and another in which A runs after B takes its critical read step. Leads to a contradiction since  A cannot tell that B has read…so two executions lead to the same state but the system is supposed to have two different valencies for it, a contradiction.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/>
            <a:fld id="{A5663614-B5E9-45A0-ABEC-5DB118C43DD6}" type="slidenum">
              <a:rPr lang="ar-SA" sz="1200">
                <a:latin typeface="Marlett" pitchFamily="2" charset="2"/>
              </a:rPr>
              <a:pPr algn="r" defTabSz="914485"/>
              <a:t>37</a:t>
            </a:fld>
            <a:endParaRPr lang="en-US" sz="1200" dirty="0">
              <a:latin typeface="Marlett" pitchFamily="2" charset="2"/>
            </a:endParaRPr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is the case in which some thread reads (and the other either reads or writes). Two possible executions, one in which A runs solo and decides 0 and another in which A runs after B takes its critical read step. Leads to a contradiction since  A cannot tell that B has read…so two executions lead to the same state but the system is supposed to have two different valencies for it, a contradiction.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/>
            <a:fld id="{A5663614-B5E9-45A0-ABEC-5DB118C43DD6}" type="slidenum">
              <a:rPr lang="ar-SA" sz="1200">
                <a:latin typeface="Marlett" pitchFamily="2" charset="2"/>
              </a:rPr>
              <a:pPr algn="r" defTabSz="914485"/>
              <a:t>38</a:t>
            </a:fld>
            <a:endParaRPr lang="en-US" sz="1200" dirty="0">
              <a:latin typeface="Marlett" pitchFamily="2" charset="2"/>
            </a:endParaRPr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is the case in which some thread reads (and the other either reads or writes). Two possible executions, one in which A runs solo and decides 0 and another in which A runs after B takes its critical read step. Leads to a contradiction since  A cannot tell that B has read…so two executions lead to the same state but the system is supposed to have two different valencies for it, a contradiction.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/>
            <a:fld id="{A5663614-B5E9-45A0-ABEC-5DB118C43DD6}" type="slidenum">
              <a:rPr lang="ar-SA" sz="1200">
                <a:latin typeface="Marlett" pitchFamily="2" charset="2"/>
              </a:rPr>
              <a:pPr algn="r" defTabSz="914485"/>
              <a:t>39</a:t>
            </a:fld>
            <a:endParaRPr lang="en-US" sz="1200" dirty="0">
              <a:latin typeface="Marlett" pitchFamily="2" charset="2"/>
            </a:endParaRPr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is the case in which some thread reads (and the other either reads or writes). Two possible executions, one in which A runs solo and decides 0 and another in which A runs after B takes its critical read step. Leads to a contradiction since  A cannot tell that B has read…so two executions lead to the same state but the system is supposed to have two different valencies for it, a contradiction.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/>
            <a:fld id="{3250691E-4668-4569-8F8C-A05E39F68480}" type="slidenum">
              <a:rPr lang="ar-SA" sz="1200">
                <a:latin typeface="Marlett" pitchFamily="2" charset="2"/>
              </a:rPr>
              <a:pPr algn="r" defTabSz="914485"/>
              <a:t>40</a:t>
            </a:fld>
            <a:endParaRPr lang="en-US" sz="1200" dirty="0">
              <a:latin typeface="Marlett" pitchFamily="2" charset="2"/>
            </a:endParaRPr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Tp prove that we cannot solve consensus using read-write registers, lets go over all the possible interactions among the threads and show that for each such execution they lead to a contradiction. 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D222BC-76B6-40F6-87BC-6519386B99DE}" type="slidenum">
              <a:rPr lang="ar-SA" smtClean="0"/>
              <a:pPr/>
              <a:t>41</a:t>
            </a:fld>
            <a:endParaRPr lang="en-US" smtClean="0"/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2026CC-318D-4BC6-B64D-180435D461BE}" type="slidenum">
              <a:rPr lang="ar-SA" smtClean="0"/>
              <a:pPr/>
              <a:t>42</a:t>
            </a:fld>
            <a:endParaRPr lang="en-US" smtClean="0"/>
          </a:p>
        </p:txBody>
      </p:sp>
      <p:sp>
        <p:nvSpPr>
          <p:cNvPr id="276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2026CC-318D-4BC6-B64D-180435D461BE}" type="slidenum">
              <a:rPr lang="ar-SA" smtClean="0"/>
              <a:pPr/>
              <a:t>43</a:t>
            </a:fld>
            <a:endParaRPr lang="en-US" smtClean="0"/>
          </a:p>
        </p:txBody>
      </p:sp>
      <p:sp>
        <p:nvSpPr>
          <p:cNvPr id="276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2026CC-318D-4BC6-B64D-180435D461BE}" type="slidenum">
              <a:rPr lang="ar-SA" smtClean="0"/>
              <a:pPr/>
              <a:t>44</a:t>
            </a:fld>
            <a:endParaRPr lang="en-US" smtClean="0"/>
          </a:p>
        </p:txBody>
      </p:sp>
      <p:sp>
        <p:nvSpPr>
          <p:cNvPr id="276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/>
            <a:fld id="{3250691E-4668-4569-8F8C-A05E39F68480}" type="slidenum">
              <a:rPr lang="ar-SA" sz="1200">
                <a:latin typeface="Marlett" pitchFamily="2" charset="2"/>
              </a:rPr>
              <a:pPr algn="r" defTabSz="914485"/>
              <a:t>45</a:t>
            </a:fld>
            <a:endParaRPr lang="en-US" sz="1200" dirty="0">
              <a:latin typeface="Marlett" pitchFamily="2" charset="2"/>
            </a:endParaRPr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Tp prove that we cannot solve consensus using read-write registers, lets go over all the possible interactions among the threads and show that for each such execution they lead to a contradiction. 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2026CC-318D-4BC6-B64D-180435D461BE}" type="slidenum">
              <a:rPr lang="ar-SA" smtClean="0"/>
              <a:pPr/>
              <a:t>46</a:t>
            </a:fld>
            <a:endParaRPr lang="en-US" smtClean="0"/>
          </a:p>
        </p:txBody>
      </p:sp>
      <p:sp>
        <p:nvSpPr>
          <p:cNvPr id="276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2026CC-318D-4BC6-B64D-180435D461BE}" type="slidenum">
              <a:rPr lang="ar-SA" smtClean="0"/>
              <a:pPr/>
              <a:t>47</a:t>
            </a:fld>
            <a:endParaRPr lang="en-US" smtClean="0"/>
          </a:p>
        </p:txBody>
      </p:sp>
      <p:sp>
        <p:nvSpPr>
          <p:cNvPr id="276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/>
            <a:fld id="{3250691E-4668-4569-8F8C-A05E39F68480}" type="slidenum">
              <a:rPr lang="ar-SA" sz="1200">
                <a:latin typeface="Marlett" pitchFamily="2" charset="2"/>
              </a:rPr>
              <a:pPr algn="r" defTabSz="914485"/>
              <a:t>48</a:t>
            </a:fld>
            <a:endParaRPr lang="en-US" sz="1200" dirty="0">
              <a:latin typeface="Marlett" pitchFamily="2" charset="2"/>
            </a:endParaRPr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Tp prove that we cannot solve consensus using read-write registers, lets go over all the possible interactions among the threads and show that for each such execution they lead to a contradiction. 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B558E-7A7B-4BEB-A1C5-4B18FBD6FDE2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B558E-7A7B-4BEB-A1C5-4B18FBD6FDE2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B558E-7A7B-4BEB-A1C5-4B18FBD6FDE2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B558E-7A7B-4BEB-A1C5-4B18FBD6FDE2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52168-A38A-4BCD-8F87-FFC6F8EE4BC6}" type="slidenum">
              <a:rPr lang="en-US"/>
              <a:pPr/>
              <a:t>58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6EB7CD-FD0B-4967-97E5-05BAF22B42DE}" type="slidenum">
              <a:rPr lang="en-US"/>
              <a:pPr/>
              <a:t>59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4F9524-A88B-42C9-B372-3620998FBB67}" type="slidenum">
              <a:rPr lang="en-US"/>
              <a:pPr/>
              <a:t>60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4F9524-A88B-42C9-B372-3620998FBB67}" type="slidenum">
              <a:rPr lang="en-US"/>
              <a:pPr/>
              <a:t>61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4F9524-A88B-42C9-B372-3620998FBB67}" type="slidenum">
              <a:rPr lang="en-US"/>
              <a:pPr/>
              <a:t>62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 geometric complex is </a:t>
            </a:r>
            <a:r>
              <a:rPr lang="en-US" i="1" dirty="0" smtClean="0"/>
              <a:t>subdivided</a:t>
            </a:r>
            <a:r>
              <a:rPr lang="en-US" dirty="0" smtClean="0"/>
              <a:t> by partitioning each of its simplexes into smaller simplexes without changing the complex's polyhedron.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 geometric complex is </a:t>
            </a:r>
            <a:r>
              <a:rPr lang="en-US" i="1" dirty="0" smtClean="0"/>
              <a:t>subdivided</a:t>
            </a:r>
            <a:r>
              <a:rPr lang="en-US" dirty="0" smtClean="0"/>
              <a:t> by partitioning each of its simplexes into smaller simplexes without changing the complex's polyhedron.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our purposes, the most useful subdivision is the \</a:t>
            </a:r>
            <a:r>
              <a:rPr lang="en-US" dirty="0" err="1" smtClean="0"/>
              <a:t>emph</a:t>
            </a:r>
            <a:r>
              <a:rPr lang="en-US" dirty="0" smtClean="0"/>
              <a:t>{standard chromatic subdivision} defined as follows. Let $\</a:t>
            </a:r>
            <a:r>
              <a:rPr lang="en-US" dirty="0" err="1" smtClean="0"/>
              <a:t>cC</a:t>
            </a:r>
            <a:r>
              <a:rPr lang="en-US" dirty="0" smtClean="0"/>
              <a:t>$ be a chromatic complex.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our purposes, the most useful subdivision is the \</a:t>
            </a:r>
            <a:r>
              <a:rPr lang="en-US" dirty="0" err="1" smtClean="0"/>
              <a:t>emph</a:t>
            </a:r>
            <a:r>
              <a:rPr lang="en-US" dirty="0" smtClean="0"/>
              <a:t>{standard chromatic subdivision} defined as follows. Let $\</a:t>
            </a:r>
            <a:r>
              <a:rPr lang="en-US" dirty="0" err="1" smtClean="0"/>
              <a:t>cC</a:t>
            </a:r>
            <a:r>
              <a:rPr lang="en-US" dirty="0" smtClean="0"/>
              <a:t>$ be a chromatic complex.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One direction is easy. Any simplicial map $\phi:\</a:t>
            </a:r>
            <a:r>
              <a:rPr lang="en-US" dirty="0" err="1" smtClean="0"/>
              <a:t>cA</a:t>
            </a:r>
            <a:r>
              <a:rPr lang="en-US" dirty="0" smtClean="0"/>
              <a:t>~\to~\</a:t>
            </a:r>
            <a:r>
              <a:rPr lang="en-US" dirty="0" err="1" smtClean="0"/>
              <a:t>cB</a:t>
            </a:r>
            <a:r>
              <a:rPr lang="en-US" dirty="0" smtClean="0"/>
              <a:t>$ can be turned into a piece-wise linear map $|\phi|:|\</a:t>
            </a:r>
            <a:r>
              <a:rPr lang="en-US" dirty="0" err="1" smtClean="0"/>
              <a:t>cA</a:t>
            </a:r>
            <a:r>
              <a:rPr lang="en-US" dirty="0" smtClean="0"/>
              <a:t>|~\to~|\</a:t>
            </a:r>
            <a:r>
              <a:rPr lang="en-US" dirty="0" err="1" smtClean="0"/>
              <a:t>cB</a:t>
            </a:r>
            <a:r>
              <a:rPr lang="en-US" dirty="0" smtClean="0"/>
              <a:t>|$ by extending over barycentric coordinates.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Not every continuous map $f:|\</a:t>
            </a:r>
            <a:r>
              <a:rPr lang="en-US" dirty="0" err="1" smtClean="0"/>
              <a:t>cA</a:t>
            </a:r>
            <a:r>
              <a:rPr lang="en-US" dirty="0" smtClean="0"/>
              <a:t>|~\to~|\</a:t>
            </a:r>
            <a:r>
              <a:rPr lang="en-US" dirty="0" err="1" smtClean="0"/>
              <a:t>cB</a:t>
            </a:r>
            <a:r>
              <a:rPr lang="en-US" dirty="0" smtClean="0"/>
              <a:t>|$ has a simplicial</a:t>
            </a:r>
          </a:p>
          <a:p>
            <a:r>
              <a:rPr lang="en-US" dirty="0" smtClean="0"/>
              <a:t>approximation mapping $\</a:t>
            </a:r>
            <a:r>
              <a:rPr lang="en-US" dirty="0" err="1" smtClean="0"/>
              <a:t>cA</a:t>
            </a:r>
            <a:r>
              <a:rPr lang="en-US" dirty="0" smtClean="0"/>
              <a:t>$ to $\</a:t>
            </a:r>
            <a:r>
              <a:rPr lang="en-US" dirty="0" err="1" smtClean="0"/>
              <a:t>cB</a:t>
            </a:r>
            <a:r>
              <a:rPr lang="en-US" dirty="0" smtClean="0"/>
              <a:t>$.</a:t>
            </a:r>
          </a:p>
          <a:p>
            <a:r>
              <a:rPr lang="en-US" dirty="0" smtClean="0"/>
              <a:t>The following theorem, however,</a:t>
            </a:r>
          </a:p>
          <a:p>
            <a:r>
              <a:rPr lang="en-US" dirty="0" smtClean="0"/>
              <a:t>states we can always find a simplicial approximation defined over a</a:t>
            </a:r>
          </a:p>
          <a:p>
            <a:r>
              <a:rPr lang="en-US" dirty="0" smtClean="0"/>
              <a:t>sufficiently refined subdivision of $\</a:t>
            </a:r>
            <a:r>
              <a:rPr lang="en-US" dirty="0" err="1" smtClean="0"/>
              <a:t>cA</a:t>
            </a:r>
            <a:r>
              <a:rPr lang="en-US" dirty="0" smtClean="0"/>
              <a:t>$.</a:t>
            </a:r>
          </a:p>
          <a:p>
            <a:endParaRPr lang="en-US" dirty="0" smtClean="0"/>
          </a:p>
          <a:p>
            <a:r>
              <a:rPr lang="en-US" dirty="0" smtClean="0"/>
              <a:t>We won’t prove this theorem here, since the</a:t>
            </a:r>
            <a:r>
              <a:rPr lang="en-US" baseline="0" dirty="0" smtClean="0"/>
              <a:t> proof can be found in any elementary Topology textbook.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Review: in the barycentric subdivision of a simplex, each vertex is a face of the simplex, and a set of faces forms a simplex</a:t>
            </a:r>
            <a:r>
              <a:rPr lang="en-US" baseline="0" dirty="0" smtClean="0"/>
              <a:t> of the subdivision if they are ordered by inclusion.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truncated barycentric subdivision is constructed by discarding vertexes for faces of dimension less than n-k. Every</a:t>
            </a:r>
            <a:r>
              <a:rPr lang="en-US" baseline="0" dirty="0" smtClean="0"/>
              <a:t> facet has dimension exactly k. Here, n = 2, and k = 1, so we discard vertexes for faces of dimension less than 1 = 2-1.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Next, subdivide arbitrarily.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 each simplex with a color taken from its carrier. If a vertex lies on an edge between red and green, color it either red or green. Vertexes in the middle can have any</a:t>
            </a:r>
            <a:r>
              <a:rPr lang="en-US" baseline="0" dirty="0" smtClean="0"/>
              <a:t> of the three colors.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matter how you choose the coloring, some k-simplex will get k</a:t>
            </a:r>
            <a:r>
              <a:rPr lang="en-US" baseline="0" dirty="0" smtClean="0"/>
              <a:t> distinct colors!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matter how you choose the coloring, some k-simplex will get k</a:t>
            </a:r>
            <a:r>
              <a:rPr lang="en-US" baseline="0" dirty="0" smtClean="0"/>
              <a:t> </a:t>
            </a:r>
            <a:r>
              <a:rPr lang="en-US" baseline="0" smtClean="0"/>
              <a:t>distinct colors!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matter how you choose the coloring, some k-simplex will get k</a:t>
            </a:r>
            <a:r>
              <a:rPr lang="en-US" baseline="0" dirty="0" smtClean="0"/>
              <a:t> </a:t>
            </a:r>
            <a:r>
              <a:rPr lang="en-US" baseline="0" smtClean="0"/>
              <a:t>distinct colors!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matter how you choose the coloring, some k-simplex will get k</a:t>
            </a:r>
            <a:r>
              <a:rPr lang="en-US" baseline="0" dirty="0" smtClean="0"/>
              <a:t> </a:t>
            </a:r>
            <a:r>
              <a:rPr lang="en-US" baseline="0" smtClean="0"/>
              <a:t>distinct colors!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9D45A0-606C-46BC-89ED-CCEFA8231CDF}" type="slidenum">
              <a:rPr lang="en-US"/>
              <a:pPr/>
              <a:t>90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9D45A0-606C-46BC-89ED-CCEFA8231CDF}" type="slidenum">
              <a:rPr lang="en-US"/>
              <a:pPr/>
              <a:t>91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9D45A0-606C-46BC-89ED-CCEFA8231CDF}" type="slidenum">
              <a:rPr lang="en-US"/>
              <a:pPr/>
              <a:t>92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9D45A0-606C-46BC-89ED-CCEFA8231CDF}" type="slidenum">
              <a:rPr lang="en-US"/>
              <a:pPr/>
              <a:t>93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9D45A0-606C-46BC-89ED-CCEFA8231CDF}" type="slidenum">
              <a:rPr lang="en-US"/>
              <a:pPr/>
              <a:t>94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9D45A0-606C-46BC-89ED-CCEFA8231CDF}" type="slidenum">
              <a:rPr lang="en-US"/>
              <a:pPr/>
              <a:t>95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9D45A0-606C-46BC-89ED-CCEFA8231CDF}" type="slidenum">
              <a:rPr lang="en-US"/>
              <a:pPr/>
              <a:t>96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result is model-independent, requiring only that the model permit</a:t>
            </a:r>
            <a:r>
              <a:rPr lang="en-US" baseline="0" dirty="0" smtClean="0"/>
              <a:t> k failures. When we apply this to specific models, we get three kinds of results. If the adversary can keep the protocol complex k-connected forever, then k-set agreement is impossible. If the adversary can keep the complex k-connected for r rounds, then k-set agreement is impossible in fewer rounds. If the adversary can keep the complex k-connected for time t, then k-</a:t>
            </a:r>
            <a:r>
              <a:rPr lang="en-US" baseline="0" dirty="0" err="1" smtClean="0"/>
              <a:t>seet</a:t>
            </a:r>
            <a:r>
              <a:rPr lang="en-US" baseline="0" dirty="0" smtClean="0"/>
              <a:t> agreement is impossible in less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6CE29A-C314-4F18-9AC5-E5AD85547602}" type="datetime5">
              <a:rPr lang="en-US"/>
              <a:pPr/>
              <a:t>11-Nov-10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75104-5CF5-4CD7-8991-827B1FF2A6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95E3B8-8B93-4FDF-8A70-264CCE258214}" type="datetime5">
              <a:rPr lang="en-US"/>
              <a:pPr/>
              <a:t>11-Nov-10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C4446-4055-4543-A96C-3DEB19C2BD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B6C7DE-65C6-48D4-997A-4CE01A8EAADD}" type="datetime5">
              <a:rPr lang="en-US"/>
              <a:pPr/>
              <a:t>11-Nov-10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8BEC5-7C33-4F48-9E2F-3D6BC58150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D4BFCA9-D6CA-417F-8E4C-CE8C90977066}" type="datetime5">
              <a:rPr lang="en-US"/>
              <a:pPr/>
              <a:t>11-Nov-10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37735A3-59FF-4095-A584-A9C81C0427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F295F75-C4A9-44C0-BFBB-F9713B270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5AF4E3-2D05-4934-A470-40AAE548839C}" type="datetime5">
              <a:rPr lang="en-US"/>
              <a:pPr/>
              <a:t>11-Nov-10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933B4-B9DD-4648-899F-BAD462624F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CB1631-8C0E-4833-8E07-4F5FA821ECC6}" type="datetime5">
              <a:rPr lang="en-US"/>
              <a:pPr/>
              <a:t>11-Nov-10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FE885-4047-4697-AD73-2423658C3A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87A651-A933-4FA8-B239-8C4A625EA919}" type="datetime5">
              <a:rPr lang="en-US"/>
              <a:pPr/>
              <a:t>11-Nov-10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2E9E5-46F2-4C50-9D07-D407555D96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73100" y="6223000"/>
            <a:ext cx="1905000" cy="457200"/>
          </a:xfrm>
        </p:spPr>
        <p:txBody>
          <a:bodyPr/>
          <a:lstStyle/>
          <a:p>
            <a:fld id="{A96F5114-7792-44A0-8895-839824EE2AB3}" type="datetime5">
              <a:rPr lang="en-US" smtClean="0"/>
              <a:pPr/>
              <a:t>11-Nov-10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13F16-CD78-4520-9B53-E3A23A002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39838C-E50F-4582-A855-56555098063F}" type="datetime5">
              <a:rPr lang="en-US"/>
              <a:pPr/>
              <a:t>11-Nov-10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8A794-4692-4779-9EBA-A0B3349CB0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3E8141-E9F9-4B49-8059-D194C1BD3191}" type="datetime5">
              <a:rPr lang="en-US"/>
              <a:pPr/>
              <a:t>11-Nov-10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D3C30-3FFA-427B-A68E-DCC7725913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C24DB7-CF91-4E2C-A433-74831936ED0C}" type="datetime5">
              <a:rPr lang="en-US"/>
              <a:pPr/>
              <a:t>11-Nov-10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077A8-D496-467D-B5A3-F1432CC2A3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96F5114-7792-44A0-8895-839824EE2AB3}" type="datetime5">
              <a:rPr lang="en-US" smtClean="0"/>
              <a:pPr/>
              <a:t>11-Nov-10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Combinatorial Distributed Computing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DA13F16-CD78-4520-9B53-E3A23A002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5.xml"/><Relationship Id="rId4" Type="http://schemas.openxmlformats.org/officeDocument/2006/relationships/image" Target="../media/image41.e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6.xml"/><Relationship Id="rId4" Type="http://schemas.openxmlformats.org/officeDocument/2006/relationships/image" Target="../media/image41.emf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tags" Target="../tags/tag119.xml"/><Relationship Id="rId7" Type="http://schemas.openxmlformats.org/officeDocument/2006/relationships/image" Target="../media/image43.emf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42.emf"/><Relationship Id="rId5" Type="http://schemas.openxmlformats.org/officeDocument/2006/relationships/notesSlide" Target="../notesSlides/notesSlide103.xml"/><Relationship Id="rId4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notesSlide" Target="../notesSlides/notesSlide10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2.xml"/><Relationship Id="rId4" Type="http://schemas.openxmlformats.org/officeDocument/2006/relationships/image" Target="../media/image47.emf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3.xml"/><Relationship Id="rId4" Type="http://schemas.openxmlformats.org/officeDocument/2006/relationships/image" Target="../media/image48.emf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tags" Target="../tags/tag126.xml"/><Relationship Id="rId7" Type="http://schemas.openxmlformats.org/officeDocument/2006/relationships/image" Target="../media/image50.emf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image" Target="../media/image49.emf"/><Relationship Id="rId5" Type="http://schemas.openxmlformats.org/officeDocument/2006/relationships/notesSlide" Target="../notesSlides/notesSlide114.xml"/><Relationship Id="rId4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notesSlide" Target="../notesSlides/notesSlide115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notesSlide" Target="../notesSlides/notesSlide116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51.emf"/><Relationship Id="rId5" Type="http://schemas.openxmlformats.org/officeDocument/2006/relationships/image" Target="../media/image49.emf"/><Relationship Id="rId4" Type="http://schemas.openxmlformats.org/officeDocument/2006/relationships/notesSlide" Target="../notesSlides/notesSlide11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image" Target="../media/image51.emf"/><Relationship Id="rId5" Type="http://schemas.openxmlformats.org/officeDocument/2006/relationships/image" Target="../media/image49.emf"/><Relationship Id="rId4" Type="http://schemas.openxmlformats.org/officeDocument/2006/relationships/notesSlide" Target="../notesSlides/notesSlide118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notesSlide" Target="../notesSlides/notesSlide120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7.xml"/><Relationship Id="rId4" Type="http://schemas.openxmlformats.org/officeDocument/2006/relationships/image" Target="../media/image54.emf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8.xml"/><Relationship Id="rId4" Type="http://schemas.openxmlformats.org/officeDocument/2006/relationships/image" Target="../media/image54.emf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tags" Target="../tags/tag141.xml"/><Relationship Id="rId7" Type="http://schemas.openxmlformats.org/officeDocument/2006/relationships/image" Target="../media/image55.emf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image" Target="../media/image8.emf"/><Relationship Id="rId5" Type="http://schemas.openxmlformats.org/officeDocument/2006/relationships/notesSlide" Target="../notesSlides/notesSlide136.xml"/><Relationship Id="rId4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tags" Target="../tags/tag144.xml"/><Relationship Id="rId7" Type="http://schemas.openxmlformats.org/officeDocument/2006/relationships/image" Target="../media/image8.emf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notesSlide" Target="../notesSlides/notesSlide13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.emf"/><Relationship Id="rId4" Type="http://schemas.openxmlformats.org/officeDocument/2006/relationships/tags" Target="../tags/tag145.xml"/><Relationship Id="rId9" Type="http://schemas.openxmlformats.org/officeDocument/2006/relationships/image" Target="../media/image56.emf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6.xml"/><Relationship Id="rId4" Type="http://schemas.openxmlformats.org/officeDocument/2006/relationships/image" Target="../media/image52.emf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7.xml"/><Relationship Id="rId4" Type="http://schemas.openxmlformats.org/officeDocument/2006/relationships/image" Target="../media/image5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emf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8.xml"/><Relationship Id="rId4" Type="http://schemas.openxmlformats.org/officeDocument/2006/relationships/image" Target="../media/image52.emf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2.5/" TargetMode="External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reativecommons.org/licenses/by-nc/3.0/" TargetMode="External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10.xml"/><Relationship Id="rId7" Type="http://schemas.openxmlformats.org/officeDocument/2006/relationships/image" Target="../media/image6.emf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5.emf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13.xml"/><Relationship Id="rId7" Type="http://schemas.openxmlformats.org/officeDocument/2006/relationships/image" Target="../media/image6.emf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5.emf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16.xml"/><Relationship Id="rId7" Type="http://schemas.openxmlformats.org/officeDocument/2006/relationships/image" Target="../media/image6.emf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5.emf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19.xml"/><Relationship Id="rId7" Type="http://schemas.openxmlformats.org/officeDocument/2006/relationships/image" Target="../media/image8.emf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.emf"/><Relationship Id="rId4" Type="http://schemas.openxmlformats.org/officeDocument/2006/relationships/tags" Target="../tags/tag20.xml"/><Relationship Id="rId9" Type="http://schemas.openxmlformats.org/officeDocument/2006/relationships/image" Target="../media/image10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23.xml"/><Relationship Id="rId7" Type="http://schemas.openxmlformats.org/officeDocument/2006/relationships/notesSlide" Target="../notesSlides/notesSlide33.xml"/><Relationship Id="rId12" Type="http://schemas.openxmlformats.org/officeDocument/2006/relationships/image" Target="../media/image12.emf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1.emf"/><Relationship Id="rId5" Type="http://schemas.openxmlformats.org/officeDocument/2006/relationships/tags" Target="../tags/tag25.xml"/><Relationship Id="rId10" Type="http://schemas.openxmlformats.org/officeDocument/2006/relationships/image" Target="../media/image10.emf"/><Relationship Id="rId4" Type="http://schemas.openxmlformats.org/officeDocument/2006/relationships/tags" Target="../tags/tag24.xml"/><Relationship Id="rId9" Type="http://schemas.openxmlformats.org/officeDocument/2006/relationships/image" Target="../media/image9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1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1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13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0.xm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tags" Target="../tags/tag43.xml"/><Relationship Id="rId7" Type="http://schemas.openxmlformats.org/officeDocument/2006/relationships/image" Target="../media/image21.emf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notesSlide" Target="../notesSlides/notesSlide70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4.emf"/><Relationship Id="rId4" Type="http://schemas.openxmlformats.org/officeDocument/2006/relationships/tags" Target="../tags/tag44.xml"/><Relationship Id="rId9" Type="http://schemas.openxmlformats.org/officeDocument/2006/relationships/image" Target="../media/image23.e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47.xml"/><Relationship Id="rId7" Type="http://schemas.openxmlformats.org/officeDocument/2006/relationships/notesSlide" Target="../notesSlides/notesSlide71.xml"/><Relationship Id="rId12" Type="http://schemas.openxmlformats.org/officeDocument/2006/relationships/image" Target="../media/image27.emf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6.emf"/><Relationship Id="rId5" Type="http://schemas.openxmlformats.org/officeDocument/2006/relationships/tags" Target="../tags/tag49.xml"/><Relationship Id="rId10" Type="http://schemas.openxmlformats.org/officeDocument/2006/relationships/image" Target="../media/image25.emf"/><Relationship Id="rId4" Type="http://schemas.openxmlformats.org/officeDocument/2006/relationships/tags" Target="../tags/tag48.xml"/><Relationship Id="rId9" Type="http://schemas.openxmlformats.org/officeDocument/2006/relationships/image" Target="../media/image24.e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5.emf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image" Target="../media/image28.emf"/><Relationship Id="rId2" Type="http://schemas.openxmlformats.org/officeDocument/2006/relationships/tags" Target="../tags/tag51.xml"/><Relationship Id="rId16" Type="http://schemas.openxmlformats.org/officeDocument/2006/relationships/image" Target="../media/image27.emf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image" Target="../media/image24.emf"/><Relationship Id="rId5" Type="http://schemas.openxmlformats.org/officeDocument/2006/relationships/tags" Target="../tags/tag54.xml"/><Relationship Id="rId15" Type="http://schemas.openxmlformats.org/officeDocument/2006/relationships/image" Target="../media/image26.emf"/><Relationship Id="rId10" Type="http://schemas.openxmlformats.org/officeDocument/2006/relationships/image" Target="../media/image23.emf"/><Relationship Id="rId4" Type="http://schemas.openxmlformats.org/officeDocument/2006/relationships/tags" Target="../tags/tag53.xml"/><Relationship Id="rId9" Type="http://schemas.openxmlformats.org/officeDocument/2006/relationships/notesSlide" Target="../notesSlides/notesSlide72.xml"/><Relationship Id="rId14" Type="http://schemas.openxmlformats.org/officeDocument/2006/relationships/image" Target="../media/image29.e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3.xml"/><Relationship Id="rId13" Type="http://schemas.openxmlformats.org/officeDocument/2006/relationships/image" Target="../media/image26.emf"/><Relationship Id="rId3" Type="http://schemas.openxmlformats.org/officeDocument/2006/relationships/tags" Target="../tags/tag5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7.emf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29.emf"/><Relationship Id="rId5" Type="http://schemas.openxmlformats.org/officeDocument/2006/relationships/tags" Target="../tags/tag61.xml"/><Relationship Id="rId10" Type="http://schemas.openxmlformats.org/officeDocument/2006/relationships/image" Target="../media/image24.emf"/><Relationship Id="rId4" Type="http://schemas.openxmlformats.org/officeDocument/2006/relationships/tags" Target="../tags/tag60.xml"/><Relationship Id="rId9" Type="http://schemas.openxmlformats.org/officeDocument/2006/relationships/image" Target="../media/image23.emf"/><Relationship Id="rId14" Type="http://schemas.openxmlformats.org/officeDocument/2006/relationships/image" Target="../media/image30.e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65.xml"/><Relationship Id="rId7" Type="http://schemas.openxmlformats.org/officeDocument/2006/relationships/notesSlide" Target="../notesSlides/notesSlide74.xml"/><Relationship Id="rId12" Type="http://schemas.openxmlformats.org/officeDocument/2006/relationships/image" Target="../media/image30.emf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7.emf"/><Relationship Id="rId5" Type="http://schemas.openxmlformats.org/officeDocument/2006/relationships/tags" Target="../tags/tag67.xml"/><Relationship Id="rId10" Type="http://schemas.openxmlformats.org/officeDocument/2006/relationships/image" Target="../media/image29.emf"/><Relationship Id="rId4" Type="http://schemas.openxmlformats.org/officeDocument/2006/relationships/tags" Target="../tags/tag66.xml"/><Relationship Id="rId9" Type="http://schemas.openxmlformats.org/officeDocument/2006/relationships/image" Target="../media/image24.e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70.xml"/><Relationship Id="rId7" Type="http://schemas.openxmlformats.org/officeDocument/2006/relationships/notesSlide" Target="../notesSlides/notesSlide75.xml"/><Relationship Id="rId12" Type="http://schemas.openxmlformats.org/officeDocument/2006/relationships/image" Target="../media/image30.emf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7.emf"/><Relationship Id="rId5" Type="http://schemas.openxmlformats.org/officeDocument/2006/relationships/tags" Target="../tags/tag72.xml"/><Relationship Id="rId10" Type="http://schemas.openxmlformats.org/officeDocument/2006/relationships/image" Target="../media/image29.emf"/><Relationship Id="rId4" Type="http://schemas.openxmlformats.org/officeDocument/2006/relationships/tags" Target="../tags/tag71.xml"/><Relationship Id="rId9" Type="http://schemas.openxmlformats.org/officeDocument/2006/relationships/image" Target="../media/image24.e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tags" Target="../tags/tag75.xml"/><Relationship Id="rId7" Type="http://schemas.openxmlformats.org/officeDocument/2006/relationships/image" Target="../media/image23.emf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notesSlide" Target="../notesSlides/notesSlide76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0.emf"/><Relationship Id="rId4" Type="http://schemas.openxmlformats.org/officeDocument/2006/relationships/tags" Target="../tags/tag76.xml"/><Relationship Id="rId9" Type="http://schemas.openxmlformats.org/officeDocument/2006/relationships/image" Target="../media/image29.e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tags" Target="../tags/tag79.xml"/><Relationship Id="rId7" Type="http://schemas.openxmlformats.org/officeDocument/2006/relationships/image" Target="../media/image24.emf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23.emf"/><Relationship Id="rId5" Type="http://schemas.openxmlformats.org/officeDocument/2006/relationships/notesSlide" Target="../notesSlides/notesSlide77.xml"/><Relationship Id="rId4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0.xml"/><Relationship Id="rId4" Type="http://schemas.openxmlformats.org/officeDocument/2006/relationships/image" Target="../media/image24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notesSlide" Target="../notesSlides/notesSlide7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notesSlide" Target="../notesSlides/notesSlide8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tags" Target="../tags/tag87.xml"/><Relationship Id="rId7" Type="http://schemas.openxmlformats.org/officeDocument/2006/relationships/image" Target="../media/image35.emf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notesSlide" Target="../notesSlides/notesSlide90.xml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38.emf"/><Relationship Id="rId4" Type="http://schemas.openxmlformats.org/officeDocument/2006/relationships/tags" Target="../tags/tag88.xml"/><Relationship Id="rId9" Type="http://schemas.openxmlformats.org/officeDocument/2006/relationships/image" Target="../media/image37.emf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tags" Target="../tags/tag91.xml"/><Relationship Id="rId7" Type="http://schemas.openxmlformats.org/officeDocument/2006/relationships/notesSlide" Target="../notesSlides/notesSlide91.xml"/><Relationship Id="rId12" Type="http://schemas.openxmlformats.org/officeDocument/2006/relationships/image" Target="../media/image39.emf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38.emf"/><Relationship Id="rId5" Type="http://schemas.openxmlformats.org/officeDocument/2006/relationships/tags" Target="../tags/tag93.xml"/><Relationship Id="rId10" Type="http://schemas.openxmlformats.org/officeDocument/2006/relationships/image" Target="../media/image37.emf"/><Relationship Id="rId4" Type="http://schemas.openxmlformats.org/officeDocument/2006/relationships/tags" Target="../tags/tag92.xml"/><Relationship Id="rId9" Type="http://schemas.openxmlformats.org/officeDocument/2006/relationships/image" Target="../media/image36.emf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tags" Target="../tags/tag96.xml"/><Relationship Id="rId7" Type="http://schemas.openxmlformats.org/officeDocument/2006/relationships/notesSlide" Target="../notesSlides/notesSlide92.xml"/><Relationship Id="rId12" Type="http://schemas.openxmlformats.org/officeDocument/2006/relationships/image" Target="../media/image40.emf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38.emf"/><Relationship Id="rId5" Type="http://schemas.openxmlformats.org/officeDocument/2006/relationships/tags" Target="../tags/tag98.xml"/><Relationship Id="rId10" Type="http://schemas.openxmlformats.org/officeDocument/2006/relationships/image" Target="../media/image37.emf"/><Relationship Id="rId4" Type="http://schemas.openxmlformats.org/officeDocument/2006/relationships/tags" Target="../tags/tag97.xml"/><Relationship Id="rId9" Type="http://schemas.openxmlformats.org/officeDocument/2006/relationships/image" Target="../media/image36.em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tags" Target="../tags/tag101.xml"/><Relationship Id="rId7" Type="http://schemas.openxmlformats.org/officeDocument/2006/relationships/image" Target="../media/image35.emf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notesSlide" Target="../notesSlides/notesSlide93.xml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38.emf"/><Relationship Id="rId4" Type="http://schemas.openxmlformats.org/officeDocument/2006/relationships/tags" Target="../tags/tag102.xml"/><Relationship Id="rId9" Type="http://schemas.openxmlformats.org/officeDocument/2006/relationships/image" Target="../media/image37.emf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tags" Target="../tags/tag105.xml"/><Relationship Id="rId7" Type="http://schemas.openxmlformats.org/officeDocument/2006/relationships/image" Target="../media/image35.emf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notesSlide" Target="../notesSlides/notesSlide94.xml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38.emf"/><Relationship Id="rId4" Type="http://schemas.openxmlformats.org/officeDocument/2006/relationships/tags" Target="../tags/tag106.xml"/><Relationship Id="rId9" Type="http://schemas.openxmlformats.org/officeDocument/2006/relationships/image" Target="../media/image37.emf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tags" Target="../tags/tag109.xml"/><Relationship Id="rId7" Type="http://schemas.openxmlformats.org/officeDocument/2006/relationships/image" Target="../media/image35.emf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notesSlide" Target="../notesSlides/notesSlide95.xml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38.emf"/><Relationship Id="rId4" Type="http://schemas.openxmlformats.org/officeDocument/2006/relationships/tags" Target="../tags/tag110.xml"/><Relationship Id="rId9" Type="http://schemas.openxmlformats.org/officeDocument/2006/relationships/image" Target="../media/image37.emf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tags" Target="../tags/tag113.xml"/><Relationship Id="rId7" Type="http://schemas.openxmlformats.org/officeDocument/2006/relationships/image" Target="../media/image35.emf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notesSlide" Target="../notesSlides/notesSlide96.xml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38.emf"/><Relationship Id="rId4" Type="http://schemas.openxmlformats.org/officeDocument/2006/relationships/tags" Target="../tags/tag114.xml"/><Relationship Id="rId9" Type="http://schemas.openxmlformats.org/officeDocument/2006/relationships/image" Target="../media/image37.emf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63600" y="693738"/>
            <a:ext cx="7772400" cy="1143000"/>
          </a:xfrm>
        </p:spPr>
        <p:txBody>
          <a:bodyPr/>
          <a:lstStyle/>
          <a:p>
            <a:r>
              <a:rPr lang="en-US" dirty="0" smtClean="0"/>
              <a:t>Combinatorial Topology</a:t>
            </a:r>
            <a:br>
              <a:rPr lang="en-US" dirty="0" smtClean="0"/>
            </a:br>
            <a:r>
              <a:rPr lang="en-US" sz="3200" dirty="0" smtClean="0"/>
              <a:t>and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>Distributed Computing</a:t>
            </a:r>
          </a:p>
        </p:txBody>
      </p:sp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0" y="7112000"/>
            <a:ext cx="9144000" cy="138499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SY7"/>
              </a:rPr>
              <a:t>A</a:t>
            </a:r>
            <a:endParaRPr lang="en-US"/>
          </a:p>
        </p:txBody>
      </p:sp>
      <p:grpSp>
        <p:nvGrpSpPr>
          <p:cNvPr id="2" name="Group 8"/>
          <p:cNvGrpSpPr/>
          <p:nvPr/>
        </p:nvGrpSpPr>
        <p:grpSpPr>
          <a:xfrm>
            <a:off x="1693479" y="3617119"/>
            <a:ext cx="5757042" cy="1714500"/>
            <a:chOff x="2189163" y="2351088"/>
            <a:chExt cx="5757042" cy="1714500"/>
          </a:xfrm>
        </p:grpSpPr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2189163" y="2351088"/>
            <a:ext cx="1489075" cy="1714500"/>
          </p:xfrm>
          <a:graphic>
            <a:graphicData uri="http://schemas.openxmlformats.org/presentationml/2006/ole">
              <p:oleObj spid="_x0000_s227330" name="Bitmap Image" r:id="rId5" imgW="9523810" imgH="10971429" progId="PBrush">
                <p:embed/>
              </p:oleObj>
            </a:graphicData>
          </a:graphic>
        </p:graphicFrame>
        <p:pic>
          <p:nvPicPr>
            <p:cNvPr id="19558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55541" y="2456901"/>
              <a:ext cx="3790664" cy="1502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666297" y="1529610"/>
            <a:ext cx="841897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If 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19450" y="3152775"/>
            <a:ext cx="6086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(If no process fails)</a:t>
            </a:r>
          </a:p>
        </p:txBody>
      </p:sp>
      <p:cxnSp>
        <p:nvCxnSpPr>
          <p:cNvPr id="11" name="Curved Connector 10"/>
          <p:cNvCxnSpPr/>
          <p:nvPr/>
        </p:nvCxnSpPr>
        <p:spPr bwMode="auto">
          <a:xfrm rot="16200000" flipV="1">
            <a:off x="5613276" y="2389059"/>
            <a:ext cx="746061" cy="781372"/>
          </a:xfrm>
          <a:prstGeom prst="curvedConnector2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 Box 122"/>
          <p:cNvSpPr txBox="1">
            <a:spLocks noChangeArrowheads="1"/>
          </p:cNvSpPr>
          <p:nvPr/>
        </p:nvSpPr>
        <p:spPr bwMode="auto">
          <a:xfrm>
            <a:off x="904422" y="1929660"/>
            <a:ext cx="4652236" cy="1077218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For every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-simplex 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30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30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is path-connected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6" name="Text Box 122"/>
          <p:cNvSpPr txBox="1">
            <a:spLocks noChangeArrowheads="1"/>
          </p:cNvSpPr>
          <p:nvPr/>
        </p:nvSpPr>
        <p:spPr bwMode="auto">
          <a:xfrm>
            <a:off x="954847" y="1721352"/>
            <a:ext cx="6854312" cy="138499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We now show that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-set agreement is impossible for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n+1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processes in wait-free read-write memory</a:t>
            </a:r>
          </a:p>
        </p:txBody>
      </p:sp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2403590" y="3511431"/>
            <a:ext cx="5006499" cy="1077218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For every input simplex 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(dim 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-connected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101</a:t>
            </a:fld>
            <a:endParaRPr lang="en-US"/>
          </a:p>
        </p:txBody>
      </p:sp>
      <p:pic>
        <p:nvPicPr>
          <p:cNvPr id="12" name="Picture 1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2626" y="2350053"/>
            <a:ext cx="8505307" cy="1379917"/>
          </a:xfrm>
          <a:prstGeom prst="rect">
            <a:avLst/>
          </a:prstGeom>
          <a:noFill/>
          <a:ln/>
          <a:effectLst/>
        </p:spPr>
      </p:pic>
      <p:sp>
        <p:nvSpPr>
          <p:cNvPr id="9" name="Rounded Rectangular Callout 8"/>
          <p:cNvSpPr/>
          <p:nvPr/>
        </p:nvSpPr>
        <p:spPr>
          <a:xfrm>
            <a:off x="247650" y="2409825"/>
            <a:ext cx="933450" cy="1266825"/>
          </a:xfrm>
          <a:prstGeom prst="wedgeRoundRectCallout">
            <a:avLst>
              <a:gd name="adj1" fmla="val 64881"/>
              <a:gd name="adj2" fmla="val 143703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551038" y="5034810"/>
            <a:ext cx="2354087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Complex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102</a:t>
            </a:fld>
            <a:endParaRPr lang="en-US"/>
          </a:p>
        </p:txBody>
      </p:sp>
      <p:pic>
        <p:nvPicPr>
          <p:cNvPr id="12" name="Picture 1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2626" y="2350053"/>
            <a:ext cx="8505307" cy="1379917"/>
          </a:xfrm>
          <a:prstGeom prst="rect">
            <a:avLst/>
          </a:prstGeom>
          <a:noFill/>
          <a:ln/>
          <a:effectLst/>
        </p:spPr>
      </p:pic>
      <p:sp>
        <p:nvSpPr>
          <p:cNvPr id="9" name="Rounded Rectangular Callout 8"/>
          <p:cNvSpPr/>
          <p:nvPr/>
        </p:nvSpPr>
        <p:spPr>
          <a:xfrm>
            <a:off x="247650" y="2409825"/>
            <a:ext cx="933450" cy="1266825"/>
          </a:xfrm>
          <a:prstGeom prst="wedgeRoundRectCallout">
            <a:avLst>
              <a:gd name="adj1" fmla="val 64881"/>
              <a:gd name="adj2" fmla="val 143703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551038" y="5034810"/>
            <a:ext cx="2354087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Complex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390775" y="2409825"/>
            <a:ext cx="6381750" cy="1266825"/>
          </a:xfrm>
          <a:prstGeom prst="wedgeRoundRectCallout">
            <a:avLst>
              <a:gd name="adj1" fmla="val -3486"/>
              <a:gd name="adj2" fmla="val 144455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22"/>
          <p:cNvSpPr txBox="1">
            <a:spLocks noChangeArrowheads="1"/>
          </p:cNvSpPr>
          <p:nvPr/>
        </p:nvSpPr>
        <p:spPr bwMode="auto">
          <a:xfrm>
            <a:off x="4322081" y="4977660"/>
            <a:ext cx="2728786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Covering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114-7792-44A0-8895-839824EE2AB3}" type="datetime5">
              <a:rPr lang="en-US" smtClean="0"/>
              <a:pPr/>
              <a:t>11-Nov-10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13F16-CD78-4520-9B53-E3A23A002AF0}" type="slidenum">
              <a:rPr lang="en-US" smtClean="0"/>
              <a:pPr/>
              <a:t>103</a:t>
            </a:fld>
            <a:endParaRPr lang="en-US"/>
          </a:p>
        </p:txBody>
      </p:sp>
      <p:pic>
        <p:nvPicPr>
          <p:cNvPr id="17" name="Picture 1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3578916" y="3470970"/>
            <a:ext cx="4222211" cy="762718"/>
          </a:xfrm>
          <a:prstGeom prst="rect">
            <a:avLst/>
          </a:prstGeom>
          <a:noFill/>
          <a:ln/>
          <a:effectLst/>
        </p:spPr>
      </p:pic>
      <p:sp>
        <p:nvSpPr>
          <p:cNvPr id="13" name="Rounded Rectangular Callout 12"/>
          <p:cNvSpPr/>
          <p:nvPr/>
        </p:nvSpPr>
        <p:spPr>
          <a:xfrm>
            <a:off x="1581149" y="2019300"/>
            <a:ext cx="1057275" cy="1266825"/>
          </a:xfrm>
          <a:prstGeom prst="wedgeRoundRectCallout">
            <a:avLst>
              <a:gd name="adj1" fmla="val 236154"/>
              <a:gd name="adj2" fmla="val -8928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22"/>
          <p:cNvSpPr txBox="1">
            <a:spLocks noChangeArrowheads="1"/>
          </p:cNvSpPr>
          <p:nvPr/>
        </p:nvSpPr>
        <p:spPr bwMode="auto">
          <a:xfrm>
            <a:off x="4799188" y="2243985"/>
            <a:ext cx="2666364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Vertex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480351" y="3238086"/>
            <a:ext cx="4400965" cy="1272210"/>
          </a:xfrm>
          <a:prstGeom prst="wedgeRoundRectCallout">
            <a:avLst>
              <a:gd name="adj1" fmla="val -32628"/>
              <a:gd name="adj2" fmla="val 92895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22"/>
          <p:cNvSpPr txBox="1">
            <a:spLocks noChangeArrowheads="1"/>
          </p:cNvSpPr>
          <p:nvPr/>
        </p:nvSpPr>
        <p:spPr bwMode="auto">
          <a:xfrm>
            <a:off x="860563" y="5171297"/>
            <a:ext cx="4800600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Simplex, if </a:t>
            </a:r>
            <a:r>
              <a:rPr lang="en-US" sz="3200" dirty="0" err="1" smtClean="0">
                <a:solidFill>
                  <a:schemeClr val="tx1"/>
                </a:solidFill>
                <a:latin typeface="cmsy10"/>
                <a:cs typeface="Arial" pitchFamily="34" charset="0"/>
              </a:rPr>
              <a:t>ÅC</a:t>
            </a:r>
            <a:r>
              <a:rPr lang="en-US" sz="32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non-empty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801987" y="2271648"/>
            <a:ext cx="644741" cy="703701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754998" y="857250"/>
            <a:ext cx="3634005" cy="76234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7941E-3775-4AE4-9CC2-B79594A1BC82}" type="datetime5">
              <a:rPr lang="en-US"/>
              <a:pPr/>
              <a:t>11-Nov-10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D7FA-E107-4FCF-95FD-3E09304EED1E}" type="slidenum">
              <a:rPr lang="en-US"/>
              <a:pPr/>
              <a:t>104</a:t>
            </a:fld>
            <a:endParaRPr lang="en-US"/>
          </a:p>
        </p:txBody>
      </p:sp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Nerve Example: Sphere</a:t>
            </a:r>
            <a:endParaRPr lang="en-GB" sz="4000" dirty="0"/>
          </a:p>
        </p:txBody>
      </p:sp>
      <p:sp>
        <p:nvSpPr>
          <p:cNvPr id="550918" name="Freeform 6"/>
          <p:cNvSpPr>
            <a:spLocks/>
          </p:cNvSpPr>
          <p:nvPr/>
        </p:nvSpPr>
        <p:spPr bwMode="auto">
          <a:xfrm>
            <a:off x="5192713" y="2473325"/>
            <a:ext cx="1227137" cy="19161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3" y="339"/>
              </a:cxn>
              <a:cxn ang="0">
                <a:pos x="685" y="827"/>
              </a:cxn>
              <a:cxn ang="0">
                <a:pos x="34" y="1207"/>
              </a:cxn>
            </a:cxnLst>
            <a:rect l="0" t="0" r="r" b="b"/>
            <a:pathLst>
              <a:path w="773" h="1207">
                <a:moveTo>
                  <a:pt x="0" y="0"/>
                </a:moveTo>
                <a:cubicBezTo>
                  <a:pt x="224" y="100"/>
                  <a:pt x="449" y="201"/>
                  <a:pt x="563" y="339"/>
                </a:cubicBezTo>
                <a:cubicBezTo>
                  <a:pt x="677" y="477"/>
                  <a:pt x="773" y="682"/>
                  <a:pt x="685" y="827"/>
                </a:cubicBezTo>
                <a:cubicBezTo>
                  <a:pt x="597" y="972"/>
                  <a:pt x="315" y="1089"/>
                  <a:pt x="34" y="1207"/>
                </a:cubicBezTo>
              </a:path>
            </a:pathLst>
          </a:custGeom>
          <a:gradFill rotWithShape="1">
            <a:gsLst>
              <a:gs pos="0">
                <a:srgbClr val="CC00FF"/>
              </a:gs>
              <a:gs pos="50000">
                <a:srgbClr val="CC00FF">
                  <a:gamma/>
                  <a:shade val="46275"/>
                  <a:invGamma/>
                </a:srgbClr>
              </a:gs>
              <a:gs pos="100000">
                <a:srgbClr val="CC00FF"/>
              </a:gs>
            </a:gsLst>
            <a:lin ang="5400000" scaled="1"/>
          </a:gra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0922" name="Freeform 10"/>
          <p:cNvSpPr>
            <a:spLocks/>
          </p:cNvSpPr>
          <p:nvPr/>
        </p:nvSpPr>
        <p:spPr bwMode="auto">
          <a:xfrm flipH="1">
            <a:off x="2722563" y="2473325"/>
            <a:ext cx="1227137" cy="19161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3" y="339"/>
              </a:cxn>
              <a:cxn ang="0">
                <a:pos x="685" y="827"/>
              </a:cxn>
              <a:cxn ang="0">
                <a:pos x="34" y="1207"/>
              </a:cxn>
            </a:cxnLst>
            <a:rect l="0" t="0" r="r" b="b"/>
            <a:pathLst>
              <a:path w="773" h="1207">
                <a:moveTo>
                  <a:pt x="0" y="0"/>
                </a:moveTo>
                <a:cubicBezTo>
                  <a:pt x="224" y="100"/>
                  <a:pt x="449" y="201"/>
                  <a:pt x="563" y="339"/>
                </a:cubicBezTo>
                <a:cubicBezTo>
                  <a:pt x="677" y="477"/>
                  <a:pt x="773" y="682"/>
                  <a:pt x="685" y="827"/>
                </a:cubicBezTo>
                <a:cubicBezTo>
                  <a:pt x="597" y="972"/>
                  <a:pt x="315" y="1089"/>
                  <a:pt x="34" y="1207"/>
                </a:cubicBezTo>
              </a:path>
            </a:pathLst>
          </a:custGeom>
          <a:gradFill rotWithShape="1">
            <a:gsLst>
              <a:gs pos="0">
                <a:srgbClr val="66FF33"/>
              </a:gs>
              <a:gs pos="50000">
                <a:srgbClr val="66FF33">
                  <a:gamma/>
                  <a:shade val="46275"/>
                  <a:invGamma/>
                </a:srgbClr>
              </a:gs>
              <a:gs pos="100000">
                <a:srgbClr val="66FF33"/>
              </a:gs>
            </a:gsLst>
            <a:lin ang="5400000" scaled="1"/>
          </a:gra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0921" name="Oval 9"/>
          <p:cNvSpPr>
            <a:spLocks noChangeArrowheads="1"/>
          </p:cNvSpPr>
          <p:nvPr/>
        </p:nvSpPr>
        <p:spPr bwMode="auto">
          <a:xfrm flipH="1">
            <a:off x="3625850" y="2473325"/>
            <a:ext cx="677863" cy="1916113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Oval 4"/>
          <p:cNvSpPr>
            <a:spLocks noChangeArrowheads="1"/>
          </p:cNvSpPr>
          <p:nvPr/>
        </p:nvSpPr>
        <p:spPr bwMode="auto">
          <a:xfrm>
            <a:off x="4838700" y="2473325"/>
            <a:ext cx="677863" cy="1916113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3321050" y="4943475"/>
            <a:ext cx="307975" cy="261938"/>
            <a:chOff x="1695" y="2961"/>
            <a:chExt cx="194" cy="165"/>
          </a:xfrm>
          <a:solidFill>
            <a:schemeClr val="accent6"/>
          </a:solidFill>
        </p:grpSpPr>
        <p:sp>
          <p:nvSpPr>
            <p:cNvPr id="12" name="Oval 16"/>
            <p:cNvSpPr>
              <a:spLocks noChangeArrowheads="1"/>
            </p:cNvSpPr>
            <p:nvPr/>
          </p:nvSpPr>
          <p:spPr bwMode="auto">
            <a:xfrm>
              <a:off x="1695" y="2961"/>
              <a:ext cx="194" cy="165"/>
            </a:xfrm>
            <a:prstGeom prst="ellipse">
              <a:avLst/>
            </a:prstGeom>
            <a:solidFill>
              <a:srgbClr val="62EA16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7"/>
            <p:cNvSpPr>
              <a:spLocks noChangeArrowheads="1"/>
            </p:cNvSpPr>
            <p:nvPr/>
          </p:nvSpPr>
          <p:spPr bwMode="auto">
            <a:xfrm>
              <a:off x="1825" y="3001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5349875" y="4962525"/>
            <a:ext cx="307975" cy="261938"/>
            <a:chOff x="1695" y="2961"/>
            <a:chExt cx="194" cy="165"/>
          </a:xfrm>
          <a:solidFill>
            <a:schemeClr val="accent6"/>
          </a:solidFill>
        </p:grpSpPr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1695" y="2961"/>
              <a:ext cx="194" cy="165"/>
            </a:xfrm>
            <a:prstGeom prst="ellipse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825" y="3001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>
            <a:off x="4095750" y="3459163"/>
            <a:ext cx="1152525" cy="1588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87AE-F71E-4654-BFD7-FCCA5F58A5A4}" type="datetime5">
              <a:rPr lang="en-US"/>
              <a:pPr/>
              <a:t>11-Nov-10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9790-0B69-486E-8F6A-EE9477110330}" type="slidenum">
              <a:rPr lang="en-US"/>
              <a:pPr/>
              <a:t>105</a:t>
            </a:fld>
            <a:endParaRPr lang="en-US"/>
          </a:p>
        </p:txBody>
      </p:sp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Reasoning About Connectivity</a:t>
            </a:r>
            <a:endParaRPr lang="en-GB" sz="4000"/>
          </a:p>
        </p:txBody>
      </p:sp>
      <p:sp>
        <p:nvSpPr>
          <p:cNvPr id="552963" name="Freeform 3"/>
          <p:cNvSpPr>
            <a:spLocks/>
          </p:cNvSpPr>
          <p:nvPr/>
        </p:nvSpPr>
        <p:spPr bwMode="auto">
          <a:xfrm>
            <a:off x="5192713" y="2473325"/>
            <a:ext cx="1227137" cy="19161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3" y="339"/>
              </a:cxn>
              <a:cxn ang="0">
                <a:pos x="685" y="827"/>
              </a:cxn>
              <a:cxn ang="0">
                <a:pos x="34" y="1207"/>
              </a:cxn>
            </a:cxnLst>
            <a:rect l="0" t="0" r="r" b="b"/>
            <a:pathLst>
              <a:path w="773" h="1207">
                <a:moveTo>
                  <a:pt x="0" y="0"/>
                </a:moveTo>
                <a:cubicBezTo>
                  <a:pt x="224" y="100"/>
                  <a:pt x="449" y="201"/>
                  <a:pt x="563" y="339"/>
                </a:cubicBezTo>
                <a:cubicBezTo>
                  <a:pt x="677" y="477"/>
                  <a:pt x="773" y="682"/>
                  <a:pt x="685" y="827"/>
                </a:cubicBezTo>
                <a:cubicBezTo>
                  <a:pt x="597" y="972"/>
                  <a:pt x="315" y="1089"/>
                  <a:pt x="34" y="1207"/>
                </a:cubicBezTo>
              </a:path>
            </a:pathLst>
          </a:cu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2964" name="Freeform 4"/>
          <p:cNvSpPr>
            <a:spLocks/>
          </p:cNvSpPr>
          <p:nvPr/>
        </p:nvSpPr>
        <p:spPr bwMode="auto">
          <a:xfrm flipH="1">
            <a:off x="2722563" y="2473325"/>
            <a:ext cx="1227137" cy="19161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3" y="339"/>
              </a:cxn>
              <a:cxn ang="0">
                <a:pos x="685" y="827"/>
              </a:cxn>
              <a:cxn ang="0">
                <a:pos x="34" y="1207"/>
              </a:cxn>
            </a:cxnLst>
            <a:rect l="0" t="0" r="r" b="b"/>
            <a:pathLst>
              <a:path w="773" h="1207">
                <a:moveTo>
                  <a:pt x="0" y="0"/>
                </a:moveTo>
                <a:cubicBezTo>
                  <a:pt x="224" y="100"/>
                  <a:pt x="449" y="201"/>
                  <a:pt x="563" y="339"/>
                </a:cubicBezTo>
                <a:cubicBezTo>
                  <a:pt x="677" y="477"/>
                  <a:pt x="773" y="682"/>
                  <a:pt x="685" y="827"/>
                </a:cubicBezTo>
                <a:cubicBezTo>
                  <a:pt x="597" y="972"/>
                  <a:pt x="315" y="1089"/>
                  <a:pt x="34" y="1207"/>
                </a:cubicBezTo>
              </a:path>
            </a:pathLst>
          </a:cu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2967" name="Oval 7"/>
          <p:cNvSpPr>
            <a:spLocks noChangeArrowheads="1"/>
          </p:cNvSpPr>
          <p:nvPr/>
        </p:nvSpPr>
        <p:spPr bwMode="auto">
          <a:xfrm flipH="1">
            <a:off x="3625850" y="2473325"/>
            <a:ext cx="677863" cy="1916113"/>
          </a:xfrm>
          <a:prstGeom prst="ellipse">
            <a:avLst/>
          </a:prstGeom>
          <a:solidFill>
            <a:schemeClr val="bg1"/>
          </a:solidFill>
          <a:ln w="762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68" name="Oval 8"/>
          <p:cNvSpPr>
            <a:spLocks noChangeArrowheads="1"/>
          </p:cNvSpPr>
          <p:nvPr/>
        </p:nvSpPr>
        <p:spPr bwMode="auto">
          <a:xfrm>
            <a:off x="4838700" y="2473325"/>
            <a:ext cx="677863" cy="1916113"/>
          </a:xfrm>
          <a:prstGeom prst="ellipse">
            <a:avLst/>
          </a:prstGeom>
          <a:solidFill>
            <a:schemeClr val="bg1"/>
          </a:solidFill>
          <a:ln w="762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3321050" y="4943475"/>
            <a:ext cx="307975" cy="261938"/>
            <a:chOff x="1695" y="2961"/>
            <a:chExt cx="194" cy="165"/>
          </a:xfrm>
          <a:solidFill>
            <a:schemeClr val="accent6"/>
          </a:solidFill>
        </p:grpSpPr>
        <p:sp>
          <p:nvSpPr>
            <p:cNvPr id="11" name="Oval 16"/>
            <p:cNvSpPr>
              <a:spLocks noChangeArrowheads="1"/>
            </p:cNvSpPr>
            <p:nvPr/>
          </p:nvSpPr>
          <p:spPr bwMode="auto">
            <a:xfrm>
              <a:off x="1695" y="2961"/>
              <a:ext cx="194" cy="165"/>
            </a:xfrm>
            <a:prstGeom prst="ellipse">
              <a:avLst/>
            </a:prstGeom>
            <a:solidFill>
              <a:srgbClr val="62EA16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7"/>
            <p:cNvSpPr>
              <a:spLocks noChangeArrowheads="1"/>
            </p:cNvSpPr>
            <p:nvPr/>
          </p:nvSpPr>
          <p:spPr bwMode="auto">
            <a:xfrm>
              <a:off x="1825" y="3001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5349875" y="4962525"/>
            <a:ext cx="307975" cy="261938"/>
            <a:chOff x="1695" y="2961"/>
            <a:chExt cx="194" cy="165"/>
          </a:xfrm>
          <a:solidFill>
            <a:schemeClr val="accent6"/>
          </a:solidFill>
        </p:grpSpPr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1695" y="2961"/>
              <a:ext cx="194" cy="165"/>
            </a:xfrm>
            <a:prstGeom prst="ellipse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1825" y="3001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6" name="Straight Arrow Connector 15"/>
          <p:cNvCxnSpPr/>
          <p:nvPr/>
        </p:nvCxnSpPr>
        <p:spPr bwMode="auto">
          <a:xfrm>
            <a:off x="4095750" y="3459163"/>
            <a:ext cx="1152525" cy="1588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8" name="Straight Connector 17"/>
          <p:cNvCxnSpPr>
            <a:stCxn id="11" idx="6"/>
            <a:endCxn id="14" idx="2"/>
          </p:cNvCxnSpPr>
          <p:nvPr/>
        </p:nvCxnSpPr>
        <p:spPr bwMode="auto">
          <a:xfrm>
            <a:off x="3629025" y="5074444"/>
            <a:ext cx="1720850" cy="1905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623259" y="3286125"/>
            <a:ext cx="1625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Covering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87510" y="4752975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Nerve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Lemma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106</a:t>
            </a:fld>
            <a:endParaRPr lang="en-US"/>
          </a:p>
        </p:txBody>
      </p:sp>
      <p:pic>
        <p:nvPicPr>
          <p:cNvPr id="9" name="Picture 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501361" y="2047694"/>
            <a:ext cx="843996" cy="921178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501361" y="4162245"/>
            <a:ext cx="3989811" cy="1919123"/>
          </a:xfrm>
          <a:prstGeom prst="rect">
            <a:avLst/>
          </a:prstGeom>
          <a:noFill/>
          <a:ln/>
          <a:effectLst/>
        </p:spPr>
      </p:pic>
      <p:sp>
        <p:nvSpPr>
          <p:cNvPr id="11" name="Rounded Rectangular Callout 10"/>
          <p:cNvSpPr/>
          <p:nvPr/>
        </p:nvSpPr>
        <p:spPr>
          <a:xfrm>
            <a:off x="1476374" y="1866900"/>
            <a:ext cx="1057275" cy="1266825"/>
          </a:xfrm>
          <a:prstGeom prst="wedgeRoundRectCallout">
            <a:avLst>
              <a:gd name="adj1" fmla="val 236154"/>
              <a:gd name="adj2" fmla="val -8928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22"/>
          <p:cNvSpPr txBox="1">
            <a:spLocks noChangeArrowheads="1"/>
          </p:cNvSpPr>
          <p:nvPr/>
        </p:nvSpPr>
        <p:spPr bwMode="auto">
          <a:xfrm>
            <a:off x="4694413" y="2091585"/>
            <a:ext cx="2666364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-connected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552574" y="4171950"/>
            <a:ext cx="1057275" cy="1266825"/>
          </a:xfrm>
          <a:prstGeom prst="wedgeRoundRectCallout">
            <a:avLst>
              <a:gd name="adj1" fmla="val 243361"/>
              <a:gd name="adj2" fmla="val -82612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22"/>
          <p:cNvSpPr txBox="1">
            <a:spLocks noChangeArrowheads="1"/>
          </p:cNvSpPr>
          <p:nvPr/>
        </p:nvSpPr>
        <p:spPr bwMode="auto">
          <a:xfrm>
            <a:off x="4837287" y="3367935"/>
            <a:ext cx="3497087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k-|U|+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1)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-connected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122"/>
          <p:cNvSpPr txBox="1">
            <a:spLocks noChangeArrowheads="1"/>
          </p:cNvSpPr>
          <p:nvPr/>
        </p:nvSpPr>
        <p:spPr bwMode="auto">
          <a:xfrm>
            <a:off x="347385" y="3216441"/>
            <a:ext cx="1104044" cy="646331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If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…Then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114-7792-44A0-8895-839824EE2AB3}" type="datetime5">
              <a:rPr lang="en-US" smtClean="0"/>
              <a:pPr/>
              <a:t>11-Nov-10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13F16-CD78-4520-9B53-E3A23A002AF0}" type="slidenum">
              <a:rPr lang="en-US" smtClean="0"/>
              <a:pPr/>
              <a:t>107</a:t>
            </a:fld>
            <a:endParaRPr lang="en-US"/>
          </a:p>
        </p:txBody>
      </p:sp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3722863" y="3499889"/>
            <a:ext cx="3239912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if and only if ..</a:t>
            </a:r>
            <a:endParaRPr lang="en-US" sz="32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2395386" y="4801674"/>
            <a:ext cx="5227713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C</a:t>
            </a:r>
            <a:r>
              <a:rPr lang="en-US" sz="32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…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C</a:t>
            </a:r>
            <a:r>
              <a:rPr lang="en-US" sz="32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m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sz="3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-connected.</a:t>
            </a:r>
            <a:endParaRPr lang="en-US" sz="32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22"/>
          <p:cNvSpPr txBox="1">
            <a:spLocks noChangeArrowheads="1"/>
          </p:cNvSpPr>
          <p:nvPr/>
        </p:nvSpPr>
        <p:spPr bwMode="auto">
          <a:xfrm>
            <a:off x="1476375" y="2177310"/>
            <a:ext cx="4238625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C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sz="3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-connected …</a:t>
            </a:r>
            <a:endParaRPr lang="en-US" sz="32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7941E-3775-4AE4-9CC2-B79594A1BC82}" type="datetime5">
              <a:rPr lang="en-US"/>
              <a:pPr/>
              <a:t>11-Nov-10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D7FA-E107-4FCF-95FD-3E09304EED1E}" type="slidenum">
              <a:rPr lang="en-US"/>
              <a:pPr/>
              <a:t>108</a:t>
            </a:fld>
            <a:endParaRPr lang="en-US"/>
          </a:p>
        </p:txBody>
      </p:sp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Nerve Example: Sphere</a:t>
            </a:r>
            <a:endParaRPr lang="en-GB" sz="4000" dirty="0"/>
          </a:p>
        </p:txBody>
      </p:sp>
      <p:sp>
        <p:nvSpPr>
          <p:cNvPr id="550918" name="Freeform 6"/>
          <p:cNvSpPr>
            <a:spLocks/>
          </p:cNvSpPr>
          <p:nvPr/>
        </p:nvSpPr>
        <p:spPr bwMode="auto">
          <a:xfrm>
            <a:off x="5192713" y="2473325"/>
            <a:ext cx="1227137" cy="19161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3" y="339"/>
              </a:cxn>
              <a:cxn ang="0">
                <a:pos x="685" y="827"/>
              </a:cxn>
              <a:cxn ang="0">
                <a:pos x="34" y="1207"/>
              </a:cxn>
            </a:cxnLst>
            <a:rect l="0" t="0" r="r" b="b"/>
            <a:pathLst>
              <a:path w="773" h="1207">
                <a:moveTo>
                  <a:pt x="0" y="0"/>
                </a:moveTo>
                <a:cubicBezTo>
                  <a:pt x="224" y="100"/>
                  <a:pt x="449" y="201"/>
                  <a:pt x="563" y="339"/>
                </a:cubicBezTo>
                <a:cubicBezTo>
                  <a:pt x="677" y="477"/>
                  <a:pt x="773" y="682"/>
                  <a:pt x="685" y="827"/>
                </a:cubicBezTo>
                <a:cubicBezTo>
                  <a:pt x="597" y="972"/>
                  <a:pt x="315" y="1089"/>
                  <a:pt x="34" y="1207"/>
                </a:cubicBezTo>
              </a:path>
            </a:pathLst>
          </a:custGeom>
          <a:gradFill rotWithShape="1">
            <a:gsLst>
              <a:gs pos="0">
                <a:srgbClr val="CC00FF"/>
              </a:gs>
              <a:gs pos="50000">
                <a:srgbClr val="CC00FF">
                  <a:gamma/>
                  <a:shade val="46275"/>
                  <a:invGamma/>
                </a:srgbClr>
              </a:gs>
              <a:gs pos="100000">
                <a:srgbClr val="CC00FF"/>
              </a:gs>
            </a:gsLst>
            <a:lin ang="5400000" scaled="1"/>
          </a:gra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0922" name="Freeform 10"/>
          <p:cNvSpPr>
            <a:spLocks/>
          </p:cNvSpPr>
          <p:nvPr/>
        </p:nvSpPr>
        <p:spPr bwMode="auto">
          <a:xfrm flipH="1">
            <a:off x="2722563" y="2473325"/>
            <a:ext cx="1227137" cy="19161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3" y="339"/>
              </a:cxn>
              <a:cxn ang="0">
                <a:pos x="685" y="827"/>
              </a:cxn>
              <a:cxn ang="0">
                <a:pos x="34" y="1207"/>
              </a:cxn>
            </a:cxnLst>
            <a:rect l="0" t="0" r="r" b="b"/>
            <a:pathLst>
              <a:path w="773" h="1207">
                <a:moveTo>
                  <a:pt x="0" y="0"/>
                </a:moveTo>
                <a:cubicBezTo>
                  <a:pt x="224" y="100"/>
                  <a:pt x="449" y="201"/>
                  <a:pt x="563" y="339"/>
                </a:cubicBezTo>
                <a:cubicBezTo>
                  <a:pt x="677" y="477"/>
                  <a:pt x="773" y="682"/>
                  <a:pt x="685" y="827"/>
                </a:cubicBezTo>
                <a:cubicBezTo>
                  <a:pt x="597" y="972"/>
                  <a:pt x="315" y="1089"/>
                  <a:pt x="34" y="1207"/>
                </a:cubicBezTo>
              </a:path>
            </a:pathLst>
          </a:custGeom>
          <a:gradFill rotWithShape="1">
            <a:gsLst>
              <a:gs pos="0">
                <a:srgbClr val="66FF33"/>
              </a:gs>
              <a:gs pos="50000">
                <a:srgbClr val="66FF33">
                  <a:gamma/>
                  <a:shade val="46275"/>
                  <a:invGamma/>
                </a:srgbClr>
              </a:gs>
              <a:gs pos="100000">
                <a:srgbClr val="66FF33"/>
              </a:gs>
            </a:gsLst>
            <a:lin ang="5400000" scaled="1"/>
          </a:gra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0921" name="Oval 9"/>
          <p:cNvSpPr>
            <a:spLocks noChangeArrowheads="1"/>
          </p:cNvSpPr>
          <p:nvPr/>
        </p:nvSpPr>
        <p:spPr bwMode="auto">
          <a:xfrm flipH="1">
            <a:off x="3625850" y="2473325"/>
            <a:ext cx="677863" cy="1916113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Oval 4"/>
          <p:cNvSpPr>
            <a:spLocks noChangeArrowheads="1"/>
          </p:cNvSpPr>
          <p:nvPr/>
        </p:nvSpPr>
        <p:spPr bwMode="auto">
          <a:xfrm>
            <a:off x="4838700" y="2473325"/>
            <a:ext cx="677863" cy="1916113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4095750" y="3459163"/>
            <a:ext cx="1152525" cy="1588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0" name="Text Box 122"/>
          <p:cNvSpPr txBox="1">
            <a:spLocks noChangeArrowheads="1"/>
          </p:cNvSpPr>
          <p:nvPr/>
        </p:nvSpPr>
        <p:spPr bwMode="auto">
          <a:xfrm>
            <a:off x="2657475" y="5758710"/>
            <a:ext cx="4238625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1-connected …</a:t>
            </a:r>
            <a:endParaRPr lang="en-US" sz="32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Curved Connector 22"/>
          <p:cNvCxnSpPr>
            <a:stCxn id="20" idx="0"/>
          </p:cNvCxnSpPr>
          <p:nvPr/>
        </p:nvCxnSpPr>
        <p:spPr bwMode="auto">
          <a:xfrm rot="5400000" flipH="1" flipV="1">
            <a:off x="4419177" y="4653387"/>
            <a:ext cx="1462935" cy="747712"/>
          </a:xfrm>
          <a:prstGeom prst="curvedConnector3">
            <a:avLst>
              <a:gd name="adj1" fmla="val 50000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Curved Connector 24"/>
          <p:cNvCxnSpPr>
            <a:stCxn id="20" idx="0"/>
          </p:cNvCxnSpPr>
          <p:nvPr/>
        </p:nvCxnSpPr>
        <p:spPr bwMode="auto">
          <a:xfrm rot="16200000" flipV="1">
            <a:off x="3547640" y="4529561"/>
            <a:ext cx="1424835" cy="1033463"/>
          </a:xfrm>
          <a:prstGeom prst="curvedConnector3">
            <a:avLst>
              <a:gd name="adj1" fmla="val 50000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87AE-F71E-4654-BFD7-FCCA5F58A5A4}" type="datetime5">
              <a:rPr lang="en-US"/>
              <a:pPr/>
              <a:t>11-Nov-10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9790-0B69-486E-8F6A-EE9477110330}" type="slidenum">
              <a:rPr lang="en-US"/>
              <a:pPr/>
              <a:t>109</a:t>
            </a:fld>
            <a:endParaRPr lang="en-US"/>
          </a:p>
        </p:txBody>
      </p:sp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Reasoning About Connectivity</a:t>
            </a:r>
            <a:endParaRPr lang="en-GB" sz="4000"/>
          </a:p>
        </p:txBody>
      </p:sp>
      <p:sp>
        <p:nvSpPr>
          <p:cNvPr id="552963" name="Freeform 3"/>
          <p:cNvSpPr>
            <a:spLocks/>
          </p:cNvSpPr>
          <p:nvPr/>
        </p:nvSpPr>
        <p:spPr bwMode="auto">
          <a:xfrm>
            <a:off x="5192713" y="2473325"/>
            <a:ext cx="1227137" cy="19161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3" y="339"/>
              </a:cxn>
              <a:cxn ang="0">
                <a:pos x="685" y="827"/>
              </a:cxn>
              <a:cxn ang="0">
                <a:pos x="34" y="1207"/>
              </a:cxn>
            </a:cxnLst>
            <a:rect l="0" t="0" r="r" b="b"/>
            <a:pathLst>
              <a:path w="773" h="1207">
                <a:moveTo>
                  <a:pt x="0" y="0"/>
                </a:moveTo>
                <a:cubicBezTo>
                  <a:pt x="224" y="100"/>
                  <a:pt x="449" y="201"/>
                  <a:pt x="563" y="339"/>
                </a:cubicBezTo>
                <a:cubicBezTo>
                  <a:pt x="677" y="477"/>
                  <a:pt x="773" y="682"/>
                  <a:pt x="685" y="827"/>
                </a:cubicBezTo>
                <a:cubicBezTo>
                  <a:pt x="597" y="972"/>
                  <a:pt x="315" y="1089"/>
                  <a:pt x="34" y="1207"/>
                </a:cubicBezTo>
              </a:path>
            </a:pathLst>
          </a:cu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2964" name="Freeform 4"/>
          <p:cNvSpPr>
            <a:spLocks/>
          </p:cNvSpPr>
          <p:nvPr/>
        </p:nvSpPr>
        <p:spPr bwMode="auto">
          <a:xfrm flipH="1">
            <a:off x="2722563" y="2473325"/>
            <a:ext cx="1227137" cy="19161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3" y="339"/>
              </a:cxn>
              <a:cxn ang="0">
                <a:pos x="685" y="827"/>
              </a:cxn>
              <a:cxn ang="0">
                <a:pos x="34" y="1207"/>
              </a:cxn>
            </a:cxnLst>
            <a:rect l="0" t="0" r="r" b="b"/>
            <a:pathLst>
              <a:path w="773" h="1207">
                <a:moveTo>
                  <a:pt x="0" y="0"/>
                </a:moveTo>
                <a:cubicBezTo>
                  <a:pt x="224" y="100"/>
                  <a:pt x="449" y="201"/>
                  <a:pt x="563" y="339"/>
                </a:cubicBezTo>
                <a:cubicBezTo>
                  <a:pt x="677" y="477"/>
                  <a:pt x="773" y="682"/>
                  <a:pt x="685" y="827"/>
                </a:cubicBezTo>
                <a:cubicBezTo>
                  <a:pt x="597" y="972"/>
                  <a:pt x="315" y="1089"/>
                  <a:pt x="34" y="1207"/>
                </a:cubicBezTo>
              </a:path>
            </a:pathLst>
          </a:cu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2967" name="Oval 7"/>
          <p:cNvSpPr>
            <a:spLocks noChangeArrowheads="1"/>
          </p:cNvSpPr>
          <p:nvPr/>
        </p:nvSpPr>
        <p:spPr bwMode="auto">
          <a:xfrm flipH="1">
            <a:off x="3625850" y="2473325"/>
            <a:ext cx="677863" cy="1916113"/>
          </a:xfrm>
          <a:prstGeom prst="ellipse">
            <a:avLst/>
          </a:prstGeom>
          <a:solidFill>
            <a:schemeClr val="bg1"/>
          </a:solidFill>
          <a:ln w="762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68" name="Oval 8"/>
          <p:cNvSpPr>
            <a:spLocks noChangeArrowheads="1"/>
          </p:cNvSpPr>
          <p:nvPr/>
        </p:nvSpPr>
        <p:spPr bwMode="auto">
          <a:xfrm>
            <a:off x="4838700" y="2473325"/>
            <a:ext cx="677863" cy="1916113"/>
          </a:xfrm>
          <a:prstGeom prst="ellipse">
            <a:avLst/>
          </a:prstGeom>
          <a:solidFill>
            <a:schemeClr val="bg1"/>
          </a:solidFill>
          <a:ln w="762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095750" y="3459163"/>
            <a:ext cx="1152525" cy="1588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4" name="Text Box 122"/>
          <p:cNvSpPr txBox="1">
            <a:spLocks noChangeArrowheads="1"/>
          </p:cNvSpPr>
          <p:nvPr/>
        </p:nvSpPr>
        <p:spPr bwMode="auto">
          <a:xfrm>
            <a:off x="2495550" y="5406285"/>
            <a:ext cx="4238625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0-connected</a:t>
            </a:r>
            <a:endParaRPr lang="en-US" sz="32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Curved Connector 24"/>
          <p:cNvCxnSpPr>
            <a:stCxn id="24" idx="0"/>
            <a:endCxn id="552968" idx="4"/>
          </p:cNvCxnSpPr>
          <p:nvPr/>
        </p:nvCxnSpPr>
        <p:spPr bwMode="auto">
          <a:xfrm rot="5400000" flipH="1" flipV="1">
            <a:off x="4387824" y="4616478"/>
            <a:ext cx="1016847" cy="562769"/>
          </a:xfrm>
          <a:prstGeom prst="curvedConnector3">
            <a:avLst>
              <a:gd name="adj1" fmla="val 50000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 Box 122"/>
          <p:cNvSpPr txBox="1">
            <a:spLocks noChangeArrowheads="1"/>
          </p:cNvSpPr>
          <p:nvPr/>
        </p:nvSpPr>
        <p:spPr bwMode="auto">
          <a:xfrm>
            <a:off x="495300" y="1729635"/>
            <a:ext cx="4238625" cy="1077218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Can apply Nerve Lemma!</a:t>
            </a:r>
            <a:endParaRPr lang="en-US" sz="32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1494972" y="4587135"/>
            <a:ext cx="1463862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Then …</a:t>
            </a:r>
          </a:p>
        </p:txBody>
      </p:sp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666297" y="1529610"/>
            <a:ext cx="841897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If 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 Box 122"/>
          <p:cNvSpPr txBox="1">
            <a:spLocks noChangeArrowheads="1"/>
          </p:cNvSpPr>
          <p:nvPr/>
        </p:nvSpPr>
        <p:spPr bwMode="auto">
          <a:xfrm>
            <a:off x="1514022" y="3367935"/>
            <a:ext cx="4713150" cy="1077218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For every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(n-1)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-simplex 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30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n</a:t>
            </a:r>
            <a:r>
              <a:rPr lang="en-US" sz="32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200" baseline="30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30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n</a:t>
            </a:r>
            <a:r>
              <a:rPr lang="en-US" sz="32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200" baseline="30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1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is non-empty …</a:t>
            </a:r>
          </a:p>
        </p:txBody>
      </p:sp>
      <p:sp>
        <p:nvSpPr>
          <p:cNvPr id="11" name="Text Box 122"/>
          <p:cNvSpPr txBox="1">
            <a:spLocks noChangeArrowheads="1"/>
          </p:cNvSpPr>
          <p:nvPr/>
        </p:nvSpPr>
        <p:spPr bwMode="auto">
          <a:xfrm>
            <a:off x="904422" y="1929660"/>
            <a:ext cx="4652236" cy="1077218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For every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-simplex 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30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30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is path-connected 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05425" y="5229225"/>
            <a:ext cx="420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(If one process fails)</a:t>
            </a:r>
          </a:p>
        </p:txBody>
      </p:sp>
      <p:cxnSp>
        <p:nvCxnSpPr>
          <p:cNvPr id="15" name="Curved Connector 10"/>
          <p:cNvCxnSpPr>
            <a:stCxn id="13" idx="0"/>
          </p:cNvCxnSpPr>
          <p:nvPr/>
        </p:nvCxnSpPr>
        <p:spPr bwMode="auto">
          <a:xfrm rot="16200000" flipV="1">
            <a:off x="6167593" y="3991130"/>
            <a:ext cx="1384236" cy="1091954"/>
          </a:xfrm>
          <a:prstGeom prst="curvedConnector2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EFF3-D3F7-4F14-BA23-727AA4EE11C8}" type="datetime5">
              <a:rPr lang="en-US"/>
              <a:pPr/>
              <a:t>11-Nov-10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6757-F387-403F-829C-8BC8C3FEC1B9}" type="slidenum">
              <a:rPr lang="en-US"/>
              <a:pPr/>
              <a:t>110</a:t>
            </a:fld>
            <a:endParaRPr lang="en-US"/>
          </a:p>
        </p:txBody>
      </p:sp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Reasoning About Connectivity</a:t>
            </a:r>
            <a:endParaRPr lang="en-GB" sz="400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328988" y="2473325"/>
            <a:ext cx="2486025" cy="1916113"/>
            <a:chOff x="2478" y="1558"/>
            <a:chExt cx="1566" cy="1207"/>
          </a:xfrm>
        </p:grpSpPr>
        <p:sp>
          <p:nvSpPr>
            <p:cNvPr id="553988" name="Freeform 4"/>
            <p:cNvSpPr>
              <a:spLocks/>
            </p:cNvSpPr>
            <p:nvPr/>
          </p:nvSpPr>
          <p:spPr bwMode="auto">
            <a:xfrm flipH="1">
              <a:off x="2478" y="1558"/>
              <a:ext cx="773" cy="12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3" y="339"/>
                </a:cxn>
                <a:cxn ang="0">
                  <a:pos x="685" y="827"/>
                </a:cxn>
                <a:cxn ang="0">
                  <a:pos x="34" y="1207"/>
                </a:cxn>
              </a:cxnLst>
              <a:rect l="0" t="0" r="r" b="b"/>
              <a:pathLst>
                <a:path w="773" h="1207">
                  <a:moveTo>
                    <a:pt x="0" y="0"/>
                  </a:moveTo>
                  <a:cubicBezTo>
                    <a:pt x="224" y="100"/>
                    <a:pt x="449" y="201"/>
                    <a:pt x="563" y="339"/>
                  </a:cubicBezTo>
                  <a:cubicBezTo>
                    <a:pt x="677" y="477"/>
                    <a:pt x="773" y="682"/>
                    <a:pt x="685" y="827"/>
                  </a:cubicBezTo>
                  <a:cubicBezTo>
                    <a:pt x="597" y="972"/>
                    <a:pt x="315" y="1089"/>
                    <a:pt x="34" y="1207"/>
                  </a:cubicBezTo>
                </a:path>
              </a:pathLst>
            </a:custGeom>
            <a:gradFill rotWithShape="1">
              <a:gsLst>
                <a:gs pos="0">
                  <a:srgbClr val="66FF33"/>
                </a:gs>
                <a:gs pos="50000">
                  <a:srgbClr val="66FF33">
                    <a:gamma/>
                    <a:shade val="46275"/>
                    <a:invGamma/>
                  </a:srgbClr>
                </a:gs>
                <a:gs pos="100000">
                  <a:srgbClr val="66FF33"/>
                </a:gs>
              </a:gsLst>
              <a:lin ang="5400000" scaled="1"/>
            </a:gra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992" name="Oval 8"/>
            <p:cNvSpPr>
              <a:spLocks noChangeArrowheads="1"/>
            </p:cNvSpPr>
            <p:nvPr/>
          </p:nvSpPr>
          <p:spPr bwMode="auto">
            <a:xfrm>
              <a:off x="3048" y="1558"/>
              <a:ext cx="427" cy="1207"/>
            </a:xfrm>
            <a:prstGeom prst="ellipse">
              <a:avLst/>
            </a:prstGeom>
            <a:gradFill rotWithShape="1">
              <a:gsLst>
                <a:gs pos="0">
                  <a:srgbClr val="CC00FF"/>
                </a:gs>
                <a:gs pos="50000">
                  <a:srgbClr val="CC00FF">
                    <a:gamma/>
                    <a:shade val="46275"/>
                    <a:invGamma/>
                  </a:srgbClr>
                </a:gs>
                <a:gs pos="100000">
                  <a:srgbClr val="CC00FF"/>
                </a:gs>
              </a:gsLst>
              <a:lin ang="5400000" scaled="1"/>
            </a:gradFill>
            <a:ln w="762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87" name="Freeform 3"/>
            <p:cNvSpPr>
              <a:spLocks/>
            </p:cNvSpPr>
            <p:nvPr/>
          </p:nvSpPr>
          <p:spPr bwMode="auto">
            <a:xfrm>
              <a:off x="3271" y="1558"/>
              <a:ext cx="773" cy="12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3" y="339"/>
                </a:cxn>
                <a:cxn ang="0">
                  <a:pos x="685" y="827"/>
                </a:cxn>
                <a:cxn ang="0">
                  <a:pos x="34" y="1207"/>
                </a:cxn>
              </a:cxnLst>
              <a:rect l="0" t="0" r="r" b="b"/>
              <a:pathLst>
                <a:path w="773" h="1207">
                  <a:moveTo>
                    <a:pt x="0" y="0"/>
                  </a:moveTo>
                  <a:cubicBezTo>
                    <a:pt x="224" y="100"/>
                    <a:pt x="449" y="201"/>
                    <a:pt x="563" y="339"/>
                  </a:cubicBezTo>
                  <a:cubicBezTo>
                    <a:pt x="677" y="477"/>
                    <a:pt x="773" y="682"/>
                    <a:pt x="685" y="827"/>
                  </a:cubicBezTo>
                  <a:cubicBezTo>
                    <a:pt x="597" y="972"/>
                    <a:pt x="315" y="1089"/>
                    <a:pt x="34" y="1207"/>
                  </a:cubicBezTo>
                </a:path>
              </a:pathLst>
            </a:custGeom>
            <a:gradFill rotWithShape="1">
              <a:gsLst>
                <a:gs pos="0">
                  <a:srgbClr val="CC00FF"/>
                </a:gs>
                <a:gs pos="50000">
                  <a:srgbClr val="CC00FF">
                    <a:gamma/>
                    <a:shade val="46275"/>
                    <a:invGamma/>
                  </a:srgbClr>
                </a:gs>
                <a:gs pos="100000">
                  <a:srgbClr val="CC00FF"/>
                </a:gs>
              </a:gsLst>
              <a:lin ang="5400000" scaled="1"/>
            </a:gra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3321050" y="4943475"/>
            <a:ext cx="307975" cy="261938"/>
            <a:chOff x="1695" y="2961"/>
            <a:chExt cx="194" cy="165"/>
          </a:xfrm>
          <a:solidFill>
            <a:schemeClr val="accent6"/>
          </a:solidFill>
        </p:grpSpPr>
        <p:sp>
          <p:nvSpPr>
            <p:cNvPr id="11" name="Oval 16"/>
            <p:cNvSpPr>
              <a:spLocks noChangeArrowheads="1"/>
            </p:cNvSpPr>
            <p:nvPr/>
          </p:nvSpPr>
          <p:spPr bwMode="auto">
            <a:xfrm>
              <a:off x="1695" y="2961"/>
              <a:ext cx="194" cy="165"/>
            </a:xfrm>
            <a:prstGeom prst="ellipse">
              <a:avLst/>
            </a:prstGeom>
            <a:solidFill>
              <a:srgbClr val="62EA16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7"/>
            <p:cNvSpPr>
              <a:spLocks noChangeArrowheads="1"/>
            </p:cNvSpPr>
            <p:nvPr/>
          </p:nvSpPr>
          <p:spPr bwMode="auto">
            <a:xfrm>
              <a:off x="1825" y="3001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5349875" y="4962525"/>
            <a:ext cx="307975" cy="261938"/>
            <a:chOff x="1695" y="2961"/>
            <a:chExt cx="194" cy="165"/>
          </a:xfrm>
          <a:solidFill>
            <a:schemeClr val="accent6"/>
          </a:solidFill>
        </p:grpSpPr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1695" y="2961"/>
              <a:ext cx="194" cy="165"/>
            </a:xfrm>
            <a:prstGeom prst="ellipse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1825" y="3001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6" name="Straight Connector 15"/>
          <p:cNvCxnSpPr>
            <a:stCxn id="11" idx="6"/>
            <a:endCxn id="14" idx="2"/>
          </p:cNvCxnSpPr>
          <p:nvPr/>
        </p:nvCxnSpPr>
        <p:spPr bwMode="auto">
          <a:xfrm>
            <a:off x="3629025" y="5074444"/>
            <a:ext cx="1720850" cy="19050"/>
          </a:xfrm>
          <a:prstGeom prst="line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 Box 122"/>
          <p:cNvSpPr txBox="1">
            <a:spLocks noChangeArrowheads="1"/>
          </p:cNvSpPr>
          <p:nvPr/>
        </p:nvSpPr>
        <p:spPr bwMode="auto">
          <a:xfrm>
            <a:off x="2657475" y="5758710"/>
            <a:ext cx="4238625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1-connected …</a:t>
            </a:r>
            <a:endParaRPr lang="en-US" sz="32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Curved Connector 17"/>
          <p:cNvCxnSpPr>
            <a:stCxn id="17" idx="0"/>
          </p:cNvCxnSpPr>
          <p:nvPr/>
        </p:nvCxnSpPr>
        <p:spPr bwMode="auto">
          <a:xfrm rot="16200000" flipV="1">
            <a:off x="4366790" y="5348711"/>
            <a:ext cx="662835" cy="157163"/>
          </a:xfrm>
          <a:prstGeom prst="curvedConnector3">
            <a:avLst>
              <a:gd name="adj1" fmla="val 50000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EFF3-D3F7-4F14-BA23-727AA4EE11C8}" type="datetime5">
              <a:rPr lang="en-US"/>
              <a:pPr/>
              <a:t>11-Nov-10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6757-F387-403F-829C-8BC8C3FEC1B9}" type="slidenum">
              <a:rPr lang="en-US"/>
              <a:pPr/>
              <a:t>111</a:t>
            </a:fld>
            <a:endParaRPr lang="en-US"/>
          </a:p>
        </p:txBody>
      </p:sp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Reasoning About Connectivity</a:t>
            </a:r>
            <a:endParaRPr lang="en-GB" sz="400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328988" y="2473325"/>
            <a:ext cx="2486025" cy="1916113"/>
            <a:chOff x="2478" y="1558"/>
            <a:chExt cx="1566" cy="1207"/>
          </a:xfrm>
        </p:grpSpPr>
        <p:sp>
          <p:nvSpPr>
            <p:cNvPr id="553988" name="Freeform 4"/>
            <p:cNvSpPr>
              <a:spLocks/>
            </p:cNvSpPr>
            <p:nvPr/>
          </p:nvSpPr>
          <p:spPr bwMode="auto">
            <a:xfrm flipH="1">
              <a:off x="2478" y="1558"/>
              <a:ext cx="773" cy="12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3" y="339"/>
                </a:cxn>
                <a:cxn ang="0">
                  <a:pos x="685" y="827"/>
                </a:cxn>
                <a:cxn ang="0">
                  <a:pos x="34" y="1207"/>
                </a:cxn>
              </a:cxnLst>
              <a:rect l="0" t="0" r="r" b="b"/>
              <a:pathLst>
                <a:path w="773" h="1207">
                  <a:moveTo>
                    <a:pt x="0" y="0"/>
                  </a:moveTo>
                  <a:cubicBezTo>
                    <a:pt x="224" y="100"/>
                    <a:pt x="449" y="201"/>
                    <a:pt x="563" y="339"/>
                  </a:cubicBezTo>
                  <a:cubicBezTo>
                    <a:pt x="677" y="477"/>
                    <a:pt x="773" y="682"/>
                    <a:pt x="685" y="827"/>
                  </a:cubicBezTo>
                  <a:cubicBezTo>
                    <a:pt x="597" y="972"/>
                    <a:pt x="315" y="1089"/>
                    <a:pt x="34" y="1207"/>
                  </a:cubicBezTo>
                </a:path>
              </a:pathLst>
            </a:custGeom>
            <a:gradFill rotWithShape="1">
              <a:gsLst>
                <a:gs pos="0">
                  <a:srgbClr val="66FF33"/>
                </a:gs>
                <a:gs pos="50000">
                  <a:srgbClr val="66FF33">
                    <a:gamma/>
                    <a:shade val="46275"/>
                    <a:invGamma/>
                  </a:srgbClr>
                </a:gs>
                <a:gs pos="100000">
                  <a:srgbClr val="66FF33"/>
                </a:gs>
              </a:gsLst>
              <a:lin ang="5400000" scaled="1"/>
            </a:gra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992" name="Oval 8"/>
            <p:cNvSpPr>
              <a:spLocks noChangeArrowheads="1"/>
            </p:cNvSpPr>
            <p:nvPr/>
          </p:nvSpPr>
          <p:spPr bwMode="auto">
            <a:xfrm>
              <a:off x="3048" y="1558"/>
              <a:ext cx="427" cy="1207"/>
            </a:xfrm>
            <a:prstGeom prst="ellipse">
              <a:avLst/>
            </a:prstGeom>
            <a:gradFill rotWithShape="1">
              <a:gsLst>
                <a:gs pos="0">
                  <a:srgbClr val="CC00FF"/>
                </a:gs>
                <a:gs pos="50000">
                  <a:srgbClr val="CC00FF">
                    <a:gamma/>
                    <a:shade val="46275"/>
                    <a:invGamma/>
                  </a:srgbClr>
                </a:gs>
                <a:gs pos="100000">
                  <a:srgbClr val="CC00FF"/>
                </a:gs>
              </a:gsLst>
              <a:lin ang="5400000" scaled="1"/>
            </a:gradFill>
            <a:ln w="762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87" name="Freeform 3"/>
            <p:cNvSpPr>
              <a:spLocks/>
            </p:cNvSpPr>
            <p:nvPr/>
          </p:nvSpPr>
          <p:spPr bwMode="auto">
            <a:xfrm>
              <a:off x="3271" y="1558"/>
              <a:ext cx="773" cy="12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3" y="339"/>
                </a:cxn>
                <a:cxn ang="0">
                  <a:pos x="685" y="827"/>
                </a:cxn>
                <a:cxn ang="0">
                  <a:pos x="34" y="1207"/>
                </a:cxn>
              </a:cxnLst>
              <a:rect l="0" t="0" r="r" b="b"/>
              <a:pathLst>
                <a:path w="773" h="1207">
                  <a:moveTo>
                    <a:pt x="0" y="0"/>
                  </a:moveTo>
                  <a:cubicBezTo>
                    <a:pt x="224" y="100"/>
                    <a:pt x="449" y="201"/>
                    <a:pt x="563" y="339"/>
                  </a:cubicBezTo>
                  <a:cubicBezTo>
                    <a:pt x="677" y="477"/>
                    <a:pt x="773" y="682"/>
                    <a:pt x="685" y="827"/>
                  </a:cubicBezTo>
                  <a:cubicBezTo>
                    <a:pt x="597" y="972"/>
                    <a:pt x="315" y="1089"/>
                    <a:pt x="34" y="1207"/>
                  </a:cubicBezTo>
                </a:path>
              </a:pathLst>
            </a:custGeom>
            <a:gradFill rotWithShape="1">
              <a:gsLst>
                <a:gs pos="0">
                  <a:srgbClr val="CC00FF"/>
                </a:gs>
                <a:gs pos="50000">
                  <a:srgbClr val="CC00FF">
                    <a:gamma/>
                    <a:shade val="46275"/>
                    <a:invGamma/>
                  </a:srgbClr>
                </a:gs>
                <a:gs pos="100000">
                  <a:srgbClr val="CC00FF"/>
                </a:gs>
              </a:gsLst>
              <a:lin ang="5400000" scaled="1"/>
            </a:gra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321050" y="4943475"/>
            <a:ext cx="307975" cy="261938"/>
            <a:chOff x="1695" y="2961"/>
            <a:chExt cx="194" cy="165"/>
          </a:xfrm>
          <a:solidFill>
            <a:schemeClr val="accent6"/>
          </a:solidFill>
        </p:grpSpPr>
        <p:sp>
          <p:nvSpPr>
            <p:cNvPr id="11" name="Oval 16"/>
            <p:cNvSpPr>
              <a:spLocks noChangeArrowheads="1"/>
            </p:cNvSpPr>
            <p:nvPr/>
          </p:nvSpPr>
          <p:spPr bwMode="auto">
            <a:xfrm>
              <a:off x="1695" y="2961"/>
              <a:ext cx="194" cy="165"/>
            </a:xfrm>
            <a:prstGeom prst="ellipse">
              <a:avLst/>
            </a:prstGeom>
            <a:solidFill>
              <a:srgbClr val="62EA16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7"/>
            <p:cNvSpPr>
              <a:spLocks noChangeArrowheads="1"/>
            </p:cNvSpPr>
            <p:nvPr/>
          </p:nvSpPr>
          <p:spPr bwMode="auto">
            <a:xfrm>
              <a:off x="1825" y="3001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349875" y="4962525"/>
            <a:ext cx="307975" cy="261938"/>
            <a:chOff x="1695" y="2961"/>
            <a:chExt cx="194" cy="165"/>
          </a:xfrm>
          <a:solidFill>
            <a:schemeClr val="accent6"/>
          </a:solidFill>
        </p:grpSpPr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1695" y="2961"/>
              <a:ext cx="194" cy="165"/>
            </a:xfrm>
            <a:prstGeom prst="ellipse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1825" y="3001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6" name="Straight Connector 15"/>
          <p:cNvCxnSpPr>
            <a:stCxn id="11" idx="6"/>
            <a:endCxn id="14" idx="2"/>
          </p:cNvCxnSpPr>
          <p:nvPr/>
        </p:nvCxnSpPr>
        <p:spPr bwMode="auto">
          <a:xfrm>
            <a:off x="3629025" y="5074444"/>
            <a:ext cx="1720850" cy="19050"/>
          </a:xfrm>
          <a:prstGeom prst="line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 Box 122"/>
          <p:cNvSpPr txBox="1">
            <a:spLocks noChangeArrowheads="1"/>
          </p:cNvSpPr>
          <p:nvPr/>
        </p:nvSpPr>
        <p:spPr bwMode="auto">
          <a:xfrm>
            <a:off x="2657475" y="5758710"/>
            <a:ext cx="4238625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1-connected !</a:t>
            </a:r>
            <a:endParaRPr lang="en-US" sz="32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Curved Connector 17"/>
          <p:cNvCxnSpPr>
            <a:stCxn id="17" idx="0"/>
          </p:cNvCxnSpPr>
          <p:nvPr/>
        </p:nvCxnSpPr>
        <p:spPr bwMode="auto">
          <a:xfrm rot="16200000" flipV="1">
            <a:off x="4366790" y="5348711"/>
            <a:ext cx="662835" cy="157163"/>
          </a:xfrm>
          <a:prstGeom prst="curvedConnector3">
            <a:avLst>
              <a:gd name="adj1" fmla="val 50000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Curved Connector 18"/>
          <p:cNvCxnSpPr/>
          <p:nvPr/>
        </p:nvCxnSpPr>
        <p:spPr bwMode="auto">
          <a:xfrm rot="5400000">
            <a:off x="5657849" y="2486027"/>
            <a:ext cx="1190628" cy="1038224"/>
          </a:xfrm>
          <a:prstGeom prst="curvedConnector3">
            <a:avLst>
              <a:gd name="adj1" fmla="val 100400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 Box 122"/>
          <p:cNvSpPr txBox="1">
            <a:spLocks noChangeArrowheads="1"/>
          </p:cNvSpPr>
          <p:nvPr/>
        </p:nvSpPr>
        <p:spPr bwMode="auto">
          <a:xfrm>
            <a:off x="4476750" y="1748685"/>
            <a:ext cx="4238625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1-connected !</a:t>
            </a:r>
            <a:endParaRPr lang="en-US" sz="32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122"/>
          <p:cNvSpPr txBox="1">
            <a:spLocks noChangeArrowheads="1"/>
          </p:cNvSpPr>
          <p:nvPr/>
        </p:nvSpPr>
        <p:spPr bwMode="auto">
          <a:xfrm>
            <a:off x="7134226" y="2253510"/>
            <a:ext cx="1819274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QED</a:t>
            </a:r>
            <a:endParaRPr lang="en-US" sz="32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Up Arrow 20"/>
          <p:cNvSpPr/>
          <p:nvPr/>
        </p:nvSpPr>
        <p:spPr>
          <a:xfrm>
            <a:off x="5638800" y="3800475"/>
            <a:ext cx="2790825" cy="1514475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implies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About Computation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112</a:t>
            </a:fld>
            <a:endParaRPr lang="en-US"/>
          </a:p>
        </p:txBody>
      </p:sp>
      <p:pic>
        <p:nvPicPr>
          <p:cNvPr id="7" name="Picture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78659" y="2498724"/>
            <a:ext cx="1604974" cy="948859"/>
          </a:xfrm>
          <a:prstGeom prst="rect">
            <a:avLst/>
          </a:prstGeom>
          <a:noFill/>
          <a:ln/>
          <a:effectLst/>
        </p:spPr>
      </p:pic>
      <p:sp>
        <p:nvSpPr>
          <p:cNvPr id="8" name="Rounded Rectangular Callout 7"/>
          <p:cNvSpPr/>
          <p:nvPr/>
        </p:nvSpPr>
        <p:spPr>
          <a:xfrm>
            <a:off x="2019300" y="2619375"/>
            <a:ext cx="571500" cy="733425"/>
          </a:xfrm>
          <a:prstGeom prst="wedgeRoundRectCallout">
            <a:avLst>
              <a:gd name="adj1" fmla="val 154167"/>
              <a:gd name="adj2" fmla="val -1136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3333750" y="2624985"/>
            <a:ext cx="5162550" cy="1077218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Protocol state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(processes + environment)</a:t>
            </a:r>
            <a:endParaRPr lang="en-US" sz="32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104900" y="2447925"/>
            <a:ext cx="1647825" cy="1152525"/>
          </a:xfrm>
          <a:prstGeom prst="wedgeRoundRectCallout">
            <a:avLst>
              <a:gd name="adj1" fmla="val 54167"/>
              <a:gd name="adj2" fmla="val 145971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22"/>
          <p:cNvSpPr txBox="1">
            <a:spLocks noChangeArrowheads="1"/>
          </p:cNvSpPr>
          <p:nvPr/>
        </p:nvSpPr>
        <p:spPr bwMode="auto">
          <a:xfrm>
            <a:off x="1838325" y="4768110"/>
            <a:ext cx="5162550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Reachable complex from </a:t>
            </a:r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About Computation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113</a:t>
            </a:fld>
            <a:endParaRPr lang="en-US"/>
          </a:p>
        </p:txBody>
      </p:sp>
      <p:pic>
        <p:nvPicPr>
          <p:cNvPr id="13" name="Picture 1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94667" y="2498724"/>
            <a:ext cx="3572957" cy="948394"/>
          </a:xfrm>
          <a:prstGeom prst="rect">
            <a:avLst/>
          </a:prstGeom>
          <a:noFill/>
          <a:ln/>
          <a:effectLst/>
        </p:spPr>
      </p:pic>
      <p:sp>
        <p:nvSpPr>
          <p:cNvPr id="8" name="Rounded Rectangular Callout 7"/>
          <p:cNvSpPr/>
          <p:nvPr/>
        </p:nvSpPr>
        <p:spPr>
          <a:xfrm>
            <a:off x="2867025" y="2676525"/>
            <a:ext cx="571500" cy="733425"/>
          </a:xfrm>
          <a:prstGeom prst="wedgeRoundRectCallout">
            <a:avLst>
              <a:gd name="adj1" fmla="val 154167"/>
              <a:gd name="adj2" fmla="val -1136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3981450" y="2053485"/>
            <a:ext cx="5162550" cy="1077218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New protocol state if </a:t>
            </a:r>
            <a:r>
              <a:rPr lang="en-US" sz="32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sz="32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moves next from </a:t>
            </a:r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038350" y="2505075"/>
            <a:ext cx="1647825" cy="1152525"/>
          </a:xfrm>
          <a:prstGeom prst="wedgeRoundRectCallout">
            <a:avLst>
              <a:gd name="adj1" fmla="val 67462"/>
              <a:gd name="adj2" fmla="val 117045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22"/>
          <p:cNvSpPr txBox="1">
            <a:spLocks noChangeArrowheads="1"/>
          </p:cNvSpPr>
          <p:nvPr/>
        </p:nvSpPr>
        <p:spPr bwMode="auto">
          <a:xfrm>
            <a:off x="2095499" y="4501410"/>
            <a:ext cx="6810375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Reachable complex if </a:t>
            </a:r>
            <a:r>
              <a:rPr lang="en-US" sz="32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sz="32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moves next </a:t>
            </a:r>
            <a:endParaRPr lang="en-US" sz="32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14301" y="2428875"/>
            <a:ext cx="1314450" cy="1152525"/>
          </a:xfrm>
          <a:prstGeom prst="wedgeRoundRectCallout">
            <a:avLst>
              <a:gd name="adj1" fmla="val 79781"/>
              <a:gd name="adj2" fmla="val 208781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122"/>
          <p:cNvSpPr txBox="1">
            <a:spLocks noChangeArrowheads="1"/>
          </p:cNvSpPr>
          <p:nvPr/>
        </p:nvSpPr>
        <p:spPr bwMode="auto">
          <a:xfrm>
            <a:off x="1533525" y="5615835"/>
            <a:ext cx="4905375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Compact notation</a:t>
            </a:r>
            <a:endParaRPr lang="en-US" sz="32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122"/>
          <p:cNvSpPr txBox="1">
            <a:spLocks noChangeArrowheads="1"/>
          </p:cNvSpPr>
          <p:nvPr/>
        </p:nvSpPr>
        <p:spPr bwMode="auto">
          <a:xfrm>
            <a:off x="475488" y="1628378"/>
            <a:ext cx="2807325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altLang="zh-CN" sz="28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0</a:t>
            </a: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 about to read </a:t>
            </a:r>
            <a:r>
              <a:rPr lang="en-US" altLang="zh-CN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 from </a:t>
            </a:r>
            <a:r>
              <a:rPr lang="en-US" altLang="zh-CN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M[0]</a:t>
            </a:r>
            <a:endParaRPr lang="zh-CN" alt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725" y="6194425"/>
            <a:ext cx="1905000" cy="457200"/>
          </a:xfrm>
        </p:spPr>
        <p:txBody>
          <a:bodyPr/>
          <a:lstStyle/>
          <a:p>
            <a:fld id="{A96F5114-7792-44A0-8895-839824EE2AB3}" type="datetime5">
              <a:rPr lang="en-US" smtClean="0"/>
              <a:pPr/>
              <a:t>11-Nov-10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13F16-CD78-4520-9B53-E3A23A002AF0}" type="slidenum">
              <a:rPr lang="en-US" smtClean="0"/>
              <a:pPr/>
              <a:t>114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6000" y="2295525"/>
            <a:ext cx="2876550" cy="1990725"/>
          </a:xfrm>
          <a:prstGeom prst="ellipse">
            <a:avLst/>
          </a:prstGeom>
          <a:solidFill>
            <a:srgbClr val="FF0000">
              <a:alpha val="50000"/>
            </a:srgb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038600" y="2276475"/>
            <a:ext cx="2876550" cy="1990725"/>
          </a:xfrm>
          <a:prstGeom prst="ellipse">
            <a:avLst/>
          </a:prstGeom>
          <a:solidFill>
            <a:srgbClr val="62EA16">
              <a:alpha val="50000"/>
            </a:srgb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543144" y="2843147"/>
            <a:ext cx="819774" cy="703007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5953798" y="2928872"/>
            <a:ext cx="761218" cy="703008"/>
          </a:xfrm>
          <a:prstGeom prst="rect">
            <a:avLst/>
          </a:prstGeom>
          <a:noFill/>
          <a:ln/>
          <a:effectLst/>
        </p:spPr>
      </p:pic>
      <p:sp>
        <p:nvSpPr>
          <p:cNvPr id="39" name="Oval 38"/>
          <p:cNvSpPr/>
          <p:nvPr/>
        </p:nvSpPr>
        <p:spPr>
          <a:xfrm>
            <a:off x="3258312" y="3489579"/>
            <a:ext cx="2876550" cy="1990725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Picture 40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4197406" y="4343143"/>
            <a:ext cx="811474" cy="700818"/>
          </a:xfrm>
          <a:prstGeom prst="rect">
            <a:avLst/>
          </a:prstGeom>
          <a:noFill/>
          <a:ln/>
          <a:effectLst/>
        </p:spPr>
      </p:pic>
      <p:sp>
        <p:nvSpPr>
          <p:cNvPr id="43" name="Text Box 122"/>
          <p:cNvSpPr txBox="1">
            <a:spLocks noChangeArrowheads="1"/>
          </p:cNvSpPr>
          <p:nvPr/>
        </p:nvSpPr>
        <p:spPr bwMode="auto">
          <a:xfrm>
            <a:off x="5785104" y="1469882"/>
            <a:ext cx="2807325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altLang="zh-CN" sz="28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1</a:t>
            </a: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 about to read </a:t>
            </a:r>
            <a:r>
              <a:rPr lang="en-US" altLang="zh-CN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 from </a:t>
            </a:r>
            <a:r>
              <a:rPr lang="en-US" altLang="zh-CN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M[0]</a:t>
            </a:r>
            <a:endParaRPr lang="zh-CN" alt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122"/>
          <p:cNvSpPr txBox="1">
            <a:spLocks noChangeArrowheads="1"/>
          </p:cNvSpPr>
          <p:nvPr/>
        </p:nvSpPr>
        <p:spPr bwMode="auto">
          <a:xfrm>
            <a:off x="5403342" y="5261594"/>
            <a:ext cx="2807325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altLang="zh-CN" sz="28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2</a:t>
            </a: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 about to write </a:t>
            </a:r>
            <a:r>
              <a:rPr lang="en-US" altLang="zh-CN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n-US" altLang="zh-CN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M[0]</a:t>
            </a:r>
            <a:endParaRPr lang="zh-CN" alt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22"/>
          <p:cNvSpPr txBox="1">
            <a:spLocks noChangeArrowheads="1"/>
          </p:cNvSpPr>
          <p:nvPr/>
        </p:nvSpPr>
        <p:spPr bwMode="auto">
          <a:xfrm>
            <a:off x="456438" y="4981178"/>
            <a:ext cx="2807325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Three </a:t>
            </a:r>
            <a:r>
              <a:rPr lang="en-US" altLang="zh-CN" sz="2800" dirty="0" err="1" smtClean="0">
                <a:latin typeface="Arial" pitchFamily="34" charset="0"/>
                <a:cs typeface="Arial" pitchFamily="34" charset="0"/>
              </a:rPr>
              <a:t>proceses</a:t>
            </a: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, shared memory</a:t>
            </a:r>
            <a:endParaRPr lang="zh-CN" alt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 animBg="1"/>
      <p:bldP spid="44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122"/>
          <p:cNvSpPr txBox="1">
            <a:spLocks noChangeArrowheads="1"/>
          </p:cNvSpPr>
          <p:nvPr/>
        </p:nvSpPr>
        <p:spPr bwMode="auto">
          <a:xfrm>
            <a:off x="228483" y="4060682"/>
            <a:ext cx="2807325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altLang="zh-CN" sz="28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0</a:t>
            </a: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 moves first,</a:t>
            </a:r>
          </a:p>
          <a:p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reads </a:t>
            </a:r>
            <a:r>
              <a:rPr lang="en-US" altLang="zh-CN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</a:t>
            </a:r>
            <a:endParaRPr lang="zh-CN" alt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122"/>
          <p:cNvSpPr txBox="1">
            <a:spLocks noChangeArrowheads="1"/>
          </p:cNvSpPr>
          <p:nvPr/>
        </p:nvSpPr>
        <p:spPr bwMode="auto">
          <a:xfrm>
            <a:off x="5848995" y="4060682"/>
            <a:ext cx="2807325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altLang="zh-CN" sz="28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1</a:t>
            </a: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 moves first,</a:t>
            </a:r>
          </a:p>
          <a:p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reads </a:t>
            </a:r>
            <a:r>
              <a:rPr lang="en-US" altLang="zh-CN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</a:t>
            </a:r>
            <a:endParaRPr lang="zh-CN" alt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Intersections of Readers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725" y="6194425"/>
            <a:ext cx="1905000" cy="457200"/>
          </a:xfrm>
        </p:spPr>
        <p:txBody>
          <a:bodyPr/>
          <a:lstStyle/>
          <a:p>
            <a:fld id="{A96F5114-7792-44A0-8895-839824EE2AB3}" type="datetime5">
              <a:rPr lang="en-US" smtClean="0"/>
              <a:pPr/>
              <a:t>11-Nov-10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13F16-CD78-4520-9B53-E3A23A002AF0}" type="slidenum">
              <a:rPr lang="en-US" smtClean="0"/>
              <a:pPr/>
              <a:t>115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6000" y="2295525"/>
            <a:ext cx="2876550" cy="1990725"/>
          </a:xfrm>
          <a:prstGeom prst="ellipse">
            <a:avLst/>
          </a:prstGeom>
          <a:solidFill>
            <a:srgbClr val="FF0000">
              <a:alpha val="50000"/>
            </a:srgb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038600" y="2276475"/>
            <a:ext cx="2876550" cy="1990725"/>
          </a:xfrm>
          <a:prstGeom prst="ellipse">
            <a:avLst/>
          </a:prstGeom>
          <a:solidFill>
            <a:srgbClr val="62EA16">
              <a:alpha val="50000"/>
            </a:srgb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543144" y="2843147"/>
            <a:ext cx="819774" cy="703007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5953798" y="2928872"/>
            <a:ext cx="761218" cy="703008"/>
          </a:xfrm>
          <a:prstGeom prst="rect">
            <a:avLst/>
          </a:prstGeom>
          <a:noFill/>
          <a:ln/>
          <a:effectLst/>
        </p:spPr>
      </p:pic>
      <p:sp>
        <p:nvSpPr>
          <p:cNvPr id="14" name="TextBox 13"/>
          <p:cNvSpPr txBox="1"/>
          <p:nvPr/>
        </p:nvSpPr>
        <p:spPr>
          <a:xfrm>
            <a:off x="4169664" y="2926080"/>
            <a:ext cx="848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tx1"/>
                </a:solidFill>
                <a:latin typeface="cmsy10" pitchFamily="34" charset="0"/>
                <a:cs typeface="Arial" pitchFamily="34" charset="0"/>
              </a:rPr>
              <a:t>P</a:t>
            </a:r>
            <a:r>
              <a:rPr lang="en-US" altLang="zh-CN" sz="36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01</a:t>
            </a:r>
            <a:endParaRPr lang="zh-CN" altLang="en-US" sz="3600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12" name="Text Box 122"/>
          <p:cNvSpPr txBox="1">
            <a:spLocks noChangeArrowheads="1"/>
          </p:cNvSpPr>
          <p:nvPr/>
        </p:nvSpPr>
        <p:spPr bwMode="auto">
          <a:xfrm>
            <a:off x="1773937" y="5298170"/>
            <a:ext cx="6272784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Cannot tell which moved first</a:t>
            </a:r>
            <a:endParaRPr lang="zh-CN" alt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urved Connector 12"/>
          <p:cNvCxnSpPr>
            <a:stCxn id="12" idx="0"/>
          </p:cNvCxnSpPr>
          <p:nvPr/>
        </p:nvCxnSpPr>
        <p:spPr bwMode="auto">
          <a:xfrm rot="16200000" flipV="1">
            <a:off x="4094616" y="4482456"/>
            <a:ext cx="1329674" cy="301753"/>
          </a:xfrm>
          <a:prstGeom prst="curvedConnector3">
            <a:avLst>
              <a:gd name="adj1" fmla="val 50000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12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122"/>
          <p:cNvSpPr txBox="1">
            <a:spLocks noChangeArrowheads="1"/>
          </p:cNvSpPr>
          <p:nvPr/>
        </p:nvSpPr>
        <p:spPr bwMode="auto">
          <a:xfrm>
            <a:off x="393075" y="4463018"/>
            <a:ext cx="3794877" cy="1015663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s</a:t>
            </a:r>
            <a:r>
              <a:rPr lang="en-US" altLang="zh-CN" sz="32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01</a:t>
            </a:r>
            <a:r>
              <a:rPr lang="en-US" altLang="zh-CN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 </a:t>
            </a: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is state after </a:t>
            </a:r>
            <a:r>
              <a:rPr lang="en-US" altLang="zh-CN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altLang="zh-CN" sz="28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0</a:t>
            </a: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altLang="zh-CN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altLang="zh-CN" sz="28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1</a:t>
            </a: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 both read</a:t>
            </a:r>
            <a:endParaRPr lang="zh-CN" alt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Intersections of Readers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725" y="6194425"/>
            <a:ext cx="1905000" cy="457200"/>
          </a:xfrm>
        </p:spPr>
        <p:txBody>
          <a:bodyPr/>
          <a:lstStyle/>
          <a:p>
            <a:fld id="{A96F5114-7792-44A0-8895-839824EE2AB3}" type="datetime5">
              <a:rPr lang="en-US" smtClean="0"/>
              <a:pPr/>
              <a:t>11-Nov-10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13F16-CD78-4520-9B53-E3A23A002AF0}" type="slidenum">
              <a:rPr lang="en-US" smtClean="0"/>
              <a:pPr/>
              <a:t>116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6000" y="2295525"/>
            <a:ext cx="2876550" cy="1990725"/>
          </a:xfrm>
          <a:prstGeom prst="ellipse">
            <a:avLst/>
          </a:prstGeom>
          <a:solidFill>
            <a:srgbClr val="FF0000">
              <a:alpha val="50000"/>
            </a:srgb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038600" y="2276475"/>
            <a:ext cx="2876550" cy="1990725"/>
          </a:xfrm>
          <a:prstGeom prst="ellipse">
            <a:avLst/>
          </a:prstGeom>
          <a:solidFill>
            <a:srgbClr val="62EA16">
              <a:alpha val="50000"/>
            </a:srgb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543144" y="2843147"/>
            <a:ext cx="819774" cy="703007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5953798" y="2928872"/>
            <a:ext cx="761218" cy="703008"/>
          </a:xfrm>
          <a:prstGeom prst="rect">
            <a:avLst/>
          </a:prstGeom>
          <a:noFill/>
          <a:ln/>
          <a:effectLst/>
        </p:spPr>
      </p:pic>
      <p:sp>
        <p:nvSpPr>
          <p:cNvPr id="14" name="TextBox 13"/>
          <p:cNvSpPr txBox="1"/>
          <p:nvPr/>
        </p:nvSpPr>
        <p:spPr>
          <a:xfrm>
            <a:off x="4169664" y="2926080"/>
            <a:ext cx="848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tx1"/>
                </a:solidFill>
                <a:latin typeface="cmsy10" pitchFamily="34" charset="0"/>
                <a:cs typeface="Arial" pitchFamily="34" charset="0"/>
              </a:rPr>
              <a:t>P</a:t>
            </a:r>
            <a:r>
              <a:rPr lang="en-US" altLang="zh-CN" sz="36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01</a:t>
            </a:r>
            <a:endParaRPr lang="zh-CN" altLang="en-US" sz="3600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12" name="Text Box 122"/>
          <p:cNvSpPr txBox="1">
            <a:spLocks noChangeArrowheads="1"/>
          </p:cNvSpPr>
          <p:nvPr/>
        </p:nvSpPr>
        <p:spPr bwMode="auto">
          <a:xfrm>
            <a:off x="3200400" y="5358384"/>
            <a:ext cx="4096512" cy="1207008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1">
            <a:noAutofit/>
          </a:bodyPr>
          <a:lstStyle/>
          <a:p>
            <a:r>
              <a:rPr lang="en-US" altLang="zh-CN" sz="3600" dirty="0" smtClean="0">
                <a:solidFill>
                  <a:schemeClr val="tx1"/>
                </a:solidFill>
                <a:latin typeface="cmsy10" pitchFamily="34" charset="0"/>
                <a:cs typeface="Arial" pitchFamily="34" charset="0"/>
              </a:rPr>
              <a:t>P</a:t>
            </a:r>
            <a:r>
              <a:rPr lang="en-US" altLang="zh-CN" sz="36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01 = </a:t>
            </a:r>
            <a:r>
              <a:rPr lang="en-US" altLang="zh-CN" sz="3600" dirty="0" smtClean="0">
                <a:solidFill>
                  <a:schemeClr val="tx1"/>
                </a:solidFill>
                <a:latin typeface="cmsy10" pitchFamily="34" charset="0"/>
                <a:cs typeface="Arial" pitchFamily="34" charset="0"/>
              </a:rPr>
              <a:t>P</a:t>
            </a:r>
            <a:r>
              <a:rPr lang="en-US" altLang="zh-CN" sz="3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</a:t>
            </a:r>
            <a:r>
              <a:rPr lang="en-US" altLang="zh-CN" sz="3200" i="1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s</a:t>
            </a:r>
            <a:r>
              <a:rPr lang="en-US" altLang="zh-CN" sz="36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01</a:t>
            </a:r>
            <a:r>
              <a:rPr lang="en-US" altLang="zh-CN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zh-CN" alt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urved Connector 14"/>
          <p:cNvCxnSpPr>
            <a:stCxn id="12" idx="0"/>
          </p:cNvCxnSpPr>
          <p:nvPr/>
        </p:nvCxnSpPr>
        <p:spPr bwMode="auto">
          <a:xfrm rot="16200000" flipV="1">
            <a:off x="4242816" y="4352544"/>
            <a:ext cx="1335024" cy="676656"/>
          </a:xfrm>
          <a:prstGeom prst="curvedConnector3">
            <a:avLst>
              <a:gd name="adj1" fmla="val 50000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2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Intersections of Readers and Writers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725" y="6194425"/>
            <a:ext cx="1905000" cy="457200"/>
          </a:xfrm>
        </p:spPr>
        <p:txBody>
          <a:bodyPr/>
          <a:lstStyle/>
          <a:p>
            <a:fld id="{A96F5114-7792-44A0-8895-839824EE2AB3}" type="datetime5">
              <a:rPr lang="en-US" smtClean="0"/>
              <a:pPr/>
              <a:t>11-Nov-10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13F16-CD78-4520-9B53-E3A23A002AF0}" type="slidenum">
              <a:rPr lang="en-US" smtClean="0"/>
              <a:pPr/>
              <a:t>117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6000" y="2295525"/>
            <a:ext cx="2876550" cy="1990725"/>
          </a:xfrm>
          <a:prstGeom prst="ellipse">
            <a:avLst/>
          </a:prstGeom>
          <a:solidFill>
            <a:srgbClr val="FF0000">
              <a:alpha val="50000"/>
            </a:srgb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543144" y="2843147"/>
            <a:ext cx="819774" cy="703007"/>
          </a:xfrm>
          <a:prstGeom prst="rect">
            <a:avLst/>
          </a:prstGeom>
          <a:noFill/>
          <a:ln/>
          <a:effectLst/>
        </p:spPr>
      </p:pic>
      <p:sp>
        <p:nvSpPr>
          <p:cNvPr id="39" name="Oval 38"/>
          <p:cNvSpPr/>
          <p:nvPr/>
        </p:nvSpPr>
        <p:spPr>
          <a:xfrm>
            <a:off x="3258312" y="3489579"/>
            <a:ext cx="2876550" cy="1990725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Picture 4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197406" y="4343143"/>
            <a:ext cx="811474" cy="700818"/>
          </a:xfrm>
          <a:prstGeom prst="rect">
            <a:avLst/>
          </a:prstGeom>
          <a:noFill/>
          <a:ln/>
          <a:effectLst/>
        </p:spPr>
      </p:pic>
      <p:sp>
        <p:nvSpPr>
          <p:cNvPr id="14" name="Text Box 122"/>
          <p:cNvSpPr txBox="1">
            <a:spLocks noChangeArrowheads="1"/>
          </p:cNvSpPr>
          <p:nvPr/>
        </p:nvSpPr>
        <p:spPr bwMode="auto">
          <a:xfrm>
            <a:off x="228483" y="1536938"/>
            <a:ext cx="2807325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altLang="zh-CN" sz="28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0</a:t>
            </a: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 moves first,</a:t>
            </a:r>
          </a:p>
          <a:p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reads </a:t>
            </a:r>
            <a:r>
              <a:rPr lang="en-US" altLang="zh-CN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</a:t>
            </a:r>
            <a:endParaRPr lang="zh-CN" alt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122"/>
          <p:cNvSpPr txBox="1">
            <a:spLocks noChangeArrowheads="1"/>
          </p:cNvSpPr>
          <p:nvPr/>
        </p:nvSpPr>
        <p:spPr bwMode="auto">
          <a:xfrm>
            <a:off x="5501523" y="5340842"/>
            <a:ext cx="2807325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altLang="zh-CN" sz="28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2</a:t>
            </a: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 moves first,</a:t>
            </a:r>
          </a:p>
          <a:p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writes </a:t>
            </a:r>
            <a:r>
              <a:rPr lang="en-US" altLang="zh-CN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</a:t>
            </a:r>
            <a:endParaRPr lang="zh-CN" alt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22"/>
          <p:cNvSpPr txBox="1">
            <a:spLocks noChangeArrowheads="1"/>
          </p:cNvSpPr>
          <p:nvPr/>
        </p:nvSpPr>
        <p:spPr bwMode="auto">
          <a:xfrm>
            <a:off x="5486400" y="1329674"/>
            <a:ext cx="3346704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Cannot tell which moved first</a:t>
            </a:r>
            <a:endParaRPr lang="zh-CN" alt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Curved Connector 16"/>
          <p:cNvCxnSpPr>
            <a:stCxn id="16" idx="2"/>
          </p:cNvCxnSpPr>
          <p:nvPr/>
        </p:nvCxnSpPr>
        <p:spPr bwMode="auto">
          <a:xfrm rot="5400000">
            <a:off x="5599591" y="1859694"/>
            <a:ext cx="1136075" cy="1984248"/>
          </a:xfrm>
          <a:prstGeom prst="curvedConnector2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730752" y="3511296"/>
            <a:ext cx="848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cmsy10" pitchFamily="34" charset="0"/>
                <a:cs typeface="Arial" pitchFamily="34" charset="0"/>
              </a:rPr>
              <a:t>P</a:t>
            </a:r>
            <a:r>
              <a:rPr lang="en-US" altLang="zh-CN" sz="3600" baseline="-25000" dirty="0" smtClean="0">
                <a:solidFill>
                  <a:schemeClr val="bg1"/>
                </a:solidFill>
                <a:latin typeface="Arial"/>
                <a:cs typeface="Arial" pitchFamily="34" charset="0"/>
              </a:rPr>
              <a:t>02</a:t>
            </a:r>
            <a:endParaRPr lang="zh-CN" altLang="en-US" sz="3600" baseline="-25000" dirty="0" smtClean="0">
              <a:solidFill>
                <a:schemeClr val="bg1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Intersections of Readers and Writers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725" y="6194425"/>
            <a:ext cx="1905000" cy="457200"/>
          </a:xfrm>
        </p:spPr>
        <p:txBody>
          <a:bodyPr/>
          <a:lstStyle/>
          <a:p>
            <a:fld id="{A96F5114-7792-44A0-8895-839824EE2AB3}" type="datetime5">
              <a:rPr lang="en-US" smtClean="0"/>
              <a:pPr/>
              <a:t>11-Nov-10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13F16-CD78-4520-9B53-E3A23A002AF0}" type="slidenum">
              <a:rPr lang="en-US" smtClean="0"/>
              <a:pPr/>
              <a:t>118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6000" y="2295525"/>
            <a:ext cx="2876550" cy="1990725"/>
          </a:xfrm>
          <a:prstGeom prst="ellipse">
            <a:avLst/>
          </a:prstGeom>
          <a:solidFill>
            <a:srgbClr val="FF0000">
              <a:alpha val="50000"/>
            </a:srgb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543144" y="2843147"/>
            <a:ext cx="819774" cy="703007"/>
          </a:xfrm>
          <a:prstGeom prst="rect">
            <a:avLst/>
          </a:prstGeom>
          <a:noFill/>
          <a:ln/>
          <a:effectLst/>
        </p:spPr>
      </p:pic>
      <p:sp>
        <p:nvSpPr>
          <p:cNvPr id="39" name="Oval 38"/>
          <p:cNvSpPr/>
          <p:nvPr/>
        </p:nvSpPr>
        <p:spPr>
          <a:xfrm>
            <a:off x="3258312" y="3489579"/>
            <a:ext cx="2876550" cy="1990725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Picture 4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197406" y="4343143"/>
            <a:ext cx="811474" cy="700818"/>
          </a:xfrm>
          <a:prstGeom prst="rect">
            <a:avLst/>
          </a:prstGeom>
          <a:noFill/>
          <a:ln/>
          <a:effectLst/>
        </p:spPr>
      </p:pic>
      <p:cxnSp>
        <p:nvCxnSpPr>
          <p:cNvPr id="17" name="Curved Connector 16"/>
          <p:cNvCxnSpPr>
            <a:stCxn id="18" idx="0"/>
          </p:cNvCxnSpPr>
          <p:nvPr/>
        </p:nvCxnSpPr>
        <p:spPr bwMode="auto">
          <a:xfrm rot="5400000" flipH="1" flipV="1">
            <a:off x="2326775" y="4229473"/>
            <a:ext cx="951722" cy="978408"/>
          </a:xfrm>
          <a:prstGeom prst="curvedConnector2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 Box 122"/>
          <p:cNvSpPr txBox="1">
            <a:spLocks noChangeArrowheads="1"/>
          </p:cNvSpPr>
          <p:nvPr/>
        </p:nvSpPr>
        <p:spPr bwMode="auto">
          <a:xfrm>
            <a:off x="420624" y="5194538"/>
            <a:ext cx="3785616" cy="144655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chemeClr val="tx1"/>
                </a:solidFill>
                <a:latin typeface="cmsy10" pitchFamily="34" charset="0"/>
                <a:cs typeface="Arial" pitchFamily="34" charset="0"/>
              </a:rPr>
              <a:t>P</a:t>
            </a:r>
            <a:r>
              <a:rPr lang="en-US" altLang="zh-CN" sz="32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02 = </a:t>
            </a:r>
            <a:r>
              <a:rPr lang="en-US" altLang="zh-CN" sz="3200" dirty="0" smtClean="0">
                <a:solidFill>
                  <a:schemeClr val="tx1"/>
                </a:solidFill>
                <a:latin typeface="cmsy10" pitchFamily="34" charset="0"/>
                <a:cs typeface="Arial" pitchFamily="34" charset="0"/>
              </a:rPr>
              <a:t>P</a:t>
            </a:r>
            <a:r>
              <a:rPr lang="en-US" altLang="zh-CN" sz="3200" baseline="30000" dirty="0" smtClean="0">
                <a:solidFill>
                  <a:schemeClr val="tx1"/>
                </a:solidFill>
                <a:latin typeface="Arial Unicode MS"/>
                <a:cs typeface="Arial" pitchFamily="34" charset="0"/>
              </a:rPr>
              <a:t>0</a:t>
            </a:r>
            <a:r>
              <a:rPr lang="en-US" altLang="zh-CN" sz="3200" dirty="0" smtClean="0">
                <a:solidFill>
                  <a:schemeClr val="tx1"/>
                </a:solidFill>
                <a:latin typeface="Arial"/>
                <a:ea typeface="Arial Unicode MS" pitchFamily="34" charset="-122"/>
                <a:cs typeface="Arial Unicode MS" pitchFamily="34" charset="-122"/>
              </a:rPr>
              <a:t>(s</a:t>
            </a:r>
            <a:r>
              <a:rPr lang="en-US" altLang="zh-CN" sz="32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</a:t>
            </a:r>
            <a:endParaRPr lang="zh-CN" altLang="en-US" sz="3200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Protocol where</a:t>
            </a:r>
          </a:p>
          <a:p>
            <a:r>
              <a:rPr lang="en-US" altLang="zh-CN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altLang="zh-CN" sz="28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0</a:t>
            </a:r>
            <a:r>
              <a:rPr lang="en-US" altLang="zh-CN" sz="2800" dirty="0" smtClean="0">
                <a:solidFill>
                  <a:srgbClr val="66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does not participate</a:t>
            </a:r>
            <a:endParaRPr lang="zh-CN" altLang="en-US" sz="2800" dirty="0" smtClean="0">
              <a:solidFill>
                <a:srgbClr val="66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30752" y="3511296"/>
            <a:ext cx="848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cmsy10" pitchFamily="34" charset="0"/>
                <a:cs typeface="Arial" pitchFamily="34" charset="0"/>
              </a:rPr>
              <a:t>P</a:t>
            </a:r>
            <a:r>
              <a:rPr lang="en-US" altLang="zh-CN" sz="3600" baseline="-25000" dirty="0" smtClean="0">
                <a:solidFill>
                  <a:schemeClr val="bg1"/>
                </a:solidFill>
                <a:latin typeface="Arial"/>
                <a:cs typeface="Arial" pitchFamily="34" charset="0"/>
              </a:rPr>
              <a:t>02</a:t>
            </a:r>
            <a:endParaRPr lang="zh-CN" altLang="en-US" sz="3600" baseline="-25000" dirty="0" smtClean="0">
              <a:solidFill>
                <a:schemeClr val="bg1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Observation</a:t>
            </a:r>
            <a:endParaRPr lang="zh-CN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114-7792-44A0-8895-839824EE2AB3}" type="datetime5">
              <a:rPr lang="en-US" smtClean="0"/>
              <a:pPr/>
              <a:t>11-Nov-10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13F16-CD78-4520-9B53-E3A23A002AF0}" type="slidenum">
              <a:rPr lang="en-US" smtClean="0"/>
              <a:pPr/>
              <a:t>119</a:t>
            </a:fld>
            <a:endParaRPr lang="en-US"/>
          </a:p>
        </p:txBody>
      </p:sp>
      <p:sp>
        <p:nvSpPr>
          <p:cNvPr id="6" name="Text Box 122"/>
          <p:cNvSpPr txBox="1">
            <a:spLocks noChangeArrowheads="1"/>
          </p:cNvSpPr>
          <p:nvPr/>
        </p:nvSpPr>
        <p:spPr bwMode="auto">
          <a:xfrm>
            <a:off x="1206533" y="2425955"/>
            <a:ext cx="5047963" cy="1015663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2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Å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2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= protocol complex with fewer pending operations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22"/>
          <p:cNvSpPr txBox="1">
            <a:spLocks noChangeArrowheads="1"/>
          </p:cNvSpPr>
          <p:nvPr/>
        </p:nvSpPr>
        <p:spPr bwMode="auto">
          <a:xfrm>
            <a:off x="2511077" y="3803651"/>
            <a:ext cx="5590507" cy="1015663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2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Å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2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= protocol complex with fewer participating processes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3815621" y="5181347"/>
            <a:ext cx="4267675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Suggests an inductive argument …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1494972" y="4587135"/>
            <a:ext cx="1463862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Then …</a:t>
            </a:r>
          </a:p>
        </p:txBody>
      </p:sp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666297" y="1529610"/>
            <a:ext cx="841897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If 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 Box 122"/>
          <p:cNvSpPr txBox="1">
            <a:spLocks noChangeArrowheads="1"/>
          </p:cNvSpPr>
          <p:nvPr/>
        </p:nvSpPr>
        <p:spPr bwMode="auto">
          <a:xfrm>
            <a:off x="1514022" y="3367935"/>
            <a:ext cx="4713150" cy="1077218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For every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(n-1)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-simplex 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30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n</a:t>
            </a:r>
            <a:r>
              <a:rPr lang="en-US" sz="32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200" baseline="30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30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n</a:t>
            </a:r>
            <a:r>
              <a:rPr lang="en-US" sz="32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200" baseline="30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1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is non-empty …</a:t>
            </a:r>
          </a:p>
        </p:txBody>
      </p:sp>
      <p:sp>
        <p:nvSpPr>
          <p:cNvPr id="11" name="Text Box 122"/>
          <p:cNvSpPr txBox="1">
            <a:spLocks noChangeArrowheads="1"/>
          </p:cNvSpPr>
          <p:nvPr/>
        </p:nvSpPr>
        <p:spPr bwMode="auto">
          <a:xfrm>
            <a:off x="904422" y="1929660"/>
            <a:ext cx="4652236" cy="1077218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For every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-simplex 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30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30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is path-connected …</a:t>
            </a:r>
          </a:p>
        </p:txBody>
      </p:sp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2447472" y="4863360"/>
            <a:ext cx="5022529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¢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cannot solve consensus.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114-7792-44A0-8895-839824EE2AB3}" type="datetime5">
              <a:rPr lang="en-US" smtClean="0"/>
              <a:pPr/>
              <a:t>11-Nov-10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13F16-CD78-4520-9B53-E3A23A002AF0}" type="slidenum">
              <a:rPr lang="en-US" smtClean="0"/>
              <a:pPr/>
              <a:t>120</a:t>
            </a:fld>
            <a:endParaRPr lang="en-US"/>
          </a:p>
        </p:txBody>
      </p:sp>
      <p:pic>
        <p:nvPicPr>
          <p:cNvPr id="20" name="Picture 1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078165" y="3470969"/>
            <a:ext cx="3223711" cy="1466045"/>
          </a:xfrm>
          <a:prstGeom prst="rect">
            <a:avLst/>
          </a:prstGeom>
          <a:noFill/>
          <a:ln/>
          <a:effectLst/>
        </p:spPr>
      </p:pic>
      <p:sp>
        <p:nvSpPr>
          <p:cNvPr id="13" name="Rounded Rectangular Callout 12"/>
          <p:cNvSpPr/>
          <p:nvPr/>
        </p:nvSpPr>
        <p:spPr>
          <a:xfrm>
            <a:off x="1609724" y="2019300"/>
            <a:ext cx="1057275" cy="1266825"/>
          </a:xfrm>
          <a:prstGeom prst="wedgeRoundRectCallout">
            <a:avLst>
              <a:gd name="adj1" fmla="val 178460"/>
              <a:gd name="adj2" fmla="val -47545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22"/>
          <p:cNvSpPr txBox="1">
            <a:spLocks noChangeArrowheads="1"/>
          </p:cNvSpPr>
          <p:nvPr/>
        </p:nvSpPr>
        <p:spPr bwMode="auto">
          <a:xfrm>
            <a:off x="4059936" y="1615335"/>
            <a:ext cx="4773168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Reachable complex from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if </a:t>
            </a:r>
            <a:r>
              <a:rPr lang="en-US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sz="28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takes next step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480351" y="3238086"/>
            <a:ext cx="4400965" cy="1695864"/>
          </a:xfrm>
          <a:prstGeom prst="wedgeRoundRectCallout">
            <a:avLst>
              <a:gd name="adj1" fmla="val -42368"/>
              <a:gd name="adj2" fmla="val 89893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22"/>
          <p:cNvSpPr txBox="1">
            <a:spLocks noChangeArrowheads="1"/>
          </p:cNvSpPr>
          <p:nvPr/>
        </p:nvSpPr>
        <p:spPr bwMode="auto">
          <a:xfrm>
            <a:off x="1289187" y="5676122"/>
            <a:ext cx="6035537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Ambiguous who in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moved first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743561" y="2271647"/>
            <a:ext cx="761592" cy="70335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Notation</a:t>
            </a:r>
            <a:endParaRPr lang="zh-CN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114-7792-44A0-8895-839824EE2AB3}" type="datetime5">
              <a:rPr lang="en-US" smtClean="0"/>
              <a:pPr/>
              <a:t>11-Nov-10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13F16-CD78-4520-9B53-E3A23A002AF0}" type="slidenum">
              <a:rPr lang="en-US" smtClean="0"/>
              <a:pPr/>
              <a:t>121</a:t>
            </a:fld>
            <a:endParaRPr lang="en-US"/>
          </a:p>
        </p:txBody>
      </p:sp>
      <p:sp>
        <p:nvSpPr>
          <p:cNvPr id="5" name="Text Box 122"/>
          <p:cNvSpPr txBox="1">
            <a:spLocks noChangeArrowheads="1"/>
          </p:cNvSpPr>
          <p:nvPr/>
        </p:nvSpPr>
        <p:spPr bwMode="auto">
          <a:xfrm>
            <a:off x="900666" y="2069247"/>
            <a:ext cx="5993910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/>
                <a:cs typeface="Arial" pitchFamily="34" charset="0"/>
              </a:rPr>
              <a:t>An execution </a:t>
            </a:r>
            <a:r>
              <a:rPr lang="en-US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e</a:t>
            </a:r>
            <a:r>
              <a:rPr lang="en-US" sz="2800" dirty="0" smtClean="0">
                <a:latin typeface="Arial"/>
                <a:cs typeface="Arial" pitchFamily="34" charset="0"/>
              </a:rPr>
              <a:t> is a sequence of process steps (reads &amp; writes) …</a:t>
            </a:r>
            <a:endParaRPr lang="en-US" sz="28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6" name="Text Box 122"/>
          <p:cNvSpPr txBox="1">
            <a:spLocks noChangeArrowheads="1"/>
          </p:cNvSpPr>
          <p:nvPr/>
        </p:nvSpPr>
        <p:spPr bwMode="auto">
          <a:xfrm>
            <a:off x="1802874" y="3574959"/>
            <a:ext cx="6371862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/>
                <a:cs typeface="Arial" pitchFamily="34" charset="0"/>
              </a:rPr>
              <a:t>Views of non-faulty processes determine simplex of protocol complex</a:t>
            </a:r>
            <a:endParaRPr lang="en-US" sz="28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7" name="Text Box 122"/>
          <p:cNvSpPr txBox="1">
            <a:spLocks noChangeArrowheads="1"/>
          </p:cNvSpPr>
          <p:nvPr/>
        </p:nvSpPr>
        <p:spPr bwMode="auto">
          <a:xfrm>
            <a:off x="2247882" y="5080671"/>
            <a:ext cx="6371862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e </a:t>
            </a:r>
            <a:r>
              <a:rPr lang="en-US" sz="2800" dirty="0" smtClean="0">
                <a:solidFill>
                  <a:schemeClr val="tx1"/>
                </a:solidFill>
                <a:latin typeface="Symbol"/>
                <a:cs typeface="Arial" pitchFamily="34" charset="0"/>
                <a:sym typeface="Symbol"/>
              </a:rPr>
              <a:t>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e’ </a:t>
            </a:r>
            <a:r>
              <a:rPr lang="en-US" sz="2800" dirty="0" smtClean="0">
                <a:latin typeface="Arial"/>
                <a:cs typeface="Arial" pitchFamily="34" charset="0"/>
              </a:rPr>
              <a:t>if they determine same simplex</a:t>
            </a:r>
            <a:endParaRPr lang="en-US" sz="28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114-7792-44A0-8895-839824EE2AB3}" type="datetime5">
              <a:rPr lang="en-US" smtClean="0"/>
              <a:pPr/>
              <a:t>11-Nov-10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13F16-CD78-4520-9B53-E3A23A002AF0}" type="slidenum">
              <a:rPr lang="en-US" smtClean="0"/>
              <a:pPr/>
              <a:t>122</a:t>
            </a:fld>
            <a:endParaRPr lang="en-US"/>
          </a:p>
        </p:txBody>
      </p:sp>
      <p:sp>
        <p:nvSpPr>
          <p:cNvPr id="5" name="Text Box 122"/>
          <p:cNvSpPr txBox="1">
            <a:spLocks noChangeArrowheads="1"/>
          </p:cNvSpPr>
          <p:nvPr/>
        </p:nvSpPr>
        <p:spPr bwMode="auto">
          <a:xfrm>
            <a:off x="1385298" y="1902571"/>
            <a:ext cx="6438918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/>
                <a:cs typeface="Arial" pitchFamily="34" charset="0"/>
              </a:rPr>
              <a:t>A read by </a:t>
            </a:r>
            <a:r>
              <a:rPr lang="en-US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sz="28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2800" dirty="0" smtClean="0">
                <a:latin typeface="Arial"/>
                <a:cs typeface="Arial" pitchFamily="34" charset="0"/>
              </a:rPr>
              <a:t> </a:t>
            </a:r>
            <a:r>
              <a:rPr lang="en-US" sz="2800" dirty="0" smtClean="0">
                <a:latin typeface="cmsy10"/>
                <a:cs typeface="Arial" pitchFamily="34" charset="0"/>
              </a:rPr>
              <a:t>2</a:t>
            </a:r>
            <a:r>
              <a:rPr lang="en-US" sz="2800" dirty="0" smtClean="0">
                <a:latin typeface="Arial"/>
                <a:cs typeface="Arial" pitchFamily="34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U</a:t>
            </a:r>
            <a:r>
              <a:rPr lang="en-US" sz="2800" dirty="0" smtClean="0">
                <a:latin typeface="Arial"/>
                <a:cs typeface="Arial" pitchFamily="34" charset="0"/>
              </a:rPr>
              <a:t> is 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non-conflicting</a:t>
            </a:r>
            <a:r>
              <a:rPr lang="en-US" sz="2800" dirty="0" smtClean="0">
                <a:latin typeface="Arial"/>
                <a:cs typeface="Arial" pitchFamily="34" charset="0"/>
              </a:rPr>
              <a:t> if no</a:t>
            </a:r>
            <a:r>
              <a:rPr lang="en-US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sz="2800" i="1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2800" dirty="0" smtClean="0">
                <a:latin typeface="Arial"/>
                <a:cs typeface="Arial" pitchFamily="34" charset="0"/>
              </a:rPr>
              <a:t> </a:t>
            </a:r>
            <a:r>
              <a:rPr lang="en-US" sz="2800" dirty="0" smtClean="0">
                <a:latin typeface="cmsy10"/>
                <a:cs typeface="Arial" pitchFamily="34" charset="0"/>
              </a:rPr>
              <a:t>2</a:t>
            </a:r>
            <a:r>
              <a:rPr lang="en-US" sz="2800" dirty="0" smtClean="0">
                <a:latin typeface="Arial"/>
                <a:cs typeface="Arial" pitchFamily="34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U</a:t>
            </a:r>
            <a:r>
              <a:rPr lang="en-US" sz="2800" dirty="0" smtClean="0">
                <a:latin typeface="Arial"/>
                <a:cs typeface="Arial" pitchFamily="34" charset="0"/>
              </a:rPr>
              <a:t> writes to same location.</a:t>
            </a:r>
            <a:endParaRPr lang="en-US" sz="2800" i="1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6" name="Text Box 122"/>
          <p:cNvSpPr txBox="1">
            <a:spLocks noChangeArrowheads="1"/>
          </p:cNvSpPr>
          <p:nvPr/>
        </p:nvSpPr>
        <p:spPr bwMode="auto">
          <a:xfrm>
            <a:off x="1404348" y="3455146"/>
            <a:ext cx="6438918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/>
                <a:cs typeface="Arial" pitchFamily="34" charset="0"/>
              </a:rPr>
              <a:t>A write by </a:t>
            </a:r>
            <a:r>
              <a:rPr lang="en-US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sz="28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2800" dirty="0" smtClean="0">
                <a:latin typeface="Arial"/>
                <a:cs typeface="Arial" pitchFamily="34" charset="0"/>
              </a:rPr>
              <a:t> </a:t>
            </a:r>
            <a:r>
              <a:rPr lang="en-US" sz="2800" dirty="0" smtClean="0">
                <a:latin typeface="cmsy10"/>
                <a:cs typeface="Arial" pitchFamily="34" charset="0"/>
              </a:rPr>
              <a:t>2</a:t>
            </a:r>
            <a:r>
              <a:rPr lang="en-US" sz="2800" dirty="0" smtClean="0">
                <a:latin typeface="Arial"/>
                <a:cs typeface="Arial" pitchFamily="34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U</a:t>
            </a:r>
            <a:r>
              <a:rPr lang="en-US" sz="2800" dirty="0" smtClean="0">
                <a:latin typeface="Arial"/>
                <a:cs typeface="Arial" pitchFamily="34" charset="0"/>
              </a:rPr>
              <a:t> is 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non-conflicting</a:t>
            </a:r>
            <a:r>
              <a:rPr lang="en-US" sz="2800" dirty="0" smtClean="0">
                <a:latin typeface="Arial"/>
                <a:cs typeface="Arial" pitchFamily="34" charset="0"/>
              </a:rPr>
              <a:t> if no</a:t>
            </a:r>
            <a:r>
              <a:rPr lang="en-US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sz="2800" i="1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2800" dirty="0" smtClean="0">
                <a:latin typeface="Arial"/>
                <a:cs typeface="Arial" pitchFamily="34" charset="0"/>
              </a:rPr>
              <a:t> </a:t>
            </a:r>
            <a:r>
              <a:rPr lang="en-US" sz="2800" dirty="0" smtClean="0">
                <a:latin typeface="cmsy10"/>
                <a:cs typeface="Arial" pitchFamily="34" charset="0"/>
              </a:rPr>
              <a:t>2</a:t>
            </a:r>
            <a:r>
              <a:rPr lang="en-US" sz="2800" dirty="0" smtClean="0">
                <a:latin typeface="Arial"/>
                <a:cs typeface="Arial" pitchFamily="34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U</a:t>
            </a:r>
            <a:r>
              <a:rPr lang="en-US" sz="2800" dirty="0" smtClean="0">
                <a:latin typeface="Arial"/>
                <a:cs typeface="Arial" pitchFamily="34" charset="0"/>
              </a:rPr>
              <a:t> reads from same location.</a:t>
            </a:r>
            <a:endParaRPr lang="en-US" sz="2800" i="1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7" name="Text Box 122"/>
          <p:cNvSpPr txBox="1">
            <a:spLocks noChangeArrowheads="1"/>
          </p:cNvSpPr>
          <p:nvPr/>
        </p:nvSpPr>
        <p:spPr bwMode="auto">
          <a:xfrm>
            <a:off x="1423398" y="5007721"/>
            <a:ext cx="6438918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/>
                <a:cs typeface="Arial" pitchFamily="34" charset="0"/>
              </a:rPr>
              <a:t>Otherwise, operation is 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conflicting</a:t>
            </a:r>
            <a:r>
              <a:rPr lang="en-US" sz="2800" dirty="0" smtClean="0">
                <a:latin typeface="Arial"/>
                <a:cs typeface="Arial" pitchFamily="34" charset="0"/>
              </a:rPr>
              <a:t>.</a:t>
            </a:r>
            <a:endParaRPr lang="en-US" sz="2800" i="1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4704367" y="4102846"/>
            <a:ext cx="3906233" cy="83099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/>
                <a:cs typeface="Arial" pitchFamily="34" charset="0"/>
              </a:rPr>
              <a:t>Assume multi-reader single-writer memory</a:t>
            </a:r>
            <a:endParaRPr lang="en-US" sz="2400" i="1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Lemma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123</a:t>
            </a:fld>
            <a:endParaRPr lang="en-US"/>
          </a:p>
        </p:txBody>
      </p:sp>
      <p:sp>
        <p:nvSpPr>
          <p:cNvPr id="7" name="Text Box 122"/>
          <p:cNvSpPr txBox="1">
            <a:spLocks noChangeArrowheads="1"/>
          </p:cNvSpPr>
          <p:nvPr/>
        </p:nvSpPr>
        <p:spPr bwMode="auto">
          <a:xfrm>
            <a:off x="547098" y="1902571"/>
            <a:ext cx="6438918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/>
                <a:cs typeface="Arial" pitchFamily="34" charset="0"/>
              </a:rPr>
              <a:t>Suppose </a:t>
            </a:r>
            <a:r>
              <a:rPr lang="en-US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sz="28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2800" dirty="0" smtClean="0">
                <a:latin typeface="Arial"/>
                <a:cs typeface="Arial" pitchFamily="34" charset="0"/>
              </a:rPr>
              <a:t> </a:t>
            </a:r>
            <a:r>
              <a:rPr lang="en-US" sz="2800" dirty="0" smtClean="0">
                <a:latin typeface="cmsy10"/>
                <a:cs typeface="Arial" pitchFamily="34" charset="0"/>
              </a:rPr>
              <a:t>2</a:t>
            </a:r>
            <a:r>
              <a:rPr lang="en-US" sz="2800" dirty="0" smtClean="0">
                <a:latin typeface="Arial"/>
                <a:cs typeface="Arial" pitchFamily="34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U</a:t>
            </a:r>
            <a:r>
              <a:rPr lang="en-US" sz="2800" dirty="0" smtClean="0">
                <a:latin typeface="Arial"/>
                <a:cs typeface="Arial" pitchFamily="34" charset="0"/>
              </a:rPr>
              <a:t> has a non-conflicting operation </a:t>
            </a:r>
            <a:r>
              <a:rPr lang="en-US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x</a:t>
            </a:r>
            <a:r>
              <a:rPr lang="en-US" sz="28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2800" dirty="0" smtClean="0">
                <a:latin typeface="Arial"/>
                <a:cs typeface="Arial" pitchFamily="34" charset="0"/>
              </a:rPr>
              <a:t> pending in </a:t>
            </a:r>
            <a:r>
              <a:rPr lang="en-US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s</a:t>
            </a:r>
            <a:r>
              <a:rPr lang="en-US" sz="2800" dirty="0" smtClean="0">
                <a:latin typeface="Arial"/>
                <a:cs typeface="Arial" pitchFamily="34" charset="0"/>
              </a:rPr>
              <a:t> …</a:t>
            </a:r>
            <a:endParaRPr lang="en-US" sz="2800" i="1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1156697" y="3385983"/>
            <a:ext cx="6715715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/>
                <a:cs typeface="Arial" pitchFamily="34" charset="0"/>
              </a:rPr>
              <a:t>and </a:t>
            </a:r>
            <a:r>
              <a:rPr lang="en-US" sz="2800" i="1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sz="2800" i="1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2800" dirty="0" smtClean="0">
                <a:latin typeface="Arial"/>
                <a:cs typeface="Arial" pitchFamily="34" charset="0"/>
              </a:rPr>
              <a:t> </a:t>
            </a:r>
            <a:r>
              <a:rPr lang="en-US" sz="2800" dirty="0" smtClean="0">
                <a:latin typeface="cmsy10"/>
                <a:cs typeface="Arial" pitchFamily="34" charset="0"/>
              </a:rPr>
              <a:t>2</a:t>
            </a:r>
            <a:r>
              <a:rPr lang="en-US" sz="2800" dirty="0" smtClean="0">
                <a:latin typeface="Arial"/>
                <a:cs typeface="Arial" pitchFamily="34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U</a:t>
            </a:r>
            <a:r>
              <a:rPr lang="en-US" sz="2800" dirty="0" smtClean="0">
                <a:latin typeface="Arial"/>
                <a:cs typeface="Arial" pitchFamily="34" charset="0"/>
              </a:rPr>
              <a:t> has </a:t>
            </a:r>
            <a:r>
              <a:rPr lang="en-US" sz="2800" dirty="0" smtClean="0">
                <a:latin typeface="Arial"/>
                <a:cs typeface="Arial" pitchFamily="34" charset="0"/>
              </a:rPr>
              <a:t>a pending </a:t>
            </a:r>
            <a:r>
              <a:rPr lang="en-US" sz="2800" dirty="0" smtClean="0">
                <a:latin typeface="Arial"/>
                <a:cs typeface="Arial" pitchFamily="34" charset="0"/>
              </a:rPr>
              <a:t>operation </a:t>
            </a:r>
            <a:r>
              <a:rPr lang="en-US" sz="2800" i="1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x</a:t>
            </a:r>
            <a:r>
              <a:rPr lang="en-US" sz="2800" i="1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2800" dirty="0" smtClean="0">
                <a:latin typeface="Arial"/>
                <a:cs typeface="Arial" pitchFamily="34" charset="0"/>
              </a:rPr>
              <a:t> …</a:t>
            </a:r>
            <a:endParaRPr lang="en-US" sz="28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1601706" y="4438507"/>
            <a:ext cx="6463302" cy="1157621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1">
            <a:noAutofit/>
          </a:bodyPr>
          <a:lstStyle/>
          <a:p>
            <a:r>
              <a:rPr lang="en-US" sz="3600" dirty="0" smtClean="0">
                <a:latin typeface="Arial"/>
                <a:cs typeface="Arial" pitchFamily="34" charset="0"/>
              </a:rPr>
              <a:t>Claim: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Å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= </a:t>
            </a:r>
            <a:r>
              <a:rPr lang="en-US" sz="3600" dirty="0" err="1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</a:t>
            </a:r>
            <a:r>
              <a:rPr lang="en-US" sz="36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s</a:t>
            </a:r>
            <a:r>
              <a:rPr lang="en-US" sz="36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)</a:t>
            </a:r>
            <a:endParaRPr lang="en-US" sz="36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One Direction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124</a:t>
            </a:fld>
            <a:endParaRPr lang="en-US"/>
          </a:p>
        </p:txBody>
      </p:sp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1217658" y="1658731"/>
            <a:ext cx="6463302" cy="1157621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1">
            <a:noAutofit/>
          </a:bodyPr>
          <a:lstStyle/>
          <a:p>
            <a:r>
              <a:rPr lang="en-US" sz="3600" dirty="0" smtClean="0">
                <a:latin typeface="Arial"/>
                <a:cs typeface="Arial" pitchFamily="34" charset="0"/>
              </a:rPr>
              <a:t>Show: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Å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 µ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</a:t>
            </a:r>
            <a:r>
              <a:rPr lang="en-US" sz="36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s</a:t>
            </a:r>
            <a:r>
              <a:rPr lang="en-US" sz="36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)</a:t>
            </a:r>
            <a:endParaRPr lang="en-US" sz="36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867138" y="3025156"/>
            <a:ext cx="7164342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/>
                <a:cs typeface="Arial" pitchFamily="34" charset="0"/>
              </a:rPr>
              <a:t>For every 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e</a:t>
            </a:r>
            <a:r>
              <a:rPr lang="en-US" sz="2800" dirty="0" smtClean="0">
                <a:latin typeface="Arial"/>
                <a:cs typeface="Arial" pitchFamily="34" charset="0"/>
              </a:rPr>
              <a:t> </a:t>
            </a:r>
            <a:r>
              <a:rPr lang="en-US" sz="2800" dirty="0" smtClean="0">
                <a:latin typeface="cmsy1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 , e </a:t>
            </a:r>
            <a:r>
              <a:rPr lang="en-US" sz="2800" dirty="0" smtClean="0">
                <a:solidFill>
                  <a:schemeClr val="tx1"/>
                </a:solidFill>
                <a:latin typeface="Symbol"/>
                <a:cs typeface="Arial" pitchFamily="34" charset="0"/>
                <a:sym typeface="Symbol"/>
              </a:rPr>
              <a:t>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x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¢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e’ </a:t>
            </a:r>
            <a:r>
              <a:rPr lang="en-US" sz="2800" dirty="0" smtClean="0">
                <a:latin typeface="Arial"/>
                <a:cs typeface="Arial" pitchFamily="34" charset="0"/>
              </a:rPr>
              <a:t> </a:t>
            </a:r>
            <a:endParaRPr lang="en-US" sz="28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14" name="Text Box 122"/>
          <p:cNvSpPr txBox="1">
            <a:spLocks noChangeArrowheads="1"/>
          </p:cNvSpPr>
          <p:nvPr/>
        </p:nvSpPr>
        <p:spPr bwMode="auto">
          <a:xfrm>
            <a:off x="867138" y="3757180"/>
            <a:ext cx="7164342" cy="1015663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/>
                <a:cs typeface="Arial" pitchFamily="34" charset="0"/>
              </a:rPr>
              <a:t>For every 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e</a:t>
            </a:r>
            <a:r>
              <a:rPr lang="en-US" sz="2800" dirty="0" smtClean="0">
                <a:latin typeface="Arial"/>
                <a:cs typeface="Arial" pitchFamily="34" charset="0"/>
              </a:rPr>
              <a:t> </a:t>
            </a:r>
            <a:r>
              <a:rPr lang="en-US" sz="2800" dirty="0" smtClean="0">
                <a:latin typeface="cmsy1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2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Å</a:t>
            </a:r>
            <a:r>
              <a:rPr lang="en-US" sz="32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2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32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, x</a:t>
            </a:r>
            <a:r>
              <a:rPr lang="en-US" sz="28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2800" dirty="0" smtClean="0">
                <a:latin typeface="Arial"/>
                <a:cs typeface="Arial" pitchFamily="34" charset="0"/>
              </a:rPr>
              <a:t> commutes with every earlier operation, so 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e </a:t>
            </a:r>
            <a:r>
              <a:rPr lang="en-US" sz="2800" dirty="0" smtClean="0">
                <a:solidFill>
                  <a:schemeClr val="tx1"/>
                </a:solidFill>
                <a:latin typeface="Symbol"/>
                <a:cs typeface="Arial" pitchFamily="34" charset="0"/>
                <a:sym typeface="Symbol"/>
              </a:rPr>
              <a:t>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x</a:t>
            </a:r>
            <a:r>
              <a:rPr lang="en-US" sz="28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¢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x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¢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e’’ </a:t>
            </a:r>
            <a:endParaRPr lang="en-US" sz="28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15" name="Text Box 122"/>
          <p:cNvSpPr txBox="1">
            <a:spLocks noChangeArrowheads="1"/>
          </p:cNvSpPr>
          <p:nvPr/>
        </p:nvSpPr>
        <p:spPr bwMode="auto">
          <a:xfrm>
            <a:off x="1217658" y="4920091"/>
            <a:ext cx="6463302" cy="1157621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1">
            <a:noAutofit/>
          </a:bodyPr>
          <a:lstStyle/>
          <a:p>
            <a:r>
              <a:rPr lang="en-US" sz="3600" dirty="0" smtClean="0">
                <a:latin typeface="Arial"/>
                <a:cs typeface="Arial" pitchFamily="34" charset="0"/>
              </a:rPr>
              <a:t>So: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Å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 µ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</a:t>
            </a:r>
            <a:r>
              <a:rPr lang="en-US" sz="36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s</a:t>
            </a:r>
            <a:r>
              <a:rPr lang="en-US" sz="36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)</a:t>
            </a:r>
            <a:endParaRPr lang="en-US" sz="36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Other Direction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125</a:t>
            </a:fld>
            <a:endParaRPr lang="en-US"/>
          </a:p>
        </p:txBody>
      </p:sp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1202418" y="1658731"/>
            <a:ext cx="6463302" cy="1157621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1">
            <a:noAutofit/>
          </a:bodyPr>
          <a:lstStyle/>
          <a:p>
            <a:r>
              <a:rPr lang="en-US" sz="3600" dirty="0" smtClean="0">
                <a:latin typeface="Arial"/>
                <a:cs typeface="Arial" pitchFamily="34" charset="0"/>
              </a:rPr>
              <a:t>Show: </a:t>
            </a:r>
            <a:r>
              <a:rPr lang="en-US" sz="3600" dirty="0" err="1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</a:t>
            </a:r>
            <a:r>
              <a:rPr lang="en-US" sz="36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s</a:t>
            </a:r>
            <a:r>
              <a:rPr lang="en-US" sz="36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)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 µ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Å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 </a:t>
            </a:r>
            <a:endParaRPr lang="en-US" sz="36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851898" y="3168785"/>
            <a:ext cx="7164342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/>
                <a:cs typeface="Arial" pitchFamily="34" charset="0"/>
              </a:rPr>
              <a:t>For every 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e</a:t>
            </a:r>
            <a:r>
              <a:rPr lang="en-US" sz="2800" dirty="0" smtClean="0">
                <a:latin typeface="Arial"/>
                <a:cs typeface="Arial" pitchFamily="34" charset="0"/>
              </a:rPr>
              <a:t> </a:t>
            </a:r>
            <a:r>
              <a:rPr lang="en-US" sz="2800" dirty="0" smtClean="0">
                <a:latin typeface="cmsy1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s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), e </a:t>
            </a:r>
            <a:r>
              <a:rPr lang="en-US" sz="2800" dirty="0" smtClean="0">
                <a:solidFill>
                  <a:schemeClr val="tx1"/>
                </a:solidFill>
                <a:latin typeface="Symbol"/>
                <a:cs typeface="Arial" pitchFamily="34" charset="0"/>
                <a:sym typeface="Symbol"/>
              </a:rPr>
              <a:t>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x</a:t>
            </a:r>
            <a:r>
              <a:rPr lang="en-US" sz="28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¢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x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¢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e’ </a:t>
            </a:r>
            <a:r>
              <a:rPr lang="en-US" sz="2800" dirty="0" smtClean="0">
                <a:latin typeface="Arial"/>
                <a:cs typeface="Arial" pitchFamily="34" charset="0"/>
              </a:rPr>
              <a:t> </a:t>
            </a:r>
            <a:endParaRPr lang="en-US" sz="28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14" name="Text Box 122"/>
          <p:cNvSpPr txBox="1">
            <a:spLocks noChangeArrowheads="1"/>
          </p:cNvSpPr>
          <p:nvPr/>
        </p:nvSpPr>
        <p:spPr bwMode="auto">
          <a:xfrm>
            <a:off x="6097506" y="3464572"/>
            <a:ext cx="2644158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/>
                <a:cs typeface="Arial" pitchFamily="34" charset="0"/>
              </a:rPr>
              <a:t>So 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e</a:t>
            </a:r>
            <a:r>
              <a:rPr lang="en-US" sz="2800" dirty="0" smtClean="0">
                <a:latin typeface="Arial"/>
                <a:cs typeface="Arial" pitchFamily="34" charset="0"/>
              </a:rPr>
              <a:t> </a:t>
            </a:r>
            <a:r>
              <a:rPr lang="en-US" sz="2800" dirty="0" smtClean="0">
                <a:latin typeface="cmsy1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 P</a:t>
            </a:r>
            <a:r>
              <a:rPr lang="en-US" sz="28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</a:t>
            </a:r>
            <a:endParaRPr lang="en-US" sz="28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12" name="Text Box 122"/>
          <p:cNvSpPr txBox="1">
            <a:spLocks noChangeArrowheads="1"/>
          </p:cNvSpPr>
          <p:nvPr/>
        </p:nvSpPr>
        <p:spPr bwMode="auto">
          <a:xfrm>
            <a:off x="851898" y="4044438"/>
            <a:ext cx="7164342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/>
                <a:cs typeface="Arial" pitchFamily="34" charset="0"/>
              </a:rPr>
              <a:t>For every 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e</a:t>
            </a:r>
            <a:r>
              <a:rPr lang="en-US" sz="2800" dirty="0" smtClean="0">
                <a:latin typeface="Arial"/>
                <a:cs typeface="Arial" pitchFamily="34" charset="0"/>
              </a:rPr>
              <a:t> </a:t>
            </a:r>
            <a:r>
              <a:rPr lang="en-US" sz="2800" dirty="0" smtClean="0">
                <a:latin typeface="cmsy1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s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), e </a:t>
            </a:r>
            <a:r>
              <a:rPr lang="en-US" sz="2800" dirty="0" smtClean="0">
                <a:solidFill>
                  <a:schemeClr val="tx1"/>
                </a:solidFill>
                <a:latin typeface="Symbol"/>
                <a:cs typeface="Arial" pitchFamily="34" charset="0"/>
                <a:sym typeface="Symbol"/>
              </a:rPr>
              <a:t>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x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¢ 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x</a:t>
            </a:r>
            <a:r>
              <a:rPr lang="en-US" sz="28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¢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e’ </a:t>
            </a:r>
            <a:r>
              <a:rPr lang="en-US" sz="2800" dirty="0" smtClean="0">
                <a:latin typeface="Arial"/>
                <a:cs typeface="Arial" pitchFamily="34" charset="0"/>
              </a:rPr>
              <a:t> </a:t>
            </a:r>
            <a:endParaRPr lang="en-US" sz="28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13" name="Text Box 122"/>
          <p:cNvSpPr txBox="1">
            <a:spLocks noChangeArrowheads="1"/>
          </p:cNvSpPr>
          <p:nvPr/>
        </p:nvSpPr>
        <p:spPr bwMode="auto">
          <a:xfrm>
            <a:off x="6097506" y="4403356"/>
            <a:ext cx="2644158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/>
                <a:cs typeface="Arial" pitchFamily="34" charset="0"/>
              </a:rPr>
              <a:t>So 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e</a:t>
            </a:r>
            <a:r>
              <a:rPr lang="en-US" sz="2800" dirty="0" smtClean="0">
                <a:latin typeface="Arial"/>
                <a:cs typeface="Arial" pitchFamily="34" charset="0"/>
              </a:rPr>
              <a:t> </a:t>
            </a:r>
            <a:r>
              <a:rPr lang="en-US" sz="2800" dirty="0" smtClean="0">
                <a:latin typeface="cmsy1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</a:t>
            </a:r>
            <a:endParaRPr lang="en-US" sz="28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Text Box 122"/>
          <p:cNvSpPr txBox="1">
            <a:spLocks noChangeArrowheads="1"/>
          </p:cNvSpPr>
          <p:nvPr/>
        </p:nvSpPr>
        <p:spPr bwMode="auto">
          <a:xfrm>
            <a:off x="1202418" y="4920091"/>
            <a:ext cx="6463302" cy="1157621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1">
            <a:noAutofit/>
          </a:bodyPr>
          <a:lstStyle/>
          <a:p>
            <a:r>
              <a:rPr lang="en-US" sz="3600" dirty="0" smtClean="0">
                <a:latin typeface="Arial"/>
                <a:cs typeface="Arial" pitchFamily="34" charset="0"/>
              </a:rPr>
              <a:t>So: </a:t>
            </a:r>
            <a:r>
              <a:rPr lang="en-US" sz="3600" dirty="0" err="1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</a:t>
            </a:r>
            <a:r>
              <a:rPr lang="en-US" sz="36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s</a:t>
            </a:r>
            <a:r>
              <a:rPr lang="en-US" sz="36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)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 µ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Å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 </a:t>
            </a:r>
            <a:endParaRPr lang="en-US" sz="36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11" name="Text Box 122"/>
          <p:cNvSpPr txBox="1">
            <a:spLocks noChangeArrowheads="1"/>
          </p:cNvSpPr>
          <p:nvPr/>
        </p:nvSpPr>
        <p:spPr bwMode="auto">
          <a:xfrm>
            <a:off x="6670820" y="5745927"/>
            <a:ext cx="1936151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/>
                <a:cs typeface="Arial" pitchFamily="34" charset="0"/>
              </a:rPr>
              <a:t>QED</a:t>
            </a:r>
            <a:endParaRPr lang="en-US" sz="28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2" grpId="0" animBg="1"/>
      <p:bldP spid="13" grpId="0" animBg="1"/>
      <p:bldP spid="16" grpId="0" animBg="1"/>
      <p:bldP spid="11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Lemma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126</a:t>
            </a:fld>
            <a:endParaRPr lang="en-US"/>
          </a:p>
        </p:txBody>
      </p:sp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1312917" y="1658731"/>
            <a:ext cx="6463302" cy="1157621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1">
            <a:noAutofit/>
          </a:bodyPr>
          <a:lstStyle/>
          <a:p>
            <a:r>
              <a:rPr lang="en-US" sz="3600" dirty="0" smtClean="0">
                <a:latin typeface="Arial"/>
                <a:cs typeface="Arial" pitchFamily="34" charset="0"/>
              </a:rPr>
              <a:t>Claim: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U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 =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U-{</a:t>
            </a:r>
            <a:r>
              <a:rPr lang="en-US" sz="36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36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}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</a:t>
            </a:r>
            <a:r>
              <a:rPr lang="en-US" sz="36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s</a:t>
            </a:r>
            <a:r>
              <a:rPr lang="en-US" sz="36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)</a:t>
            </a:r>
            <a:endParaRPr lang="en-US" sz="36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Text Box 122"/>
          <p:cNvSpPr txBox="1">
            <a:spLocks noChangeArrowheads="1"/>
          </p:cNvSpPr>
          <p:nvPr/>
        </p:nvSpPr>
        <p:spPr bwMode="auto">
          <a:xfrm>
            <a:off x="1917945" y="3000982"/>
            <a:ext cx="5253246" cy="774192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1">
            <a:no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</a:t>
            </a:r>
            <a:r>
              <a:rPr lang="en-US" sz="36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s</a:t>
            </a:r>
            <a:r>
              <a:rPr lang="en-US" sz="36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)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=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Å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 </a:t>
            </a:r>
            <a:endParaRPr lang="en-US" sz="36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15" name="Text Box 122"/>
          <p:cNvSpPr txBox="1">
            <a:spLocks noChangeArrowheads="1"/>
          </p:cNvSpPr>
          <p:nvPr/>
        </p:nvSpPr>
        <p:spPr bwMode="auto">
          <a:xfrm>
            <a:off x="1509513" y="5285232"/>
            <a:ext cx="6070110" cy="829056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1"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U-{</a:t>
            </a:r>
            <a:r>
              <a:rPr lang="en-US" sz="36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36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}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</a:t>
            </a:r>
            <a:r>
              <a:rPr lang="en-US" sz="36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s</a:t>
            </a:r>
            <a:r>
              <a:rPr lang="en-US" sz="36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) =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U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</a:t>
            </a:r>
            <a:endParaRPr lang="en-US" sz="36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6670820" y="5745927"/>
            <a:ext cx="1936151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/>
                <a:cs typeface="Arial" pitchFamily="34" charset="0"/>
              </a:rPr>
              <a:t>QED</a:t>
            </a:r>
            <a:endParaRPr lang="en-US" sz="28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40815" y="3959804"/>
            <a:ext cx="7662370" cy="1140797"/>
            <a:chOff x="1988624" y="3186819"/>
            <a:chExt cx="7662370" cy="1140797"/>
          </a:xfrm>
        </p:grpSpPr>
        <p:sp>
          <p:nvSpPr>
            <p:cNvPr id="14" name="Text Box 122"/>
            <p:cNvSpPr txBox="1">
              <a:spLocks noChangeArrowheads="1"/>
            </p:cNvSpPr>
            <p:nvPr/>
          </p:nvSpPr>
          <p:spPr bwMode="auto">
            <a:xfrm>
              <a:off x="1988624" y="3186819"/>
              <a:ext cx="7662370" cy="1140797"/>
            </a:xfrm>
            <a:prstGeom prst="rect">
              <a:avLst/>
            </a:prstGeom>
            <a:solidFill>
              <a:schemeClr val="bg1">
                <a:alpha val="89999"/>
              </a:schemeClr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/>
            <a:p>
              <a:endParaRPr lang="en-US" sz="32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endParaRPr>
            </a:p>
          </p:txBody>
        </p:sp>
        <p:pic>
          <p:nvPicPr>
            <p:cNvPr id="13" name="Picture 12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2257671" y="3230733"/>
              <a:ext cx="7124276" cy="105296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0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Lemma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127</a:t>
            </a:fld>
            <a:endParaRPr lang="en-US"/>
          </a:p>
        </p:txBody>
      </p:sp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1312917" y="1646129"/>
            <a:ext cx="6463302" cy="1754326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1">
            <a:spAutoFit/>
          </a:bodyPr>
          <a:lstStyle/>
          <a:p>
            <a:r>
              <a:rPr lang="en-US" sz="3600" dirty="0" smtClean="0">
                <a:latin typeface="Arial"/>
                <a:cs typeface="Arial" pitchFamily="34" charset="0"/>
              </a:rPr>
              <a:t>If all operations in </a:t>
            </a:r>
            <a:r>
              <a:rPr lang="en-US" sz="36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U</a:t>
            </a:r>
            <a:r>
              <a:rPr lang="en-US" sz="3600" dirty="0" smtClean="0">
                <a:latin typeface="Arial"/>
                <a:cs typeface="Arial" pitchFamily="34" charset="0"/>
              </a:rPr>
              <a:t> are non-conflicting,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U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</a:t>
            </a:r>
            <a:r>
              <a:rPr lang="en-US" sz="36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s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) =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</a:t>
            </a:r>
            <a:r>
              <a:rPr lang="en-US" sz="36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s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’)</a:t>
            </a:r>
            <a:r>
              <a:rPr lang="en-US" sz="3600" dirty="0" smtClean="0">
                <a:latin typeface="Arial"/>
                <a:cs typeface="Arial" pitchFamily="34" charset="0"/>
              </a:rPr>
              <a:t>, where </a:t>
            </a:r>
            <a:r>
              <a:rPr lang="en-US" sz="36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s’</a:t>
            </a:r>
            <a:r>
              <a:rPr lang="en-US" sz="3600" dirty="0" smtClean="0">
                <a:latin typeface="Arial"/>
                <a:cs typeface="Arial" pitchFamily="34" charset="0"/>
              </a:rPr>
              <a:t> reachable from </a:t>
            </a:r>
            <a:r>
              <a:rPr lang="en-US" sz="36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s</a:t>
            </a:r>
            <a:endParaRPr lang="en-US" sz="36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15" name="Text Box 122"/>
          <p:cNvSpPr txBox="1">
            <a:spLocks noChangeArrowheads="1"/>
          </p:cNvSpPr>
          <p:nvPr/>
        </p:nvSpPr>
        <p:spPr bwMode="auto">
          <a:xfrm>
            <a:off x="1706109" y="5185321"/>
            <a:ext cx="6070110" cy="1200329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1">
            <a:spAutoFit/>
          </a:bodyPr>
          <a:lstStyle/>
          <a:p>
            <a:r>
              <a:rPr lang="en-US" sz="3600" dirty="0" smtClean="0">
                <a:latin typeface="Arial"/>
                <a:cs typeface="Arial" pitchFamily="34" charset="0"/>
              </a:rPr>
              <a:t>Induct on number of operations</a:t>
            </a:r>
            <a:endParaRPr lang="en-US" sz="36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5975495" y="6012627"/>
            <a:ext cx="1936151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/>
                <a:cs typeface="Arial" pitchFamily="34" charset="0"/>
              </a:rPr>
              <a:t>QED</a:t>
            </a:r>
            <a:endParaRPr lang="en-US" sz="28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12" name="Text Box 122"/>
          <p:cNvSpPr txBox="1">
            <a:spLocks noChangeArrowheads="1"/>
          </p:cNvSpPr>
          <p:nvPr/>
        </p:nvSpPr>
        <p:spPr bwMode="auto">
          <a:xfrm>
            <a:off x="1312917" y="3714077"/>
            <a:ext cx="6463302" cy="1157621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1">
            <a:noAutofit/>
          </a:bodyPr>
          <a:lstStyle/>
          <a:p>
            <a:r>
              <a:rPr lang="en-US" sz="3600" dirty="0" smtClean="0">
                <a:latin typeface="Arial"/>
                <a:cs typeface="Arial" pitchFamily="34" charset="0"/>
              </a:rPr>
              <a:t>We know that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U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 =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U-{</a:t>
            </a:r>
            <a:r>
              <a:rPr lang="en-US" sz="36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36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}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</a:t>
            </a:r>
            <a:r>
              <a:rPr lang="en-US" sz="36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s</a:t>
            </a:r>
            <a:r>
              <a:rPr lang="en-US" sz="36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)</a:t>
            </a:r>
            <a:endParaRPr lang="en-US" sz="36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2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Lemma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128</a:t>
            </a:fld>
            <a:endParaRPr lang="en-US"/>
          </a:p>
        </p:txBody>
      </p:sp>
      <p:sp>
        <p:nvSpPr>
          <p:cNvPr id="7" name="Text Box 122"/>
          <p:cNvSpPr txBox="1">
            <a:spLocks noChangeArrowheads="1"/>
          </p:cNvSpPr>
          <p:nvPr/>
        </p:nvSpPr>
        <p:spPr bwMode="auto">
          <a:xfrm>
            <a:off x="620249" y="2524363"/>
            <a:ext cx="6209175" cy="1077218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/>
                <a:cs typeface="Arial" pitchFamily="34" charset="0"/>
              </a:rPr>
              <a:t>If </a:t>
            </a:r>
            <a:r>
              <a:rPr lang="en-US" sz="32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sz="32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3200" dirty="0" smtClean="0">
                <a:latin typeface="Arial"/>
                <a:cs typeface="Arial" pitchFamily="34" charset="0"/>
              </a:rPr>
              <a:t> </a:t>
            </a:r>
            <a:r>
              <a:rPr lang="en-US" sz="3200" dirty="0" smtClean="0">
                <a:latin typeface="cmsy10"/>
                <a:cs typeface="Arial" pitchFamily="34" charset="0"/>
              </a:rPr>
              <a:t>2</a:t>
            </a:r>
            <a:r>
              <a:rPr lang="en-US" sz="3200" dirty="0" smtClean="0">
                <a:latin typeface="Arial"/>
                <a:cs typeface="Arial" pitchFamily="34" charset="0"/>
              </a:rPr>
              <a:t> </a:t>
            </a:r>
            <a:r>
              <a:rPr lang="en-US" sz="32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U</a:t>
            </a:r>
            <a:r>
              <a:rPr lang="en-US" sz="3200" dirty="0" smtClean="0">
                <a:latin typeface="Arial"/>
                <a:cs typeface="Arial" pitchFamily="34" charset="0"/>
              </a:rPr>
              <a:t> has a read </a:t>
            </a:r>
            <a:r>
              <a:rPr lang="en-US" sz="32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r</a:t>
            </a:r>
            <a:r>
              <a:rPr lang="en-US" sz="3200" i="1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3200" dirty="0" smtClean="0">
                <a:latin typeface="Arial"/>
                <a:cs typeface="Arial" pitchFamily="34" charset="0"/>
              </a:rPr>
              <a:t> conflicting with </a:t>
            </a:r>
            <a:r>
              <a:rPr lang="en-US" sz="3200" i="1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w</a:t>
            </a:r>
            <a:r>
              <a:rPr lang="en-US" sz="3200" i="1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32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3200" dirty="0" smtClean="0">
                <a:latin typeface="Arial"/>
                <a:cs typeface="Arial" pitchFamily="34" charset="0"/>
              </a:rPr>
              <a:t>by </a:t>
            </a:r>
            <a:r>
              <a:rPr lang="en-US" sz="32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sz="3200" i="1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3200" dirty="0" smtClean="0">
                <a:latin typeface="Arial"/>
                <a:cs typeface="Arial" pitchFamily="34" charset="0"/>
              </a:rPr>
              <a:t> </a:t>
            </a:r>
            <a:r>
              <a:rPr lang="en-US" sz="3200" dirty="0" smtClean="0">
                <a:latin typeface="cmsy10"/>
                <a:cs typeface="Arial" pitchFamily="34" charset="0"/>
              </a:rPr>
              <a:t>2</a:t>
            </a:r>
            <a:r>
              <a:rPr lang="en-US" sz="3200" dirty="0" smtClean="0">
                <a:latin typeface="Arial"/>
                <a:cs typeface="Arial" pitchFamily="34" charset="0"/>
              </a:rPr>
              <a:t> </a:t>
            </a:r>
            <a:r>
              <a:rPr lang="en-US" sz="32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U</a:t>
            </a:r>
            <a:r>
              <a:rPr lang="en-US" sz="3200" dirty="0" smtClean="0">
                <a:latin typeface="Arial"/>
                <a:cs typeface="Arial" pitchFamily="34" charset="0"/>
              </a:rPr>
              <a:t>  then …</a:t>
            </a:r>
          </a:p>
        </p:txBody>
      </p:sp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1601706" y="4219051"/>
            <a:ext cx="6463302" cy="1157621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1">
            <a:noAutofit/>
          </a:bodyPr>
          <a:lstStyle/>
          <a:p>
            <a:r>
              <a:rPr lang="en-US" sz="3600" dirty="0" smtClean="0">
                <a:latin typeface="Arial"/>
                <a:cs typeface="Arial" pitchFamily="34" charset="0"/>
              </a:rPr>
              <a:t>Claim: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Å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= </a:t>
            </a:r>
            <a:r>
              <a:rPr lang="en-US" sz="3600" dirty="0" err="1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30000" dirty="0" err="1" smtClean="0">
                <a:solidFill>
                  <a:schemeClr val="tx1"/>
                </a:solidFill>
                <a:latin typeface="Arial Unicode MS"/>
                <a:cs typeface="Arial" pitchFamily="34" charset="0"/>
              </a:rPr>
              <a:t>i</a:t>
            </a:r>
            <a:r>
              <a:rPr lang="en-US" sz="36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</a:t>
            </a:r>
            <a:endParaRPr lang="en-US" sz="36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Lemma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129</a:t>
            </a:fld>
            <a:endParaRPr lang="en-US"/>
          </a:p>
        </p:txBody>
      </p:sp>
      <p:sp>
        <p:nvSpPr>
          <p:cNvPr id="7" name="Text Box 122"/>
          <p:cNvSpPr txBox="1">
            <a:spLocks noChangeArrowheads="1"/>
          </p:cNvSpPr>
          <p:nvPr/>
        </p:nvSpPr>
        <p:spPr bwMode="auto">
          <a:xfrm>
            <a:off x="620249" y="2524363"/>
            <a:ext cx="6209175" cy="1077218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 pitchFamily="34" charset="0"/>
              </a:rPr>
              <a:t>If </a:t>
            </a:r>
            <a:r>
              <a:rPr lang="en-US" sz="3200" i="1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 pitchFamily="34" charset="0"/>
              </a:rPr>
              <a:t>P</a:t>
            </a:r>
            <a:r>
              <a:rPr lang="en-US" sz="3200" i="1" baseline="-250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 pitchFamily="34" charset="0"/>
              </a:rPr>
              <a:t>i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cmsy1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 pitchFamily="34" charset="0"/>
              </a:rPr>
              <a:t> </a:t>
            </a:r>
            <a:r>
              <a:rPr lang="en-US" sz="3200" i="1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 pitchFamily="34" charset="0"/>
              </a:rPr>
              <a:t>U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 pitchFamily="34" charset="0"/>
              </a:rPr>
              <a:t> has a read </a:t>
            </a:r>
            <a:r>
              <a:rPr lang="en-US" sz="3200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 pitchFamily="34" charset="0"/>
              </a:rPr>
              <a:t>r</a:t>
            </a:r>
            <a:r>
              <a:rPr lang="en-US" sz="3200" i="1" baseline="-25000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 pitchFamily="34" charset="0"/>
              </a:rPr>
              <a:t>i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 pitchFamily="34" charset="0"/>
              </a:rPr>
              <a:t> conflicting with </a:t>
            </a:r>
            <a:r>
              <a:rPr lang="en-US" sz="3200" i="1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 pitchFamily="34" charset="0"/>
              </a:rPr>
              <a:t>w</a:t>
            </a:r>
            <a:r>
              <a:rPr lang="en-US" sz="3200" i="1" baseline="-25000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 pitchFamily="34" charset="0"/>
              </a:rPr>
              <a:t>j</a:t>
            </a:r>
            <a:r>
              <a:rPr lang="en-US" sz="3200" i="1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 pitchFamily="34" charset="0"/>
              </a:rPr>
              <a:t>by </a:t>
            </a:r>
            <a:r>
              <a:rPr lang="en-US" sz="3200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 pitchFamily="34" charset="0"/>
              </a:rPr>
              <a:t>P</a:t>
            </a:r>
            <a:r>
              <a:rPr lang="en-US" sz="3200" i="1" baseline="-25000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 pitchFamily="34" charset="0"/>
              </a:rPr>
              <a:t>j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cmsy1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 pitchFamily="34" charset="0"/>
              </a:rPr>
              <a:t> </a:t>
            </a:r>
            <a:r>
              <a:rPr lang="en-US" sz="3200" i="1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 pitchFamily="34" charset="0"/>
              </a:rPr>
              <a:t>U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 pitchFamily="34" charset="0"/>
              </a:rPr>
              <a:t>  then …</a:t>
            </a:r>
          </a:p>
        </p:txBody>
      </p:sp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1601706" y="4219051"/>
            <a:ext cx="6463302" cy="1157621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1">
            <a:noAutofit/>
          </a:bodyPr>
          <a:lstStyle/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 pitchFamily="34" charset="0"/>
              </a:rPr>
              <a:t>Claim:</a:t>
            </a:r>
            <a:r>
              <a:rPr lang="en-US" sz="3600" dirty="0" smtClean="0">
                <a:latin typeface="Arial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Å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= </a:t>
            </a:r>
            <a:r>
              <a:rPr lang="en-US" sz="3600" dirty="0" err="1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30000" dirty="0" err="1" smtClean="0">
                <a:solidFill>
                  <a:schemeClr val="tx1"/>
                </a:solidFill>
                <a:latin typeface="Arial Unicode MS"/>
                <a:cs typeface="Arial" pitchFamily="34" charset="0"/>
              </a:rPr>
              <a:t>i</a:t>
            </a:r>
            <a:r>
              <a:rPr lang="en-US" sz="36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</a:t>
            </a:r>
            <a:endParaRPr lang="en-US" sz="36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3063177" y="1698988"/>
            <a:ext cx="5275064" cy="156966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/>
                <a:cs typeface="Arial" pitchFamily="34" charset="0"/>
              </a:rPr>
              <a:t>Reachable complex from </a:t>
            </a:r>
            <a:r>
              <a:rPr lang="en-US" sz="32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s</a:t>
            </a:r>
            <a:r>
              <a:rPr lang="en-US" sz="3200" dirty="0" smtClean="0">
                <a:latin typeface="Arial"/>
                <a:cs typeface="Arial" pitchFamily="34" charset="0"/>
              </a:rPr>
              <a:t> if </a:t>
            </a:r>
            <a:r>
              <a:rPr lang="en-US" sz="3200" i="1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sz="3200" i="1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3200" dirty="0" smtClean="0">
                <a:latin typeface="Arial"/>
                <a:cs typeface="Arial" pitchFamily="34" charset="0"/>
              </a:rPr>
              <a:t> goes first and </a:t>
            </a:r>
            <a:r>
              <a:rPr lang="en-US" sz="32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sz="32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3200" dirty="0" smtClean="0">
                <a:latin typeface="Arial"/>
                <a:cs typeface="Arial" pitchFamily="34" charset="0"/>
              </a:rPr>
              <a:t> does not participate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364586" y="4481465"/>
            <a:ext cx="1367073" cy="787652"/>
          </a:xfrm>
          <a:prstGeom prst="wedgeRoundRectCallout">
            <a:avLst>
              <a:gd name="adj1" fmla="val -44012"/>
              <a:gd name="adj2" fmla="val -19727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Independence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Box 122"/>
          <p:cNvSpPr txBox="1">
            <a:spLocks noChangeArrowheads="1"/>
          </p:cNvSpPr>
          <p:nvPr/>
        </p:nvSpPr>
        <p:spPr bwMode="auto">
          <a:xfrm>
            <a:off x="628197" y="2167785"/>
            <a:ext cx="8122736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Holds for message-passing or shared memory ….</a:t>
            </a:r>
          </a:p>
        </p:txBody>
      </p:sp>
      <p:sp>
        <p:nvSpPr>
          <p:cNvPr id="7" name="Text Box 122"/>
          <p:cNvSpPr txBox="1">
            <a:spLocks noChangeArrowheads="1"/>
          </p:cNvSpPr>
          <p:nvPr/>
        </p:nvSpPr>
        <p:spPr bwMode="auto">
          <a:xfrm>
            <a:off x="961572" y="3253635"/>
            <a:ext cx="7502375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Synchronous, asynchronous, or in-between …</a:t>
            </a:r>
          </a:p>
        </p:txBody>
      </p:sp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1609272" y="4291860"/>
            <a:ext cx="4783682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Any adversarial scheduler …</a:t>
            </a:r>
          </a:p>
        </p:txBody>
      </p:sp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2342697" y="5330085"/>
            <a:ext cx="5522666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As long as one failure is possible.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One Direction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130</a:t>
            </a:fld>
            <a:endParaRPr lang="en-US"/>
          </a:p>
        </p:txBody>
      </p:sp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838562" y="1658731"/>
            <a:ext cx="6463302" cy="1157621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1">
            <a:noAutofit/>
          </a:bodyPr>
          <a:lstStyle/>
          <a:p>
            <a:r>
              <a:rPr lang="en-US" sz="3600" dirty="0" smtClean="0">
                <a:latin typeface="Arial"/>
                <a:cs typeface="Arial" pitchFamily="34" charset="0"/>
              </a:rPr>
              <a:t>Show: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Å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 µ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30000" dirty="0" err="1" smtClean="0">
                <a:solidFill>
                  <a:schemeClr val="tx1"/>
                </a:solidFill>
                <a:latin typeface="Arial Unicode MS"/>
                <a:cs typeface="Arial" pitchFamily="34" charset="0"/>
              </a:rPr>
              <a:t>i</a:t>
            </a:r>
            <a:r>
              <a:rPr lang="en-US" sz="36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</a:t>
            </a:r>
            <a:endParaRPr lang="en-US" sz="36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838562" y="2949872"/>
            <a:ext cx="6690950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/>
                <a:cs typeface="Arial" pitchFamily="34" charset="0"/>
              </a:rPr>
              <a:t>For 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e</a:t>
            </a:r>
            <a:r>
              <a:rPr lang="en-US" sz="2800" dirty="0" smtClean="0">
                <a:latin typeface="Arial"/>
                <a:cs typeface="Arial" pitchFamily="34" charset="0"/>
              </a:rPr>
              <a:t> </a:t>
            </a:r>
            <a:r>
              <a:rPr lang="en-US" sz="2800" dirty="0" smtClean="0">
                <a:latin typeface="cmsy1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(s), e </a:t>
            </a:r>
            <a:r>
              <a:rPr lang="en-US" sz="2800" dirty="0" smtClean="0">
                <a:solidFill>
                  <a:schemeClr val="tx1"/>
                </a:solidFill>
                <a:latin typeface="Symbol"/>
                <a:cs typeface="Arial" pitchFamily="34" charset="0"/>
                <a:sym typeface="Symbol"/>
              </a:rPr>
              <a:t>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w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¢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e’</a:t>
            </a:r>
            <a:r>
              <a:rPr lang="en-US" sz="2800" dirty="0" smtClean="0">
                <a:latin typeface="Arial"/>
                <a:cs typeface="Arial" pitchFamily="34" charset="0"/>
              </a:rPr>
              <a:t> so </a:t>
            </a:r>
            <a:r>
              <a:rPr lang="en-US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sz="28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2800" dirty="0" smtClean="0">
                <a:latin typeface="Arial"/>
                <a:cs typeface="Arial" pitchFamily="34" charset="0"/>
              </a:rPr>
              <a:t> reads </a:t>
            </a:r>
            <a:r>
              <a:rPr lang="en-US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v</a:t>
            </a:r>
            <a:endParaRPr lang="en-US" sz="28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15" name="Text Box 122"/>
          <p:cNvSpPr txBox="1">
            <a:spLocks noChangeArrowheads="1"/>
          </p:cNvSpPr>
          <p:nvPr/>
        </p:nvSpPr>
        <p:spPr bwMode="auto">
          <a:xfrm>
            <a:off x="2010178" y="4920091"/>
            <a:ext cx="6463302" cy="1157621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1">
            <a:noAutofit/>
          </a:bodyPr>
          <a:lstStyle/>
          <a:p>
            <a:r>
              <a:rPr lang="en-US" sz="3600" dirty="0" smtClean="0">
                <a:latin typeface="Arial"/>
                <a:cs typeface="Arial" pitchFamily="34" charset="0"/>
              </a:rPr>
              <a:t>So: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Å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 µ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30000" dirty="0" err="1" smtClean="0">
                <a:solidFill>
                  <a:schemeClr val="tx1"/>
                </a:solidFill>
                <a:latin typeface="Arial Unicode MS"/>
                <a:cs typeface="Arial" pitchFamily="34" charset="0"/>
              </a:rPr>
              <a:t>i</a:t>
            </a:r>
            <a:r>
              <a:rPr lang="en-US" sz="36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</a:t>
            </a:r>
            <a:endParaRPr lang="en-US" sz="36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12" name="Text Box 122"/>
          <p:cNvSpPr txBox="1">
            <a:spLocks noChangeArrowheads="1"/>
          </p:cNvSpPr>
          <p:nvPr/>
        </p:nvSpPr>
        <p:spPr bwMode="auto">
          <a:xfrm>
            <a:off x="1224338" y="3606612"/>
            <a:ext cx="6690950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/>
                <a:cs typeface="Arial" pitchFamily="34" charset="0"/>
              </a:rPr>
              <a:t>For 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e</a:t>
            </a:r>
            <a:r>
              <a:rPr lang="en-US" sz="2800" dirty="0" smtClean="0">
                <a:latin typeface="Arial"/>
                <a:cs typeface="Arial" pitchFamily="34" charset="0"/>
              </a:rPr>
              <a:t> </a:t>
            </a:r>
            <a:r>
              <a:rPr lang="en-US" sz="2800" dirty="0" smtClean="0">
                <a:latin typeface="cmsy1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 P</a:t>
            </a:r>
            <a:r>
              <a:rPr lang="en-US" sz="28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(s), e </a:t>
            </a:r>
            <a:r>
              <a:rPr lang="en-US" sz="2800" dirty="0" smtClean="0">
                <a:solidFill>
                  <a:schemeClr val="tx1"/>
                </a:solidFill>
                <a:latin typeface="Symbol"/>
                <a:cs typeface="Arial" pitchFamily="34" charset="0"/>
                <a:sym typeface="Symbol"/>
              </a:rPr>
              <a:t>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r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¢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e’’</a:t>
            </a:r>
            <a:r>
              <a:rPr lang="en-US" sz="2800" dirty="0" smtClean="0">
                <a:latin typeface="Arial"/>
                <a:cs typeface="Arial" pitchFamily="34" charset="0"/>
              </a:rPr>
              <a:t> so </a:t>
            </a:r>
            <a:r>
              <a:rPr lang="en-US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sz="28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2800" dirty="0" smtClean="0">
                <a:latin typeface="Arial"/>
                <a:cs typeface="Arial" pitchFamily="34" charset="0"/>
              </a:rPr>
              <a:t> reads </a:t>
            </a:r>
            <a:r>
              <a:rPr lang="en-US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u</a:t>
            </a:r>
            <a:endParaRPr lang="en-US" sz="28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13" name="Text Box 122"/>
          <p:cNvSpPr txBox="1">
            <a:spLocks noChangeArrowheads="1"/>
          </p:cNvSpPr>
          <p:nvPr/>
        </p:nvSpPr>
        <p:spPr bwMode="auto">
          <a:xfrm>
            <a:off x="1494971" y="4263352"/>
            <a:ext cx="6934685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/>
                <a:cs typeface="Arial" pitchFamily="34" charset="0"/>
              </a:rPr>
              <a:t>For 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e</a:t>
            </a:r>
            <a:r>
              <a:rPr lang="en-US" sz="2800" dirty="0" smtClean="0">
                <a:latin typeface="Arial"/>
                <a:cs typeface="Arial" pitchFamily="34" charset="0"/>
              </a:rPr>
              <a:t> </a:t>
            </a:r>
            <a:r>
              <a:rPr lang="en-US" sz="2800" dirty="0" smtClean="0">
                <a:latin typeface="cmsy1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 </a:t>
            </a:r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Å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(s), </a:t>
            </a:r>
            <a:r>
              <a:rPr lang="en-US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sz="28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2800" dirty="0" smtClean="0">
                <a:latin typeface="Arial"/>
                <a:cs typeface="Arial" pitchFamily="34" charset="0"/>
              </a:rPr>
              <a:t> fails before writing</a:t>
            </a:r>
            <a:endParaRPr lang="en-US" sz="28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2" grpId="0" animBg="1"/>
      <p:bldP spid="13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Other Direction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131</a:t>
            </a:fld>
            <a:endParaRPr lang="en-US"/>
          </a:p>
        </p:txBody>
      </p:sp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1202418" y="1658731"/>
            <a:ext cx="6463302" cy="1157621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1">
            <a:noAutofit/>
          </a:bodyPr>
          <a:lstStyle/>
          <a:p>
            <a:r>
              <a:rPr lang="en-US" sz="3600" dirty="0" smtClean="0">
                <a:latin typeface="Arial"/>
                <a:cs typeface="Arial" pitchFamily="34" charset="0"/>
              </a:rPr>
              <a:t>Show: </a:t>
            </a:r>
            <a:r>
              <a:rPr lang="en-US" sz="3600" dirty="0" err="1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30000" dirty="0" err="1" smtClean="0">
                <a:solidFill>
                  <a:schemeClr val="tx1"/>
                </a:solidFill>
                <a:latin typeface="Arial Unicode MS"/>
                <a:cs typeface="Arial" pitchFamily="34" charset="0"/>
              </a:rPr>
              <a:t>i</a:t>
            </a:r>
            <a:r>
              <a:rPr lang="en-US" sz="36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µ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Å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 </a:t>
            </a:r>
            <a:endParaRPr lang="en-US" sz="36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851898" y="3025156"/>
            <a:ext cx="7164342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/>
                <a:cs typeface="Arial" pitchFamily="34" charset="0"/>
              </a:rPr>
              <a:t>For every 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e</a:t>
            </a:r>
            <a:r>
              <a:rPr lang="en-US" sz="2800" dirty="0" smtClean="0">
                <a:latin typeface="Arial"/>
                <a:cs typeface="Arial" pitchFamily="34" charset="0"/>
              </a:rPr>
              <a:t> </a:t>
            </a:r>
            <a:r>
              <a:rPr lang="en-US" sz="2800" dirty="0" smtClean="0">
                <a:latin typeface="cmsy1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2800" baseline="30000" dirty="0" err="1" smtClean="0">
                <a:solidFill>
                  <a:schemeClr val="tx1"/>
                </a:solidFill>
                <a:latin typeface="Arial Unicode MS"/>
                <a:cs typeface="Arial" pitchFamily="34" charset="0"/>
              </a:rPr>
              <a:t>i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(s), e </a:t>
            </a:r>
            <a:r>
              <a:rPr lang="en-US" sz="2800" dirty="0" smtClean="0">
                <a:solidFill>
                  <a:schemeClr val="tx1"/>
                </a:solidFill>
                <a:latin typeface="Symbol"/>
                <a:cs typeface="Arial" pitchFamily="34" charset="0"/>
                <a:sym typeface="Symbol"/>
              </a:rPr>
              <a:t>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r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¢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e’ , where P</a:t>
            </a:r>
            <a:r>
              <a:rPr lang="en-US" sz="28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2800" dirty="0" smtClean="0">
                <a:latin typeface="Arial"/>
                <a:cs typeface="Arial" pitchFamily="34" charset="0"/>
              </a:rPr>
              <a:t> fails before writing in 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e’</a:t>
            </a:r>
            <a:endParaRPr lang="en-US" sz="28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14" name="Text Box 122"/>
          <p:cNvSpPr txBox="1">
            <a:spLocks noChangeArrowheads="1"/>
          </p:cNvSpPr>
          <p:nvPr/>
        </p:nvSpPr>
        <p:spPr bwMode="auto">
          <a:xfrm>
            <a:off x="6249120" y="3573664"/>
            <a:ext cx="2644158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/>
                <a:cs typeface="Arial" pitchFamily="34" charset="0"/>
              </a:rPr>
              <a:t>So 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e</a:t>
            </a:r>
            <a:r>
              <a:rPr lang="en-US" sz="2800" dirty="0" smtClean="0">
                <a:latin typeface="Arial"/>
                <a:cs typeface="Arial" pitchFamily="34" charset="0"/>
              </a:rPr>
              <a:t> </a:t>
            </a:r>
            <a:r>
              <a:rPr lang="en-US" sz="2800" dirty="0" smtClean="0">
                <a:latin typeface="cmsy1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 P</a:t>
            </a:r>
            <a:r>
              <a:rPr lang="en-US" sz="28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</a:t>
            </a:r>
            <a:endParaRPr lang="en-US" sz="28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12" name="Text Box 122"/>
          <p:cNvSpPr txBox="1">
            <a:spLocks noChangeArrowheads="1"/>
          </p:cNvSpPr>
          <p:nvPr/>
        </p:nvSpPr>
        <p:spPr bwMode="auto">
          <a:xfrm>
            <a:off x="851898" y="4188067"/>
            <a:ext cx="7164342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/>
                <a:cs typeface="Arial" pitchFamily="34" charset="0"/>
              </a:rPr>
              <a:t>For every 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e</a:t>
            </a:r>
            <a:r>
              <a:rPr lang="en-US" sz="2800" dirty="0" smtClean="0">
                <a:latin typeface="Arial"/>
                <a:cs typeface="Arial" pitchFamily="34" charset="0"/>
              </a:rPr>
              <a:t> </a:t>
            </a:r>
            <a:r>
              <a:rPr lang="en-US" sz="2800" dirty="0" smtClean="0">
                <a:latin typeface="cmsy1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2800" baseline="30000" dirty="0" err="1" smtClean="0">
                <a:solidFill>
                  <a:schemeClr val="tx1"/>
                </a:solidFill>
                <a:latin typeface="Arial Unicode MS"/>
                <a:cs typeface="Arial" pitchFamily="34" charset="0"/>
              </a:rPr>
              <a:t>i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 , e </a:t>
            </a:r>
            <a:r>
              <a:rPr lang="en-US" sz="2800" dirty="0" smtClean="0">
                <a:solidFill>
                  <a:schemeClr val="tx1"/>
                </a:solidFill>
                <a:latin typeface="Symbol"/>
                <a:cs typeface="Arial" pitchFamily="34" charset="0"/>
                <a:sym typeface="Symbol"/>
              </a:rPr>
              <a:t>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w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¢ </a:t>
            </a:r>
            <a:r>
              <a:rPr lang="en-US" sz="28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r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¢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e’ </a:t>
            </a:r>
            <a:r>
              <a:rPr lang="en-US" sz="2800" dirty="0" smtClean="0">
                <a:latin typeface="Arial"/>
                <a:cs typeface="Arial" pitchFamily="34" charset="0"/>
              </a:rPr>
              <a:t> </a:t>
            </a:r>
            <a:endParaRPr lang="en-US" sz="28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13" name="Text Box 122"/>
          <p:cNvSpPr txBox="1">
            <a:spLocks noChangeArrowheads="1"/>
          </p:cNvSpPr>
          <p:nvPr/>
        </p:nvSpPr>
        <p:spPr bwMode="auto">
          <a:xfrm>
            <a:off x="6053963" y="4548499"/>
            <a:ext cx="2644158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/>
                <a:cs typeface="Arial" pitchFamily="34" charset="0"/>
              </a:rPr>
              <a:t>So 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e</a:t>
            </a:r>
            <a:r>
              <a:rPr lang="en-US" sz="2800" dirty="0" smtClean="0">
                <a:latin typeface="Arial"/>
                <a:cs typeface="Arial" pitchFamily="34" charset="0"/>
              </a:rPr>
              <a:t> </a:t>
            </a:r>
            <a:r>
              <a:rPr lang="en-US" sz="2800" dirty="0" smtClean="0">
                <a:latin typeface="cmsy1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</a:t>
            </a:r>
            <a:endParaRPr lang="en-US" sz="28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Text Box 122"/>
          <p:cNvSpPr txBox="1">
            <a:spLocks noChangeArrowheads="1"/>
          </p:cNvSpPr>
          <p:nvPr/>
        </p:nvSpPr>
        <p:spPr bwMode="auto">
          <a:xfrm>
            <a:off x="1202418" y="4920091"/>
            <a:ext cx="6463302" cy="1157621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1">
            <a:noAutofit/>
          </a:bodyPr>
          <a:lstStyle/>
          <a:p>
            <a:r>
              <a:rPr lang="en-US" sz="3600" dirty="0" smtClean="0">
                <a:latin typeface="Arial"/>
                <a:cs typeface="Arial" pitchFamily="34" charset="0"/>
              </a:rPr>
              <a:t>So: </a:t>
            </a:r>
            <a:r>
              <a:rPr lang="en-US" sz="3600" dirty="0" err="1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30000" dirty="0" err="1" smtClean="0">
                <a:solidFill>
                  <a:schemeClr val="tx1"/>
                </a:solidFill>
                <a:latin typeface="Arial Unicode MS"/>
                <a:cs typeface="Arial" pitchFamily="34" charset="0"/>
              </a:rPr>
              <a:t>i</a:t>
            </a:r>
            <a:r>
              <a:rPr lang="en-US" sz="36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µ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Å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 </a:t>
            </a:r>
            <a:endParaRPr lang="en-US" sz="36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2" grpId="0" animBg="1"/>
      <p:bldP spid="13" grpId="0" animBg="1"/>
      <p:bldP spid="16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Lemma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132</a:t>
            </a:fld>
            <a:endParaRPr lang="en-US"/>
          </a:p>
        </p:txBody>
      </p:sp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1276974" y="1658731"/>
            <a:ext cx="6463302" cy="1157621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1">
            <a:noAutofit/>
          </a:bodyPr>
          <a:lstStyle/>
          <a:p>
            <a:r>
              <a:rPr lang="en-US" sz="3600" dirty="0" smtClean="0">
                <a:latin typeface="Arial"/>
                <a:cs typeface="Arial" pitchFamily="34" charset="0"/>
              </a:rPr>
              <a:t>Claim: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U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 = </a:t>
            </a:r>
            <a:r>
              <a:rPr lang="en-US" sz="3600" dirty="0" err="1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30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36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U</a:t>
            </a:r>
            <a:r>
              <a:rPr lang="en-US" sz="36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-{</a:t>
            </a:r>
            <a:r>
              <a:rPr lang="en-US" sz="36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36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}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</a:t>
            </a:r>
            <a:endParaRPr lang="en-US" sz="36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Text Box 122"/>
          <p:cNvSpPr txBox="1">
            <a:spLocks noChangeArrowheads="1"/>
          </p:cNvSpPr>
          <p:nvPr/>
        </p:nvSpPr>
        <p:spPr bwMode="auto">
          <a:xfrm>
            <a:off x="1882002" y="3000982"/>
            <a:ext cx="5253246" cy="774192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1">
            <a:no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30000" dirty="0" err="1" smtClean="0">
                <a:solidFill>
                  <a:schemeClr val="tx1"/>
                </a:solidFill>
                <a:latin typeface="Arial Unicode MS"/>
                <a:cs typeface="Arial" pitchFamily="34" charset="0"/>
              </a:rPr>
              <a:t>i</a:t>
            </a:r>
            <a:r>
              <a:rPr lang="en-US" sz="36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=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Å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 </a:t>
            </a:r>
            <a:endParaRPr lang="en-US" sz="36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15" name="Text Box 122"/>
          <p:cNvSpPr txBox="1">
            <a:spLocks noChangeArrowheads="1"/>
          </p:cNvSpPr>
          <p:nvPr/>
        </p:nvSpPr>
        <p:spPr bwMode="auto">
          <a:xfrm>
            <a:off x="1473570" y="5285232"/>
            <a:ext cx="6070110" cy="829056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1">
            <a:no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30000" dirty="0" err="1" smtClean="0">
                <a:solidFill>
                  <a:schemeClr val="tx1"/>
                </a:solidFill>
                <a:latin typeface="Arial Unicode MS"/>
                <a:cs typeface="Arial" pitchFamily="34" charset="0"/>
              </a:rPr>
              <a:t>i</a:t>
            </a:r>
            <a:r>
              <a:rPr lang="en-US" sz="3600" i="1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U</a:t>
            </a:r>
            <a:r>
              <a:rPr lang="en-US" sz="36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-{</a:t>
            </a:r>
            <a:r>
              <a:rPr lang="en-US" sz="36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36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}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 =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U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</a:t>
            </a:r>
            <a:endParaRPr lang="en-US" sz="36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77440" y="3959804"/>
            <a:ext cx="7662370" cy="1140797"/>
            <a:chOff x="1988624" y="3186819"/>
            <a:chExt cx="7662370" cy="1140797"/>
          </a:xfrm>
        </p:grpSpPr>
        <p:sp>
          <p:nvSpPr>
            <p:cNvPr id="12" name="Text Box 122"/>
            <p:cNvSpPr txBox="1">
              <a:spLocks noChangeArrowheads="1"/>
            </p:cNvSpPr>
            <p:nvPr/>
          </p:nvSpPr>
          <p:spPr bwMode="auto">
            <a:xfrm>
              <a:off x="1988624" y="3186819"/>
              <a:ext cx="7662370" cy="1140797"/>
            </a:xfrm>
            <a:prstGeom prst="rect">
              <a:avLst/>
            </a:prstGeom>
            <a:solidFill>
              <a:schemeClr val="bg1">
                <a:alpha val="89999"/>
              </a:schemeClr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/>
            <a:p>
              <a:endParaRPr lang="en-US" sz="32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endParaRPr>
            </a:p>
          </p:txBody>
        </p:sp>
        <p:pic>
          <p:nvPicPr>
            <p:cNvPr id="13" name="Picture 12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2257671" y="3230733"/>
              <a:ext cx="7124276" cy="105296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Lemma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133</a:t>
            </a:fld>
            <a:endParaRPr lang="en-US"/>
          </a:p>
        </p:txBody>
      </p:sp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1312917" y="1550105"/>
            <a:ext cx="6463302" cy="2308324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1">
            <a:spAutoFit/>
          </a:bodyPr>
          <a:lstStyle/>
          <a:p>
            <a:r>
              <a:rPr lang="en-US" sz="3600" dirty="0" smtClean="0">
                <a:latin typeface="Arial"/>
                <a:cs typeface="Arial" pitchFamily="34" charset="0"/>
              </a:rPr>
              <a:t>If </a:t>
            </a:r>
            <a:r>
              <a:rPr lang="en-US" sz="3600" dirty="0" smtClean="0">
                <a:latin typeface="Arial"/>
                <a:cs typeface="Arial" pitchFamily="34" charset="0"/>
              </a:rPr>
              <a:t>operations </a:t>
            </a:r>
            <a:r>
              <a:rPr lang="en-US" sz="3600" dirty="0" smtClean="0">
                <a:latin typeface="Arial"/>
                <a:cs typeface="Arial" pitchFamily="34" charset="0"/>
              </a:rPr>
              <a:t>in </a:t>
            </a:r>
            <a:r>
              <a:rPr lang="en-US" sz="36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U</a:t>
            </a:r>
            <a:r>
              <a:rPr lang="en-US" sz="3600" dirty="0" smtClean="0">
                <a:latin typeface="Arial"/>
                <a:cs typeface="Arial" pitchFamily="34" charset="0"/>
              </a:rPr>
              <a:t> are </a:t>
            </a:r>
            <a:r>
              <a:rPr lang="en-US" sz="3600" dirty="0" smtClean="0">
                <a:latin typeface="Arial"/>
                <a:cs typeface="Arial" pitchFamily="34" charset="0"/>
              </a:rPr>
              <a:t>conflicting</a:t>
            </a:r>
            <a:r>
              <a:rPr lang="en-US" sz="3600" dirty="0" smtClean="0">
                <a:latin typeface="Arial"/>
                <a:cs typeface="Arial" pitchFamily="34" charset="0"/>
              </a:rPr>
              <a:t>,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U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</a:t>
            </a:r>
            <a:r>
              <a:rPr lang="en-US" sz="36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s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) =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P’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</a:t>
            </a:r>
            <a:r>
              <a:rPr lang="en-US" sz="36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s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’)</a:t>
            </a:r>
            <a:r>
              <a:rPr lang="en-US" sz="3600" dirty="0" smtClean="0">
                <a:latin typeface="Arial"/>
                <a:cs typeface="Arial" pitchFamily="34" charset="0"/>
              </a:rPr>
              <a:t>, where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P’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¢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)</a:t>
            </a:r>
            <a:r>
              <a:rPr lang="en-US" sz="3600" dirty="0" smtClean="0">
                <a:latin typeface="Arial"/>
                <a:cs typeface="Arial" pitchFamily="34" charset="0"/>
              </a:rPr>
              <a:t> is an </a:t>
            </a:r>
            <a:r>
              <a:rPr lang="en-US" sz="36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m</a:t>
            </a:r>
            <a:r>
              <a:rPr lang="en-US" sz="3600" dirty="0" smtClean="0">
                <a:latin typeface="Arial"/>
                <a:cs typeface="Arial" pitchFamily="34" charset="0"/>
              </a:rPr>
              <a:t>-process protocol for </a:t>
            </a:r>
            <a:r>
              <a:rPr lang="en-US" sz="36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n-|U|+1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·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36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m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&lt; </a:t>
            </a:r>
            <a:r>
              <a:rPr lang="en-US" sz="36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n+1</a:t>
            </a:r>
            <a:endParaRPr lang="en-US" sz="36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15" name="Text Box 122"/>
          <p:cNvSpPr txBox="1">
            <a:spLocks noChangeArrowheads="1"/>
          </p:cNvSpPr>
          <p:nvPr/>
        </p:nvSpPr>
        <p:spPr bwMode="auto">
          <a:xfrm>
            <a:off x="1706109" y="5020464"/>
            <a:ext cx="6070110" cy="1200329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1">
            <a:spAutoFit/>
          </a:bodyPr>
          <a:lstStyle/>
          <a:p>
            <a:r>
              <a:rPr lang="en-US" sz="3600" dirty="0" smtClean="0">
                <a:latin typeface="Arial"/>
                <a:cs typeface="Arial" pitchFamily="34" charset="0"/>
              </a:rPr>
              <a:t>Induct on number of operations</a:t>
            </a:r>
            <a:endParaRPr lang="en-US" sz="36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5975495" y="6012627"/>
            <a:ext cx="1936151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/>
                <a:cs typeface="Arial" pitchFamily="34" charset="0"/>
              </a:rPr>
              <a:t>QED</a:t>
            </a:r>
            <a:endParaRPr lang="en-US" sz="28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12" name="Text Box 122"/>
          <p:cNvSpPr txBox="1">
            <a:spLocks noChangeArrowheads="1"/>
          </p:cNvSpPr>
          <p:nvPr/>
        </p:nvSpPr>
        <p:spPr bwMode="auto">
          <a:xfrm>
            <a:off x="1312917" y="3860636"/>
            <a:ext cx="6463302" cy="1157621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1">
            <a:noAutofit/>
          </a:bodyPr>
          <a:lstStyle/>
          <a:p>
            <a:r>
              <a:rPr lang="en-US" sz="3600" dirty="0" smtClean="0">
                <a:latin typeface="Arial"/>
                <a:cs typeface="Arial" pitchFamily="34" charset="0"/>
              </a:rPr>
              <a:t>We know that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U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 = </a:t>
            </a:r>
            <a:r>
              <a:rPr lang="en-US" sz="3600" dirty="0" err="1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30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6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U</a:t>
            </a:r>
            <a:r>
              <a:rPr lang="en-US" sz="36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-{</a:t>
            </a:r>
            <a:r>
              <a:rPr lang="en-US" sz="36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36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}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(s)</a:t>
            </a:r>
            <a:endParaRPr lang="en-US" sz="36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2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Corollaries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114-7792-44A0-8895-839824EE2AB3}" type="datetime5">
              <a:rPr lang="en-US" smtClean="0"/>
              <a:pPr/>
              <a:t>11-Nov-10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13F16-CD78-4520-9B53-E3A23A002AF0}" type="slidenum">
              <a:rPr lang="en-US" smtClean="0"/>
              <a:pPr/>
              <a:t>134</a:t>
            </a:fld>
            <a:endParaRPr lang="en-US"/>
          </a:p>
        </p:txBody>
      </p:sp>
      <p:sp>
        <p:nvSpPr>
          <p:cNvPr id="5" name="Text Box 122"/>
          <p:cNvSpPr txBox="1">
            <a:spLocks noChangeArrowheads="1"/>
          </p:cNvSpPr>
          <p:nvPr/>
        </p:nvSpPr>
        <p:spPr bwMode="auto">
          <a:xfrm>
            <a:off x="2274942" y="1927061"/>
            <a:ext cx="4440183" cy="1157621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1">
            <a:noAutofit/>
          </a:bodyPr>
          <a:lstStyle/>
          <a:p>
            <a:r>
              <a:rPr lang="en-US" sz="3600" dirty="0" smtClean="0">
                <a:latin typeface="Arial"/>
                <a:cs typeface="Arial" pitchFamily="34" charset="0"/>
              </a:rPr>
              <a:t>For all states </a:t>
            </a:r>
            <a:r>
              <a:rPr lang="en-US" sz="36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s</a:t>
            </a:r>
            <a:r>
              <a:rPr lang="en-US" sz="3600" dirty="0" smtClean="0">
                <a:latin typeface="Arial"/>
                <a:cs typeface="Arial" pitchFamily="34" charset="0"/>
              </a:rPr>
              <a:t>,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U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</a:t>
            </a:r>
            <a:r>
              <a:rPr lang="en-US" sz="36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s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)</a:t>
            </a:r>
            <a:r>
              <a:rPr lang="en-US" sz="3600" dirty="0" smtClean="0">
                <a:latin typeface="Arial"/>
                <a:cs typeface="Arial" pitchFamily="34" charset="0"/>
              </a:rPr>
              <a:t> is non-empty.</a:t>
            </a:r>
            <a:endParaRPr lang="en-US" sz="36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6" name="Text Box 122"/>
          <p:cNvSpPr txBox="1">
            <a:spLocks noChangeArrowheads="1"/>
          </p:cNvSpPr>
          <p:nvPr/>
        </p:nvSpPr>
        <p:spPr bwMode="auto">
          <a:xfrm>
            <a:off x="827142" y="3953582"/>
            <a:ext cx="7335783" cy="1200329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1">
            <a:spAutoFit/>
          </a:bodyPr>
          <a:lstStyle/>
          <a:p>
            <a:r>
              <a:rPr lang="en-US" sz="3600" dirty="0" smtClean="0">
                <a:latin typeface="Arial"/>
                <a:cs typeface="Arial" pitchFamily="34" charset="0"/>
              </a:rPr>
              <a:t>The nerve complex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N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(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0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, …,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n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) </a:t>
            </a:r>
            <a:r>
              <a:rPr lang="en-US" sz="3600" dirty="0" smtClean="0">
                <a:latin typeface="Arial"/>
                <a:cs typeface="Arial" pitchFamily="34" charset="0"/>
              </a:rPr>
              <a:t>is an </a:t>
            </a:r>
            <a:r>
              <a:rPr lang="en-US" sz="36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n</a:t>
            </a:r>
            <a:r>
              <a:rPr lang="en-US" sz="3600" dirty="0" smtClean="0">
                <a:latin typeface="Arial"/>
                <a:cs typeface="Arial" pitchFamily="34" charset="0"/>
              </a:rPr>
              <a:t>-simplex</a:t>
            </a:r>
            <a:endParaRPr lang="en-US" sz="36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Theorem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114-7792-44A0-8895-839824EE2AB3}" type="datetime5">
              <a:rPr lang="en-US" smtClean="0"/>
              <a:pPr/>
              <a:t>11-Nov-10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13F16-CD78-4520-9B53-E3A23A002AF0}" type="slidenum">
              <a:rPr lang="en-US" smtClean="0"/>
              <a:pPr/>
              <a:t>135</a:t>
            </a:fld>
            <a:endParaRPr lang="en-US"/>
          </a:p>
        </p:txBody>
      </p:sp>
      <p:sp>
        <p:nvSpPr>
          <p:cNvPr id="5" name="Text Box 122"/>
          <p:cNvSpPr txBox="1">
            <a:spLocks noChangeArrowheads="1"/>
          </p:cNvSpPr>
          <p:nvPr/>
        </p:nvSpPr>
        <p:spPr bwMode="auto">
          <a:xfrm>
            <a:off x="794421" y="2524363"/>
            <a:ext cx="7812550" cy="646331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"/>
                <a:cs typeface="Arial" pitchFamily="34" charset="0"/>
              </a:rPr>
              <a:t>If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3600" dirty="0" smtClean="0">
                <a:latin typeface="Arial"/>
                <a:cs typeface="Arial" pitchFamily="34" charset="0"/>
              </a:rPr>
              <a:t>is a wait-free read-write  protocol, </a:t>
            </a:r>
          </a:p>
        </p:txBody>
      </p:sp>
      <p:sp>
        <p:nvSpPr>
          <p:cNvPr id="6" name="Text Box 122"/>
          <p:cNvSpPr txBox="1">
            <a:spLocks noChangeArrowheads="1"/>
          </p:cNvSpPr>
          <p:nvPr/>
        </p:nvSpPr>
        <p:spPr bwMode="auto">
          <a:xfrm>
            <a:off x="1456563" y="3899737"/>
            <a:ext cx="7150408" cy="1157621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1">
            <a:noAutofit/>
          </a:bodyPr>
          <a:lstStyle/>
          <a:p>
            <a:r>
              <a:rPr lang="en-US" sz="3600" dirty="0" smtClean="0">
                <a:latin typeface="Arial"/>
                <a:cs typeface="Arial" pitchFamily="34" charset="0"/>
              </a:rPr>
              <a:t>Claim: </a:t>
            </a:r>
            <a:r>
              <a:rPr lang="en-US" sz="40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40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4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</a:t>
            </a:r>
            <a:r>
              <a:rPr lang="en-US" sz="4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4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) </a:t>
            </a:r>
            <a:r>
              <a:rPr lang="en-US" sz="3600" dirty="0" smtClean="0">
                <a:latin typeface="Arial"/>
                <a:cs typeface="Arial" pitchFamily="34" charset="0"/>
              </a:rPr>
              <a:t>is (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dim </a:t>
            </a:r>
            <a:r>
              <a:rPr lang="en-US" sz="36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600" dirty="0" smtClean="0">
                <a:latin typeface="Arial"/>
                <a:cs typeface="Arial" pitchFamily="34" charset="0"/>
              </a:rPr>
              <a:t>)-connected</a:t>
            </a:r>
            <a:endParaRPr lang="en-US" sz="36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122"/>
          <p:cNvSpPr txBox="1">
            <a:spLocks noChangeArrowheads="1"/>
          </p:cNvSpPr>
          <p:nvPr/>
        </p:nvSpPr>
        <p:spPr bwMode="auto">
          <a:xfrm>
            <a:off x="499397" y="1983708"/>
            <a:ext cx="4743450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28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-connectivity has a critical state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n</a:t>
            </a:r>
            <a:r>
              <a:rPr lang="en-US" dirty="0" smtClean="0"/>
              <a:t>-Connectivity is an Eventual Property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136</a:t>
            </a:fld>
            <a:endParaRPr lang="en-US"/>
          </a:p>
        </p:txBody>
      </p:sp>
      <p:grpSp>
        <p:nvGrpSpPr>
          <p:cNvPr id="3" name="Group 25"/>
          <p:cNvGrpSpPr/>
          <p:nvPr/>
        </p:nvGrpSpPr>
        <p:grpSpPr>
          <a:xfrm>
            <a:off x="1724025" y="2695575"/>
            <a:ext cx="5429250" cy="3228975"/>
            <a:chOff x="1724025" y="2695575"/>
            <a:chExt cx="5429250" cy="3228975"/>
          </a:xfrm>
        </p:grpSpPr>
        <p:sp>
          <p:nvSpPr>
            <p:cNvPr id="6" name="Oval 5"/>
            <p:cNvSpPr/>
            <p:nvPr/>
          </p:nvSpPr>
          <p:spPr>
            <a:xfrm>
              <a:off x="3405187" y="2695575"/>
              <a:ext cx="2114550" cy="13716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buNone/>
              </a:pP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724025" y="4552950"/>
              <a:ext cx="2114550" cy="13716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buNone/>
              </a:pP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038725" y="4552950"/>
              <a:ext cx="2114550" cy="13716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buNone/>
              </a:pP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Straight Arrow Connector 13"/>
            <p:cNvCxnSpPr>
              <a:stCxn id="6" idx="3"/>
              <a:endCxn id="7" idx="0"/>
            </p:cNvCxnSpPr>
            <p:nvPr/>
          </p:nvCxnSpPr>
          <p:spPr bwMode="auto">
            <a:xfrm rot="5400000">
              <a:off x="2904758" y="3742851"/>
              <a:ext cx="686641" cy="933556"/>
            </a:xfrm>
            <a:prstGeom prst="straightConnector1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>
              <a:stCxn id="6" idx="5"/>
              <a:endCxn id="9" idx="0"/>
            </p:cNvCxnSpPr>
            <p:nvPr/>
          </p:nvCxnSpPr>
          <p:spPr bwMode="auto">
            <a:xfrm rot="16200000" flipH="1">
              <a:off x="5309714" y="3766663"/>
              <a:ext cx="686641" cy="885932"/>
            </a:xfrm>
            <a:prstGeom prst="straightConnector1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stCxn id="6" idx="4"/>
            </p:cNvCxnSpPr>
            <p:nvPr/>
          </p:nvCxnSpPr>
          <p:spPr bwMode="auto">
            <a:xfrm rot="5400000">
              <a:off x="4219575" y="4310062"/>
              <a:ext cx="485775" cy="1588"/>
            </a:xfrm>
            <a:prstGeom prst="straightConnector1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2442985" y="3667125"/>
              <a:ext cx="5565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chemeClr val="tx1"/>
                  </a:solidFill>
                  <a:latin typeface="Arial"/>
                  <a:cs typeface="Arial" pitchFamily="34" charset="0"/>
                </a:rPr>
                <a:t>P</a:t>
              </a:r>
              <a:r>
                <a:rPr lang="en-US" sz="2800" i="1" baseline="-25000" dirty="0" smtClean="0">
                  <a:solidFill>
                    <a:schemeClr val="tx1"/>
                  </a:solidFill>
                  <a:latin typeface="Arial"/>
                  <a:cs typeface="Arial" pitchFamily="34" charset="0"/>
                </a:rPr>
                <a:t>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18623" y="3676650"/>
              <a:ext cx="5565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err="1" smtClean="0">
                  <a:solidFill>
                    <a:schemeClr val="tx1"/>
                  </a:solidFill>
                  <a:latin typeface="Arial"/>
                  <a:cs typeface="Arial" pitchFamily="34" charset="0"/>
                </a:rPr>
                <a:t>P</a:t>
              </a:r>
              <a:r>
                <a:rPr lang="en-US" sz="2800" i="1" baseline="-25000" dirty="0" err="1" smtClean="0">
                  <a:solidFill>
                    <a:schemeClr val="tx1"/>
                  </a:solidFill>
                  <a:latin typeface="Arial"/>
                  <a:cs typeface="Arial" pitchFamily="34" charset="0"/>
                </a:rPr>
                <a:t>n</a:t>
              </a:r>
              <a:endParaRPr lang="en-US" sz="28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endParaRPr>
            </a:p>
          </p:txBody>
        </p:sp>
        <p:pic>
          <p:nvPicPr>
            <p:cNvPr id="28" name="Picture 27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/>
            <a:stretch>
              <a:fillRect/>
            </a:stretch>
          </p:blipFill>
          <p:spPr bwMode="auto">
            <a:xfrm>
              <a:off x="4045291" y="3051175"/>
              <a:ext cx="832011" cy="49188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0" name="Picture 19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/>
            <a:stretch>
              <a:fillRect/>
            </a:stretch>
          </p:blipFill>
          <p:spPr bwMode="auto">
            <a:xfrm>
              <a:off x="2453751" y="4984750"/>
              <a:ext cx="528941" cy="4536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1" name="Picture 20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/>
            <a:stretch>
              <a:fillRect/>
            </a:stretch>
          </p:blipFill>
          <p:spPr bwMode="auto">
            <a:xfrm>
              <a:off x="5749700" y="4946650"/>
              <a:ext cx="566441" cy="45337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2" name="TextBox 21"/>
            <p:cNvSpPr txBox="1"/>
            <p:nvPr/>
          </p:nvSpPr>
          <p:spPr>
            <a:xfrm>
              <a:off x="4122126" y="4876800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1"/>
          <p:cNvGrpSpPr/>
          <p:nvPr/>
        </p:nvGrpSpPr>
        <p:grpSpPr>
          <a:xfrm>
            <a:off x="1724025" y="2695575"/>
            <a:ext cx="5429250" cy="3228975"/>
            <a:chOff x="1724025" y="2695575"/>
            <a:chExt cx="5429250" cy="3228975"/>
          </a:xfrm>
        </p:grpSpPr>
        <p:sp>
          <p:nvSpPr>
            <p:cNvPr id="43" name="Oval 42"/>
            <p:cNvSpPr/>
            <p:nvPr/>
          </p:nvSpPr>
          <p:spPr>
            <a:xfrm>
              <a:off x="3405187" y="2695575"/>
              <a:ext cx="2114550" cy="13716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buNone/>
              </a:pP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1724025" y="4552950"/>
              <a:ext cx="2114550" cy="13716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buNone/>
              </a:pP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038725" y="4552950"/>
              <a:ext cx="2114550" cy="13716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buNone/>
              </a:pP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6" name="Straight Arrow Connector 45"/>
            <p:cNvCxnSpPr>
              <a:stCxn id="43" idx="3"/>
              <a:endCxn id="44" idx="0"/>
            </p:cNvCxnSpPr>
            <p:nvPr/>
          </p:nvCxnSpPr>
          <p:spPr bwMode="auto">
            <a:xfrm rot="5400000">
              <a:off x="2904758" y="3742851"/>
              <a:ext cx="686641" cy="933556"/>
            </a:xfrm>
            <a:prstGeom prst="straightConnector1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>
              <a:stCxn id="43" idx="5"/>
              <a:endCxn id="45" idx="0"/>
            </p:cNvCxnSpPr>
            <p:nvPr/>
          </p:nvCxnSpPr>
          <p:spPr bwMode="auto">
            <a:xfrm rot="16200000" flipH="1">
              <a:off x="5309714" y="3766663"/>
              <a:ext cx="686641" cy="885932"/>
            </a:xfrm>
            <a:prstGeom prst="straightConnector1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8" name="Straight Arrow Connector 47"/>
            <p:cNvCxnSpPr>
              <a:stCxn id="43" idx="4"/>
            </p:cNvCxnSpPr>
            <p:nvPr/>
          </p:nvCxnSpPr>
          <p:spPr bwMode="auto">
            <a:xfrm rot="5400000">
              <a:off x="4219575" y="4310062"/>
              <a:ext cx="485775" cy="1588"/>
            </a:xfrm>
            <a:prstGeom prst="straightConnector1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2442985" y="3667125"/>
              <a:ext cx="5565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1"/>
                  </a:solidFill>
                  <a:latin typeface="Arial"/>
                  <a:cs typeface="Arial" pitchFamily="34" charset="0"/>
                </a:rPr>
                <a:t>P</a:t>
              </a:r>
              <a:r>
                <a:rPr lang="en-US" sz="2800" i="1" baseline="-25000" dirty="0" smtClean="0">
                  <a:solidFill>
                    <a:schemeClr val="tx1"/>
                  </a:solidFill>
                  <a:latin typeface="Arial"/>
                  <a:cs typeface="Arial" pitchFamily="34" charset="0"/>
                </a:rPr>
                <a:t>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918623" y="3676650"/>
              <a:ext cx="5565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err="1" smtClean="0">
                  <a:solidFill>
                    <a:schemeClr val="tx1"/>
                  </a:solidFill>
                  <a:latin typeface="Arial"/>
                  <a:cs typeface="Arial" pitchFamily="34" charset="0"/>
                </a:rPr>
                <a:t>P</a:t>
              </a:r>
              <a:r>
                <a:rPr lang="en-US" sz="2800" i="1" baseline="-25000" dirty="0" err="1" smtClean="0">
                  <a:solidFill>
                    <a:schemeClr val="tx1"/>
                  </a:solidFill>
                  <a:latin typeface="Arial"/>
                  <a:cs typeface="Arial" pitchFamily="34" charset="0"/>
                </a:rPr>
                <a:t>n</a:t>
              </a:r>
              <a:endParaRPr lang="en-US" sz="28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endParaRPr>
            </a:p>
          </p:txBody>
        </p:sp>
        <p:pic>
          <p:nvPicPr>
            <p:cNvPr id="51" name="Picture 50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/>
            <a:stretch>
              <a:fillRect/>
            </a:stretch>
          </p:blipFill>
          <p:spPr bwMode="auto">
            <a:xfrm>
              <a:off x="4045291" y="3051175"/>
              <a:ext cx="832011" cy="49188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2" name="Picture 51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/>
            <a:stretch>
              <a:fillRect/>
            </a:stretch>
          </p:blipFill>
          <p:spPr bwMode="auto">
            <a:xfrm>
              <a:off x="2453751" y="4984750"/>
              <a:ext cx="528941" cy="4536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3" name="Picture 52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/>
            <a:stretch>
              <a:fillRect/>
            </a:stretch>
          </p:blipFill>
          <p:spPr bwMode="auto">
            <a:xfrm>
              <a:off x="5749700" y="4946650"/>
              <a:ext cx="566441" cy="45337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54" name="TextBox 53"/>
            <p:cNvSpPr txBox="1"/>
            <p:nvPr/>
          </p:nvSpPr>
          <p:spPr>
            <a:xfrm>
              <a:off x="4122126" y="4876800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…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137</a:t>
            </a:fld>
            <a:endParaRPr lang="en-US" dirty="0"/>
          </a:p>
        </p:txBody>
      </p:sp>
      <p:sp>
        <p:nvSpPr>
          <p:cNvPr id="26" name="Text Box 122"/>
          <p:cNvSpPr txBox="1">
            <a:spLocks noChangeArrowheads="1"/>
          </p:cNvSpPr>
          <p:nvPr/>
        </p:nvSpPr>
        <p:spPr bwMode="auto">
          <a:xfrm>
            <a:off x="1223296" y="4641750"/>
            <a:ext cx="6787229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Will show each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2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U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(n-|U|+1)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-connected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122"/>
          <p:cNvSpPr txBox="1">
            <a:spLocks noChangeArrowheads="1"/>
          </p:cNvSpPr>
          <p:nvPr/>
        </p:nvSpPr>
        <p:spPr bwMode="auto">
          <a:xfrm>
            <a:off x="1223296" y="2928380"/>
            <a:ext cx="5958553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Where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-connected …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122"/>
          <p:cNvSpPr txBox="1">
            <a:spLocks noChangeArrowheads="1"/>
          </p:cNvSpPr>
          <p:nvPr/>
        </p:nvSpPr>
        <p:spPr bwMode="auto">
          <a:xfrm>
            <a:off x="1766222" y="3785065"/>
            <a:ext cx="6958678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But each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2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-connected.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22"/>
          <p:cNvSpPr txBox="1">
            <a:spLocks noChangeArrowheads="1"/>
          </p:cNvSpPr>
          <p:nvPr/>
        </p:nvSpPr>
        <p:spPr bwMode="auto">
          <a:xfrm>
            <a:off x="1775746" y="5498433"/>
            <a:ext cx="6949154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Nerve Lemma: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-connected. 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31"/>
          <p:cNvGrpSpPr/>
          <p:nvPr/>
        </p:nvGrpSpPr>
        <p:grpSpPr>
          <a:xfrm>
            <a:off x="518447" y="1640808"/>
            <a:ext cx="4743450" cy="954107"/>
            <a:chOff x="518447" y="1640808"/>
            <a:chExt cx="4743450" cy="954107"/>
          </a:xfrm>
        </p:grpSpPr>
        <p:sp>
          <p:nvSpPr>
            <p:cNvPr id="34" name="Text Box 122"/>
            <p:cNvSpPr txBox="1">
              <a:spLocks noChangeArrowheads="1"/>
            </p:cNvSpPr>
            <p:nvPr/>
          </p:nvSpPr>
          <p:spPr bwMode="auto">
            <a:xfrm>
              <a:off x="518447" y="1640808"/>
              <a:ext cx="4743450" cy="954107"/>
            </a:xfrm>
            <a:prstGeom prst="rect">
              <a:avLst/>
            </a:prstGeom>
            <a:solidFill>
              <a:schemeClr val="bg1">
                <a:alpha val="89999"/>
              </a:schemeClr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      </a:t>
              </a:r>
            </a:p>
            <a:p>
              <a:endPara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9" name="Picture 38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1569120" y="1872039"/>
              <a:ext cx="2642101" cy="528680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5" name="Text Box 122"/>
          <p:cNvSpPr txBox="1">
            <a:spLocks noChangeArrowheads="1"/>
          </p:cNvSpPr>
          <p:nvPr/>
        </p:nvSpPr>
        <p:spPr bwMode="auto">
          <a:xfrm>
            <a:off x="5585746" y="5850858"/>
            <a:ext cx="3272504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Contradiction!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5" grpId="0" animBg="1"/>
      <p:bldP spid="29" grpId="0" animBg="1"/>
      <p:bldP spid="30" grpId="0" animBg="1"/>
      <p:bldP spid="25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138</a:t>
            </a:fld>
            <a:endParaRPr lang="en-US"/>
          </a:p>
        </p:txBody>
      </p:sp>
      <p:pic>
        <p:nvPicPr>
          <p:cNvPr id="9" name="Picture 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82565" y="2032694"/>
            <a:ext cx="3223711" cy="1466045"/>
          </a:xfrm>
          <a:prstGeom prst="rect">
            <a:avLst/>
          </a:prstGeom>
          <a:noFill/>
          <a:ln/>
          <a:effectLst/>
        </p:spPr>
      </p:pic>
      <p:sp>
        <p:nvSpPr>
          <p:cNvPr id="12" name="Text Box 122"/>
          <p:cNvSpPr txBox="1">
            <a:spLocks noChangeArrowheads="1"/>
          </p:cNvSpPr>
          <p:nvPr/>
        </p:nvSpPr>
        <p:spPr bwMode="auto">
          <a:xfrm>
            <a:off x="3390071" y="4075051"/>
            <a:ext cx="3092313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Induction on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…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22"/>
          <p:cNvSpPr txBox="1">
            <a:spLocks noChangeArrowheads="1"/>
          </p:cNvSpPr>
          <p:nvPr/>
        </p:nvSpPr>
        <p:spPr bwMode="auto">
          <a:xfrm>
            <a:off x="2862055" y="5110972"/>
            <a:ext cx="4148345" cy="1015663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Base case: when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n=0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is single vertex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546651" y="1866486"/>
            <a:ext cx="4400965" cy="1695864"/>
          </a:xfrm>
          <a:prstGeom prst="wedgeRoundRectCallout">
            <a:avLst>
              <a:gd name="adj1" fmla="val -20787"/>
              <a:gd name="adj2" fmla="val -70447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22"/>
          <p:cNvSpPr txBox="1">
            <a:spLocks noChangeArrowheads="1"/>
          </p:cNvSpPr>
          <p:nvPr/>
        </p:nvSpPr>
        <p:spPr bwMode="auto">
          <a:xfrm>
            <a:off x="445998" y="466401"/>
            <a:ext cx="3092313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n-|U|+1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)-connected?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139</a:t>
            </a:fld>
            <a:endParaRPr lang="en-US"/>
          </a:p>
        </p:txBody>
      </p:sp>
      <p:pic>
        <p:nvPicPr>
          <p:cNvPr id="9" name="Picture 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82565" y="2032694"/>
            <a:ext cx="3223711" cy="1466045"/>
          </a:xfrm>
          <a:prstGeom prst="rect">
            <a:avLst/>
          </a:prstGeom>
          <a:noFill/>
          <a:ln/>
          <a:effectLst/>
        </p:spPr>
      </p:pic>
      <p:sp>
        <p:nvSpPr>
          <p:cNvPr id="10" name="Rounded Rectangular Callout 9"/>
          <p:cNvSpPr/>
          <p:nvPr/>
        </p:nvSpPr>
        <p:spPr>
          <a:xfrm>
            <a:off x="546651" y="1866486"/>
            <a:ext cx="4400965" cy="1695864"/>
          </a:xfrm>
          <a:prstGeom prst="wedgeRoundRectCallout">
            <a:avLst>
              <a:gd name="adj1" fmla="val -20787"/>
              <a:gd name="adj2" fmla="val -70447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22"/>
          <p:cNvSpPr txBox="1">
            <a:spLocks noChangeArrowheads="1"/>
          </p:cNvSpPr>
          <p:nvPr/>
        </p:nvSpPr>
        <p:spPr bwMode="auto">
          <a:xfrm>
            <a:off x="445998" y="466401"/>
            <a:ext cx="3092313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n-|U|+1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)-connected?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22"/>
          <p:cNvSpPr txBox="1">
            <a:spLocks noChangeArrowheads="1"/>
          </p:cNvSpPr>
          <p:nvPr/>
        </p:nvSpPr>
        <p:spPr bwMode="auto">
          <a:xfrm>
            <a:off x="4164691" y="2907522"/>
            <a:ext cx="4194629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If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is all non-conflicting operations…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122"/>
          <p:cNvSpPr txBox="1">
            <a:spLocks noChangeArrowheads="1"/>
          </p:cNvSpPr>
          <p:nvPr/>
        </p:nvSpPr>
        <p:spPr bwMode="auto">
          <a:xfrm>
            <a:off x="3038475" y="5545039"/>
            <a:ext cx="5320845" cy="1015663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2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U</a:t>
            </a:r>
            <a:r>
              <a:rPr lang="en-US" sz="32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</a:t>
            </a:r>
            <a:r>
              <a:rPr lang="en-US" sz="32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c</a:t>
            </a:r>
            <a:r>
              <a:rPr lang="en-US" sz="32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)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is (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n-|U|+1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)-connected because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is critical. 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22"/>
          <p:cNvSpPr txBox="1">
            <a:spLocks noChangeArrowheads="1"/>
          </p:cNvSpPr>
          <p:nvPr/>
        </p:nvSpPr>
        <p:spPr bwMode="auto">
          <a:xfrm>
            <a:off x="3276145" y="4195503"/>
            <a:ext cx="5083175" cy="1015663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1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By Lemma: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2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U</a:t>
            </a:r>
            <a:r>
              <a:rPr lang="en-US" sz="32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</a:t>
            </a:r>
            <a:r>
              <a:rPr lang="en-US" sz="32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c</a:t>
            </a:r>
            <a:r>
              <a:rPr lang="en-US" sz="32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) =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2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</a:t>
            </a:r>
            <a:r>
              <a:rPr lang="en-US" sz="32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s</a:t>
            </a:r>
            <a:r>
              <a:rPr lang="en-US" sz="32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)</a:t>
            </a:r>
            <a:r>
              <a:rPr lang="en-US" sz="32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where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is reachable from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c.</a:t>
            </a:r>
            <a:endParaRPr lang="en-US" sz="28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81175" y="1981200"/>
            <a:ext cx="5524500" cy="4038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803905" y="5194300"/>
            <a:ext cx="1341144" cy="425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140</a:t>
            </a:fld>
            <a:endParaRPr lang="en-US"/>
          </a:p>
        </p:txBody>
      </p:sp>
      <p:pic>
        <p:nvPicPr>
          <p:cNvPr id="9" name="Picture 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82565" y="2032694"/>
            <a:ext cx="3223711" cy="1466045"/>
          </a:xfrm>
          <a:prstGeom prst="rect">
            <a:avLst/>
          </a:prstGeom>
          <a:noFill/>
          <a:ln/>
          <a:effectLst/>
        </p:spPr>
      </p:pic>
      <p:sp>
        <p:nvSpPr>
          <p:cNvPr id="10" name="Rounded Rectangular Callout 9"/>
          <p:cNvSpPr/>
          <p:nvPr/>
        </p:nvSpPr>
        <p:spPr>
          <a:xfrm>
            <a:off x="546651" y="1866486"/>
            <a:ext cx="4400965" cy="1695864"/>
          </a:xfrm>
          <a:prstGeom prst="wedgeRoundRectCallout">
            <a:avLst>
              <a:gd name="adj1" fmla="val -20787"/>
              <a:gd name="adj2" fmla="val -70447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22"/>
          <p:cNvSpPr txBox="1">
            <a:spLocks noChangeArrowheads="1"/>
          </p:cNvSpPr>
          <p:nvPr/>
        </p:nvSpPr>
        <p:spPr bwMode="auto">
          <a:xfrm>
            <a:off x="445998" y="466401"/>
            <a:ext cx="3092313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n-|U|+1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)-connected?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22"/>
          <p:cNvSpPr txBox="1">
            <a:spLocks noChangeArrowheads="1"/>
          </p:cNvSpPr>
          <p:nvPr/>
        </p:nvSpPr>
        <p:spPr bwMode="auto">
          <a:xfrm>
            <a:off x="4164691" y="2907522"/>
            <a:ext cx="4194629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If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has conflicting operations…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122"/>
          <p:cNvSpPr txBox="1">
            <a:spLocks noChangeArrowheads="1"/>
          </p:cNvSpPr>
          <p:nvPr/>
        </p:nvSpPr>
        <p:spPr bwMode="auto">
          <a:xfrm>
            <a:off x="3038475" y="5545039"/>
            <a:ext cx="5320845" cy="1015663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2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U</a:t>
            </a:r>
            <a:r>
              <a:rPr lang="en-US" sz="32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</a:t>
            </a:r>
            <a:r>
              <a:rPr lang="en-US" sz="32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c</a:t>
            </a:r>
            <a:r>
              <a:rPr lang="en-US" sz="32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)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is (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n-|U|+1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)-connected by induction hypothesis for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22"/>
          <p:cNvSpPr txBox="1">
            <a:spLocks noChangeArrowheads="1"/>
          </p:cNvSpPr>
          <p:nvPr/>
        </p:nvSpPr>
        <p:spPr bwMode="auto">
          <a:xfrm>
            <a:off x="2196646" y="4010836"/>
            <a:ext cx="6162674" cy="138499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1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By Lemma: </a:t>
            </a:r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28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U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</a:t>
            </a:r>
            <a:r>
              <a:rPr lang="en-US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c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) = </a:t>
            </a:r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P’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(</a:t>
            </a:r>
            <a:r>
              <a:rPr lang="en-US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s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),</a:t>
            </a:r>
          </a:p>
          <a:p>
            <a:r>
              <a:rPr lang="en-US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where </a:t>
            </a:r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is an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-process protocol, for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n-|U|+1 </a:t>
            </a:r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·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&lt;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n+1</a:t>
            </a:r>
            <a:endParaRPr lang="en-US" sz="28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Lemma Application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114-7792-44A0-8895-839824EE2AB3}" type="datetime5">
              <a:rPr lang="en-US" smtClean="0"/>
              <a:pPr/>
              <a:t>11-Nov-10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13F16-CD78-4520-9B53-E3A23A002AF0}" type="slidenum">
              <a:rPr lang="en-US" smtClean="0"/>
              <a:pPr/>
              <a:t>141</a:t>
            </a:fld>
            <a:endParaRPr lang="en-US"/>
          </a:p>
        </p:txBody>
      </p:sp>
      <p:sp>
        <p:nvSpPr>
          <p:cNvPr id="6" name="Text Box 122"/>
          <p:cNvSpPr txBox="1">
            <a:spLocks noChangeArrowheads="1"/>
          </p:cNvSpPr>
          <p:nvPr/>
        </p:nvSpPr>
        <p:spPr bwMode="auto">
          <a:xfrm>
            <a:off x="549275" y="1803530"/>
            <a:ext cx="8042275" cy="646331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Each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U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en-US" sz="3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(n-|U|+1)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-connected …</a:t>
            </a:r>
            <a:endParaRPr lang="en-US" sz="36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549275" y="3604118"/>
            <a:ext cx="6762750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2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…,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2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m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sz="3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-connected.</a:t>
            </a:r>
            <a:endParaRPr lang="en-US" sz="32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1314450" y="2734602"/>
            <a:ext cx="7277100" cy="646331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So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sz="3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-connected if and only if …</a:t>
            </a:r>
            <a:endParaRPr lang="en-US" sz="32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1828800" y="4473634"/>
            <a:ext cx="6762750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But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2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…,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2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m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is an </a:t>
            </a:r>
            <a:r>
              <a:rPr lang="en-US" sz="3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-simplex …</a:t>
            </a:r>
            <a:endParaRPr lang="en-US" sz="32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22"/>
          <p:cNvSpPr txBox="1">
            <a:spLocks noChangeArrowheads="1"/>
          </p:cNvSpPr>
          <p:nvPr/>
        </p:nvSpPr>
        <p:spPr bwMode="auto">
          <a:xfrm>
            <a:off x="549275" y="5343150"/>
            <a:ext cx="6696075" cy="646331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So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sz="3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-connected!</a:t>
            </a:r>
            <a:endParaRPr lang="en-US" sz="32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22"/>
          <p:cNvSpPr txBox="1">
            <a:spLocks noChangeArrowheads="1"/>
          </p:cNvSpPr>
          <p:nvPr/>
        </p:nvSpPr>
        <p:spPr bwMode="auto">
          <a:xfrm>
            <a:off x="4905375" y="5724150"/>
            <a:ext cx="3705225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Contradiction</a:t>
            </a:r>
            <a:endParaRPr lang="en-US" sz="32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114-7792-44A0-8895-839824EE2AB3}" type="datetime5">
              <a:rPr lang="en-US" smtClean="0"/>
              <a:pPr/>
              <a:t>11-Nov-10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13F16-CD78-4520-9B53-E3A23A002AF0}" type="slidenum">
              <a:rPr lang="en-US" smtClean="0"/>
              <a:pPr/>
              <a:t>142</a:t>
            </a:fld>
            <a:endParaRPr lang="en-US"/>
          </a:p>
        </p:txBody>
      </p:sp>
      <p:sp>
        <p:nvSpPr>
          <p:cNvPr id="5" name="Text Box 122"/>
          <p:cNvSpPr txBox="1">
            <a:spLocks noChangeArrowheads="1"/>
          </p:cNvSpPr>
          <p:nvPr/>
        </p:nvSpPr>
        <p:spPr bwMode="auto">
          <a:xfrm>
            <a:off x="504259" y="1803530"/>
            <a:ext cx="8042275" cy="1200329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Model-independent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  topological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properties that prevent …</a:t>
            </a:r>
            <a:endParaRPr lang="en-US" sz="36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22"/>
          <p:cNvSpPr txBox="1">
            <a:spLocks noChangeArrowheads="1"/>
          </p:cNvSpPr>
          <p:nvPr/>
        </p:nvSpPr>
        <p:spPr bwMode="auto">
          <a:xfrm>
            <a:off x="970151" y="2856042"/>
            <a:ext cx="2390398" cy="646331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consensus</a:t>
            </a:r>
            <a:endParaRPr lang="en-US" sz="36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504259" y="4214490"/>
            <a:ext cx="8042275" cy="1200329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Model-specific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application to wait-free read-write memory</a:t>
            </a:r>
            <a:endParaRPr lang="en-US" sz="36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1273929" y="3408492"/>
            <a:ext cx="3259226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path-connectivity</a:t>
            </a:r>
            <a:endParaRPr lang="en-US" sz="32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22"/>
          <p:cNvSpPr txBox="1">
            <a:spLocks noChangeArrowheads="1"/>
          </p:cNvSpPr>
          <p:nvPr/>
        </p:nvSpPr>
        <p:spPr bwMode="auto">
          <a:xfrm>
            <a:off x="4177264" y="2856042"/>
            <a:ext cx="3518912" cy="646331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-set agreement</a:t>
            </a:r>
            <a:endParaRPr lang="en-US" sz="36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5232739" y="3408492"/>
            <a:ext cx="2980303" cy="646331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-connectivity</a:t>
            </a:r>
            <a:endParaRPr lang="en-US" sz="36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7" grpId="0" animBg="1"/>
      <p:bldP spid="10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9662913-7592-44AC-A320-BDEE55E73DA9}" type="slidenum">
              <a:rPr lang="ar-SA" smtClean="0">
                <a:cs typeface="Arial" pitchFamily="34" charset="0"/>
              </a:rPr>
              <a:pPr/>
              <a:t>143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194564" name="Rectangle 2"/>
          <p:cNvSpPr>
            <a:spLocks noChangeArrowheads="1"/>
          </p:cNvSpPr>
          <p:nvPr/>
        </p:nvSpPr>
        <p:spPr bwMode="auto">
          <a:xfrm>
            <a:off x="0" y="178226"/>
            <a:ext cx="9144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hlinkClick r:id="rId3"/>
              </a:rPr>
              <a:t>  </a:t>
            </a:r>
            <a:r>
              <a:rPr lang="en-US" sz="1800" dirty="0">
                <a:solidFill>
                  <a:schemeClr val="tx1"/>
                </a:solidFill>
              </a:rPr>
              <a:t> </a:t>
            </a:r>
            <a:r>
              <a:rPr lang="en-US" sz="2400" dirty="0">
                <a:solidFill>
                  <a:schemeClr val="tx1"/>
                </a:solidFill>
              </a:rPr>
              <a:t>        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 descr="license.im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00" y="12700"/>
            <a:ext cx="804672" cy="2834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317606"/>
            <a:ext cx="9144000" cy="280076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This work is licensed under a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5"/>
              </a:rPr>
              <a:t>Creative Commons Attribution-Noncommercial 3.0 </a:t>
            </a:r>
            <a:r>
              <a:rPr lang="en-US" dirty="0" err="1" smtClean="0">
                <a:latin typeface="Arial" pitchFamily="34" charset="0"/>
                <a:cs typeface="Arial" pitchFamily="34" charset="0"/>
                <a:hlinkClick r:id="rId5"/>
              </a:rPr>
              <a:t>Unported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5"/>
              </a:rPr>
              <a:t> License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81175" y="1981200"/>
            <a:ext cx="5524500" cy="4038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803905" y="5194300"/>
            <a:ext cx="1341144" cy="4254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486025" y="3352800"/>
            <a:ext cx="1181100" cy="19526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525314" y="4146550"/>
            <a:ext cx="1078926" cy="42524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81175" y="1981200"/>
            <a:ext cx="5524500" cy="4038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803905" y="5194300"/>
            <a:ext cx="1341144" cy="4254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486025" y="3352800"/>
            <a:ext cx="1181100" cy="19526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525314" y="4146550"/>
            <a:ext cx="1078926" cy="425240"/>
          </a:xfrm>
          <a:prstGeom prst="rect">
            <a:avLst/>
          </a:prstGeom>
          <a:noFill/>
          <a:ln/>
          <a:effectLst/>
        </p:spPr>
      </p:pic>
      <p:sp>
        <p:nvSpPr>
          <p:cNvPr id="9" name="Oval 8"/>
          <p:cNvSpPr/>
          <p:nvPr/>
        </p:nvSpPr>
        <p:spPr>
          <a:xfrm>
            <a:off x="2962275" y="4743450"/>
            <a:ext cx="200025" cy="20002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22"/>
          <p:cNvSpPr txBox="1">
            <a:spLocks noChangeArrowheads="1"/>
          </p:cNvSpPr>
          <p:nvPr/>
        </p:nvSpPr>
        <p:spPr bwMode="auto">
          <a:xfrm>
            <a:off x="228147" y="5625360"/>
            <a:ext cx="3231910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WLOG, P is winner</a:t>
            </a:r>
          </a:p>
        </p:txBody>
      </p:sp>
      <p:cxnSp>
        <p:nvCxnSpPr>
          <p:cNvPr id="13" name="Curved Connector 12"/>
          <p:cNvCxnSpPr>
            <a:stCxn id="11" idx="0"/>
            <a:endCxn id="9" idx="2"/>
          </p:cNvCxnSpPr>
          <p:nvPr/>
        </p:nvCxnSpPr>
        <p:spPr bwMode="auto">
          <a:xfrm rot="5400000" flipH="1" flipV="1">
            <a:off x="2012240" y="4675326"/>
            <a:ext cx="781897" cy="1118173"/>
          </a:xfrm>
          <a:prstGeom prst="curvedConnector2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81175" y="1981200"/>
            <a:ext cx="5524500" cy="4038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803905" y="5194300"/>
            <a:ext cx="1341144" cy="4254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486025" y="3352800"/>
            <a:ext cx="1181100" cy="19526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525314" y="4146550"/>
            <a:ext cx="1078926" cy="425240"/>
          </a:xfrm>
          <a:prstGeom prst="rect">
            <a:avLst/>
          </a:prstGeom>
          <a:noFill/>
          <a:ln/>
          <a:effectLst/>
        </p:spPr>
      </p:pic>
      <p:sp>
        <p:nvSpPr>
          <p:cNvPr id="9" name="Oval 8"/>
          <p:cNvSpPr/>
          <p:nvPr/>
        </p:nvSpPr>
        <p:spPr>
          <a:xfrm>
            <a:off x="2962275" y="4743450"/>
            <a:ext cx="200025" cy="20002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22"/>
          <p:cNvSpPr txBox="1">
            <a:spLocks noChangeArrowheads="1"/>
          </p:cNvSpPr>
          <p:nvPr/>
        </p:nvSpPr>
        <p:spPr bwMode="auto">
          <a:xfrm>
            <a:off x="228147" y="5625360"/>
            <a:ext cx="3231910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WLOG, P is winner</a:t>
            </a:r>
          </a:p>
        </p:txBody>
      </p:sp>
      <p:cxnSp>
        <p:nvCxnSpPr>
          <p:cNvPr id="13" name="Curved Connector 12"/>
          <p:cNvCxnSpPr>
            <a:stCxn id="11" idx="0"/>
            <a:endCxn id="9" idx="2"/>
          </p:cNvCxnSpPr>
          <p:nvPr/>
        </p:nvCxnSpPr>
        <p:spPr bwMode="auto">
          <a:xfrm rot="5400000" flipH="1" flipV="1">
            <a:off x="2012240" y="4675326"/>
            <a:ext cx="781897" cy="1118173"/>
          </a:xfrm>
          <a:prstGeom prst="curvedConnector2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Oval 11"/>
          <p:cNvSpPr/>
          <p:nvPr/>
        </p:nvSpPr>
        <p:spPr>
          <a:xfrm>
            <a:off x="5572125" y="3295650"/>
            <a:ext cx="1181100" cy="19526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5611679" y="4089400"/>
            <a:ext cx="1078395" cy="425031"/>
          </a:xfrm>
          <a:prstGeom prst="rect">
            <a:avLst/>
          </a:prstGeom>
          <a:noFill/>
          <a:ln/>
          <a:effectLst/>
        </p:spPr>
      </p:pic>
      <p:sp>
        <p:nvSpPr>
          <p:cNvPr id="15" name="Oval 14"/>
          <p:cNvSpPr/>
          <p:nvPr/>
        </p:nvSpPr>
        <p:spPr>
          <a:xfrm>
            <a:off x="6048375" y="4686300"/>
            <a:ext cx="200025" cy="200025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Curved Connector 12"/>
          <p:cNvCxnSpPr>
            <a:stCxn id="18" idx="0"/>
            <a:endCxn id="15" idx="6"/>
          </p:cNvCxnSpPr>
          <p:nvPr/>
        </p:nvCxnSpPr>
        <p:spPr bwMode="auto">
          <a:xfrm rot="16200000" flipV="1">
            <a:off x="6384215" y="4650498"/>
            <a:ext cx="696172" cy="967802"/>
          </a:xfrm>
          <a:prstGeom prst="curvedConnector2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 Box 122"/>
          <p:cNvSpPr txBox="1">
            <a:spLocks noChangeArrowheads="1"/>
          </p:cNvSpPr>
          <p:nvPr/>
        </p:nvSpPr>
        <p:spPr bwMode="auto">
          <a:xfrm>
            <a:off x="5600247" y="5482485"/>
            <a:ext cx="3231910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WLOG, R is winner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is Path-Connected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81175" y="1981200"/>
            <a:ext cx="5524500" cy="4038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803905" y="5194300"/>
            <a:ext cx="1341144" cy="4254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486025" y="3352800"/>
            <a:ext cx="1181100" cy="19526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525314" y="4146550"/>
            <a:ext cx="1078926" cy="425240"/>
          </a:xfrm>
          <a:prstGeom prst="rect">
            <a:avLst/>
          </a:prstGeom>
          <a:noFill/>
          <a:ln/>
          <a:effectLst/>
        </p:spPr>
      </p:pic>
      <p:sp>
        <p:nvSpPr>
          <p:cNvPr id="9" name="Oval 8"/>
          <p:cNvSpPr/>
          <p:nvPr/>
        </p:nvSpPr>
        <p:spPr>
          <a:xfrm>
            <a:off x="2962275" y="4743450"/>
            <a:ext cx="200025" cy="20002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72125" y="3295650"/>
            <a:ext cx="1181100" cy="19526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5611679" y="4089400"/>
            <a:ext cx="1078395" cy="425031"/>
          </a:xfrm>
          <a:prstGeom prst="rect">
            <a:avLst/>
          </a:prstGeom>
          <a:noFill/>
          <a:ln/>
          <a:effectLst/>
        </p:spPr>
      </p:pic>
      <p:sp>
        <p:nvSpPr>
          <p:cNvPr id="15" name="Oval 14"/>
          <p:cNvSpPr/>
          <p:nvPr/>
        </p:nvSpPr>
        <p:spPr>
          <a:xfrm>
            <a:off x="6048375" y="4686300"/>
            <a:ext cx="200025" cy="200025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10025" y="4429125"/>
            <a:ext cx="200025" cy="20002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048250" y="4419600"/>
            <a:ext cx="200025" cy="20002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>
            <a:stCxn id="9" idx="6"/>
            <a:endCxn id="19" idx="2"/>
          </p:cNvCxnSpPr>
          <p:nvPr/>
        </p:nvCxnSpPr>
        <p:spPr bwMode="auto">
          <a:xfrm flipV="1">
            <a:off x="3162300" y="4529138"/>
            <a:ext cx="847725" cy="314325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19" idx="6"/>
            <a:endCxn id="20" idx="2"/>
          </p:cNvCxnSpPr>
          <p:nvPr/>
        </p:nvCxnSpPr>
        <p:spPr bwMode="auto">
          <a:xfrm flipV="1">
            <a:off x="4210050" y="4519613"/>
            <a:ext cx="838200" cy="9525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15" idx="1"/>
          </p:cNvCxnSpPr>
          <p:nvPr/>
        </p:nvCxnSpPr>
        <p:spPr bwMode="auto">
          <a:xfrm>
            <a:off x="5267325" y="4562475"/>
            <a:ext cx="810343" cy="153118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One-dimensional </a:t>
            </a:r>
            <a:r>
              <a:rPr lang="en-US" dirty="0" err="1" smtClean="0"/>
              <a:t>Sperner’s</a:t>
            </a:r>
            <a:r>
              <a:rPr lang="en-US" dirty="0" smtClean="0"/>
              <a:t> Lemma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81175" y="1981200"/>
            <a:ext cx="5524500" cy="4038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803905" y="5194300"/>
            <a:ext cx="1341144" cy="4254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486025" y="3352800"/>
            <a:ext cx="1181100" cy="19526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525314" y="4146550"/>
            <a:ext cx="1078926" cy="425240"/>
          </a:xfrm>
          <a:prstGeom prst="rect">
            <a:avLst/>
          </a:prstGeom>
          <a:noFill/>
          <a:ln/>
          <a:effectLst/>
        </p:spPr>
      </p:pic>
      <p:sp>
        <p:nvSpPr>
          <p:cNvPr id="9" name="Oval 8"/>
          <p:cNvSpPr/>
          <p:nvPr/>
        </p:nvSpPr>
        <p:spPr>
          <a:xfrm>
            <a:off x="2962275" y="4743450"/>
            <a:ext cx="200025" cy="20002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72125" y="3295650"/>
            <a:ext cx="1181100" cy="19526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5611679" y="4089400"/>
            <a:ext cx="1078395" cy="425031"/>
          </a:xfrm>
          <a:prstGeom prst="rect">
            <a:avLst/>
          </a:prstGeom>
          <a:noFill/>
          <a:ln/>
          <a:effectLst/>
        </p:spPr>
      </p:pic>
      <p:sp>
        <p:nvSpPr>
          <p:cNvPr id="15" name="Oval 14"/>
          <p:cNvSpPr/>
          <p:nvPr/>
        </p:nvSpPr>
        <p:spPr>
          <a:xfrm>
            <a:off x="6048375" y="4686300"/>
            <a:ext cx="200025" cy="200025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10025" y="4429125"/>
            <a:ext cx="200025" cy="20002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048250" y="4419600"/>
            <a:ext cx="200025" cy="200025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>
            <a:stCxn id="9" idx="6"/>
            <a:endCxn id="19" idx="2"/>
          </p:cNvCxnSpPr>
          <p:nvPr/>
        </p:nvCxnSpPr>
        <p:spPr bwMode="auto">
          <a:xfrm flipV="1">
            <a:off x="3162300" y="4529138"/>
            <a:ext cx="847725" cy="314325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19" idx="6"/>
            <a:endCxn id="20" idx="2"/>
          </p:cNvCxnSpPr>
          <p:nvPr/>
        </p:nvCxnSpPr>
        <p:spPr bwMode="auto">
          <a:xfrm flipV="1">
            <a:off x="4210050" y="4519613"/>
            <a:ext cx="838200" cy="9525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15" idx="1"/>
          </p:cNvCxnSpPr>
          <p:nvPr/>
        </p:nvCxnSpPr>
        <p:spPr bwMode="auto">
          <a:xfrm>
            <a:off x="5267325" y="4562475"/>
            <a:ext cx="810343" cy="153118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 Box 122"/>
          <p:cNvSpPr txBox="1">
            <a:spLocks noChangeArrowheads="1"/>
          </p:cNvSpPr>
          <p:nvPr/>
        </p:nvSpPr>
        <p:spPr bwMode="auto">
          <a:xfrm>
            <a:off x="813314" y="1721352"/>
            <a:ext cx="5736574" cy="138499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Some edge has two “colors”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An execution that decides two distinct values</a:t>
            </a:r>
          </a:p>
        </p:txBody>
      </p:sp>
      <p:cxnSp>
        <p:nvCxnSpPr>
          <p:cNvPr id="23" name="Curved Connector 22"/>
          <p:cNvCxnSpPr>
            <a:stCxn id="18" idx="2"/>
          </p:cNvCxnSpPr>
          <p:nvPr/>
        </p:nvCxnSpPr>
        <p:spPr bwMode="auto">
          <a:xfrm rot="16200000" flipH="1">
            <a:off x="3473488" y="3314460"/>
            <a:ext cx="1346383" cy="930156"/>
          </a:xfrm>
          <a:prstGeom prst="curvedConnector3">
            <a:avLst>
              <a:gd name="adj1" fmla="val 50000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 Box 122"/>
          <p:cNvSpPr txBox="1">
            <a:spLocks noChangeArrowheads="1"/>
          </p:cNvSpPr>
          <p:nvPr/>
        </p:nvSpPr>
        <p:spPr bwMode="auto">
          <a:xfrm>
            <a:off x="2937389" y="4788402"/>
            <a:ext cx="3530086" cy="646331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QED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Four</a:t>
            </a:r>
            <a:br>
              <a:rPr lang="en-US" dirty="0" smtClean="0"/>
            </a:br>
            <a:r>
              <a:rPr lang="en-US" dirty="0" smtClean="0"/>
              <a:t>Connectivity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" name="Picture 3" descr="c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6571" y="2394468"/>
            <a:ext cx="2802845" cy="2166645"/>
          </a:xfrm>
          <a:prstGeom prst="rect">
            <a:avLst/>
          </a:prstGeom>
          <a:noFill/>
        </p:spPr>
      </p:pic>
      <p:pic>
        <p:nvPicPr>
          <p:cNvPr id="2447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0650" y="4310743"/>
            <a:ext cx="2492110" cy="179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Box 122"/>
          <p:cNvSpPr txBox="1">
            <a:spLocks noChangeArrowheads="1"/>
          </p:cNvSpPr>
          <p:nvPr/>
        </p:nvSpPr>
        <p:spPr bwMode="auto">
          <a:xfrm>
            <a:off x="904422" y="1686764"/>
            <a:ext cx="4043094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Consensus Impossibility</a:t>
            </a:r>
          </a:p>
        </p:txBody>
      </p:sp>
      <p:sp>
        <p:nvSpPr>
          <p:cNvPr id="7" name="Text Box 122"/>
          <p:cNvSpPr txBox="1">
            <a:spLocks noChangeArrowheads="1"/>
          </p:cNvSpPr>
          <p:nvPr/>
        </p:nvSpPr>
        <p:spPr bwMode="auto">
          <a:xfrm>
            <a:off x="1642609" y="2444915"/>
            <a:ext cx="2999475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General theorem</a:t>
            </a:r>
          </a:p>
        </p:txBody>
      </p:sp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1642609" y="3203066"/>
            <a:ext cx="5304657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Application to read-write models</a:t>
            </a:r>
          </a:p>
        </p:txBody>
      </p:sp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904422" y="3961217"/>
            <a:ext cx="4842992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-set agreement Impossibility</a:t>
            </a:r>
          </a:p>
        </p:txBody>
      </p:sp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1642609" y="4719368"/>
            <a:ext cx="2999475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General theorem</a:t>
            </a:r>
          </a:p>
        </p:txBody>
      </p:sp>
      <p:sp>
        <p:nvSpPr>
          <p:cNvPr id="11" name="Text Box 122"/>
          <p:cNvSpPr txBox="1">
            <a:spLocks noChangeArrowheads="1"/>
          </p:cNvSpPr>
          <p:nvPr/>
        </p:nvSpPr>
        <p:spPr bwMode="auto">
          <a:xfrm>
            <a:off x="1642609" y="5477521"/>
            <a:ext cx="5304657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Application to read-write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 Box 122"/>
          <p:cNvSpPr txBox="1">
            <a:spLocks noChangeArrowheads="1"/>
          </p:cNvSpPr>
          <p:nvPr/>
        </p:nvSpPr>
        <p:spPr bwMode="auto">
          <a:xfrm>
            <a:off x="954847" y="1721352"/>
            <a:ext cx="6854312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We now show that consensus is impossible in wait-free read-write memory</a:t>
            </a:r>
          </a:p>
        </p:txBody>
      </p:sp>
      <p:sp>
        <p:nvSpPr>
          <p:cNvPr id="11" name="Text Box 122"/>
          <p:cNvSpPr txBox="1">
            <a:spLocks noChangeArrowheads="1"/>
          </p:cNvSpPr>
          <p:nvPr/>
        </p:nvSpPr>
        <p:spPr bwMode="auto">
          <a:xfrm>
            <a:off x="3009447" y="4882410"/>
            <a:ext cx="4729180" cy="1077218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For every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(n-1)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-simplex 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30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n</a:t>
            </a:r>
            <a:r>
              <a:rPr lang="en-US" sz="32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200" baseline="30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30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n</a:t>
            </a:r>
            <a:r>
              <a:rPr lang="en-US" sz="32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200" baseline="30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1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is non-empty.</a:t>
            </a:r>
          </a:p>
        </p:txBody>
      </p:sp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3232265" y="3301881"/>
            <a:ext cx="4637808" cy="1077218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For every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-simplex 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30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30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is path-connected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about Path Connectivity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847850" y="2809875"/>
            <a:ext cx="2105025" cy="2724150"/>
          </a:xfrm>
          <a:custGeom>
            <a:avLst/>
            <a:gdLst>
              <a:gd name="connsiteX0" fmla="*/ 781050 w 2105025"/>
              <a:gd name="connsiteY0" fmla="*/ 161925 h 2724150"/>
              <a:gd name="connsiteX1" fmla="*/ 0 w 2105025"/>
              <a:gd name="connsiteY1" fmla="*/ 1209675 h 2724150"/>
              <a:gd name="connsiteX2" fmla="*/ 790575 w 2105025"/>
              <a:gd name="connsiteY2" fmla="*/ 2724150 h 2724150"/>
              <a:gd name="connsiteX3" fmla="*/ 1895475 w 2105025"/>
              <a:gd name="connsiteY3" fmla="*/ 2695575 h 2724150"/>
              <a:gd name="connsiteX4" fmla="*/ 1990725 w 2105025"/>
              <a:gd name="connsiteY4" fmla="*/ 1933575 h 2724150"/>
              <a:gd name="connsiteX5" fmla="*/ 1390650 w 2105025"/>
              <a:gd name="connsiteY5" fmla="*/ 1457325 h 2724150"/>
              <a:gd name="connsiteX6" fmla="*/ 1704975 w 2105025"/>
              <a:gd name="connsiteY6" fmla="*/ 800100 h 2724150"/>
              <a:gd name="connsiteX7" fmla="*/ 1790700 w 2105025"/>
              <a:gd name="connsiteY7" fmla="*/ 762000 h 2724150"/>
              <a:gd name="connsiteX8" fmla="*/ 1847850 w 2105025"/>
              <a:gd name="connsiteY8" fmla="*/ 733425 h 2724150"/>
              <a:gd name="connsiteX9" fmla="*/ 2105025 w 2105025"/>
              <a:gd name="connsiteY9" fmla="*/ 0 h 2724150"/>
              <a:gd name="connsiteX10" fmla="*/ 781050 w 2105025"/>
              <a:gd name="connsiteY10" fmla="*/ 161925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5025" h="2724150">
                <a:moveTo>
                  <a:pt x="781050" y="161925"/>
                </a:moveTo>
                <a:lnTo>
                  <a:pt x="0" y="1209675"/>
                </a:lnTo>
                <a:lnTo>
                  <a:pt x="790575" y="2724150"/>
                </a:lnTo>
                <a:lnTo>
                  <a:pt x="1895475" y="2695575"/>
                </a:lnTo>
                <a:lnTo>
                  <a:pt x="1990725" y="1933575"/>
                </a:lnTo>
                <a:lnTo>
                  <a:pt x="1390650" y="1457325"/>
                </a:lnTo>
                <a:lnTo>
                  <a:pt x="1704975" y="800100"/>
                </a:lnTo>
                <a:cubicBezTo>
                  <a:pt x="1733550" y="787400"/>
                  <a:pt x="1762364" y="775224"/>
                  <a:pt x="1790700" y="762000"/>
                </a:cubicBezTo>
                <a:cubicBezTo>
                  <a:pt x="1810000" y="752993"/>
                  <a:pt x="1847850" y="733425"/>
                  <a:pt x="1847850" y="733425"/>
                </a:cubicBezTo>
                <a:lnTo>
                  <a:pt x="2105025" y="0"/>
                </a:lnTo>
                <a:lnTo>
                  <a:pt x="781050" y="16192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38100" cap="rnd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 rot="5218124">
            <a:off x="3143250" y="1914524"/>
            <a:ext cx="2105025" cy="2724150"/>
          </a:xfrm>
          <a:custGeom>
            <a:avLst/>
            <a:gdLst>
              <a:gd name="connsiteX0" fmla="*/ 781050 w 2105025"/>
              <a:gd name="connsiteY0" fmla="*/ 161925 h 2724150"/>
              <a:gd name="connsiteX1" fmla="*/ 0 w 2105025"/>
              <a:gd name="connsiteY1" fmla="*/ 1209675 h 2724150"/>
              <a:gd name="connsiteX2" fmla="*/ 790575 w 2105025"/>
              <a:gd name="connsiteY2" fmla="*/ 2724150 h 2724150"/>
              <a:gd name="connsiteX3" fmla="*/ 1895475 w 2105025"/>
              <a:gd name="connsiteY3" fmla="*/ 2695575 h 2724150"/>
              <a:gd name="connsiteX4" fmla="*/ 1990725 w 2105025"/>
              <a:gd name="connsiteY4" fmla="*/ 1933575 h 2724150"/>
              <a:gd name="connsiteX5" fmla="*/ 1390650 w 2105025"/>
              <a:gd name="connsiteY5" fmla="*/ 1457325 h 2724150"/>
              <a:gd name="connsiteX6" fmla="*/ 1704975 w 2105025"/>
              <a:gd name="connsiteY6" fmla="*/ 800100 h 2724150"/>
              <a:gd name="connsiteX7" fmla="*/ 1790700 w 2105025"/>
              <a:gd name="connsiteY7" fmla="*/ 762000 h 2724150"/>
              <a:gd name="connsiteX8" fmla="*/ 1847850 w 2105025"/>
              <a:gd name="connsiteY8" fmla="*/ 733425 h 2724150"/>
              <a:gd name="connsiteX9" fmla="*/ 2105025 w 2105025"/>
              <a:gd name="connsiteY9" fmla="*/ 0 h 2724150"/>
              <a:gd name="connsiteX10" fmla="*/ 781050 w 2105025"/>
              <a:gd name="connsiteY10" fmla="*/ 161925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5025" h="2724150">
                <a:moveTo>
                  <a:pt x="781050" y="161925"/>
                </a:moveTo>
                <a:lnTo>
                  <a:pt x="0" y="1209675"/>
                </a:lnTo>
                <a:lnTo>
                  <a:pt x="790575" y="2724150"/>
                </a:lnTo>
                <a:lnTo>
                  <a:pt x="1895475" y="2695575"/>
                </a:lnTo>
                <a:lnTo>
                  <a:pt x="1990725" y="1933575"/>
                </a:lnTo>
                <a:lnTo>
                  <a:pt x="1390650" y="1457325"/>
                </a:lnTo>
                <a:lnTo>
                  <a:pt x="1704975" y="800100"/>
                </a:lnTo>
                <a:cubicBezTo>
                  <a:pt x="1733550" y="787400"/>
                  <a:pt x="1762364" y="775224"/>
                  <a:pt x="1790700" y="762000"/>
                </a:cubicBezTo>
                <a:cubicBezTo>
                  <a:pt x="1810000" y="752993"/>
                  <a:pt x="1847850" y="733425"/>
                  <a:pt x="1847850" y="733425"/>
                </a:cubicBezTo>
                <a:lnTo>
                  <a:pt x="2105025" y="0"/>
                </a:lnTo>
                <a:lnTo>
                  <a:pt x="781050" y="16192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38100" cap="rnd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 rot="12428662">
            <a:off x="3543300" y="3209923"/>
            <a:ext cx="2105025" cy="2724150"/>
          </a:xfrm>
          <a:custGeom>
            <a:avLst/>
            <a:gdLst>
              <a:gd name="connsiteX0" fmla="*/ 781050 w 2105025"/>
              <a:gd name="connsiteY0" fmla="*/ 161925 h 2724150"/>
              <a:gd name="connsiteX1" fmla="*/ 0 w 2105025"/>
              <a:gd name="connsiteY1" fmla="*/ 1209675 h 2724150"/>
              <a:gd name="connsiteX2" fmla="*/ 790575 w 2105025"/>
              <a:gd name="connsiteY2" fmla="*/ 2724150 h 2724150"/>
              <a:gd name="connsiteX3" fmla="*/ 1895475 w 2105025"/>
              <a:gd name="connsiteY3" fmla="*/ 2695575 h 2724150"/>
              <a:gd name="connsiteX4" fmla="*/ 1990725 w 2105025"/>
              <a:gd name="connsiteY4" fmla="*/ 1933575 h 2724150"/>
              <a:gd name="connsiteX5" fmla="*/ 1390650 w 2105025"/>
              <a:gd name="connsiteY5" fmla="*/ 1457325 h 2724150"/>
              <a:gd name="connsiteX6" fmla="*/ 1704975 w 2105025"/>
              <a:gd name="connsiteY6" fmla="*/ 800100 h 2724150"/>
              <a:gd name="connsiteX7" fmla="*/ 1790700 w 2105025"/>
              <a:gd name="connsiteY7" fmla="*/ 762000 h 2724150"/>
              <a:gd name="connsiteX8" fmla="*/ 1847850 w 2105025"/>
              <a:gd name="connsiteY8" fmla="*/ 733425 h 2724150"/>
              <a:gd name="connsiteX9" fmla="*/ 2105025 w 2105025"/>
              <a:gd name="connsiteY9" fmla="*/ 0 h 2724150"/>
              <a:gd name="connsiteX10" fmla="*/ 781050 w 2105025"/>
              <a:gd name="connsiteY10" fmla="*/ 161925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5025" h="2724150">
                <a:moveTo>
                  <a:pt x="781050" y="161925"/>
                </a:moveTo>
                <a:lnTo>
                  <a:pt x="0" y="1209675"/>
                </a:lnTo>
                <a:lnTo>
                  <a:pt x="790575" y="2724150"/>
                </a:lnTo>
                <a:lnTo>
                  <a:pt x="1895475" y="2695575"/>
                </a:lnTo>
                <a:lnTo>
                  <a:pt x="1990725" y="1933575"/>
                </a:lnTo>
                <a:lnTo>
                  <a:pt x="1390650" y="1457325"/>
                </a:lnTo>
                <a:lnTo>
                  <a:pt x="1704975" y="800100"/>
                </a:lnTo>
                <a:cubicBezTo>
                  <a:pt x="1733550" y="787400"/>
                  <a:pt x="1762364" y="775224"/>
                  <a:pt x="1790700" y="762000"/>
                </a:cubicBezTo>
                <a:cubicBezTo>
                  <a:pt x="1810000" y="752993"/>
                  <a:pt x="1847850" y="733425"/>
                  <a:pt x="1847850" y="733425"/>
                </a:cubicBezTo>
                <a:lnTo>
                  <a:pt x="2105025" y="0"/>
                </a:lnTo>
                <a:lnTo>
                  <a:pt x="781050" y="16192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38100" cap="rnd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305051" y="3924300"/>
            <a:ext cx="123825" cy="1238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133726" y="4562475"/>
            <a:ext cx="123825" cy="1238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00326" y="4457700"/>
            <a:ext cx="123825" cy="1238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>
            <a:stCxn id="9" idx="5"/>
            <a:endCxn id="11" idx="1"/>
          </p:cNvCxnSpPr>
          <p:nvPr/>
        </p:nvCxnSpPr>
        <p:spPr bwMode="auto">
          <a:xfrm rot="16200000" flipH="1">
            <a:off x="2291680" y="4149053"/>
            <a:ext cx="445843" cy="207718"/>
          </a:xfrm>
          <a:prstGeom prst="line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11" idx="6"/>
            <a:endCxn id="10" idx="2"/>
          </p:cNvCxnSpPr>
          <p:nvPr/>
        </p:nvCxnSpPr>
        <p:spPr bwMode="auto">
          <a:xfrm>
            <a:off x="2724151" y="4519613"/>
            <a:ext cx="409575" cy="104775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9" name="Group 18"/>
          <p:cNvGrpSpPr/>
          <p:nvPr/>
        </p:nvGrpSpPr>
        <p:grpSpPr>
          <a:xfrm flipH="1">
            <a:off x="4333876" y="4314825"/>
            <a:ext cx="952500" cy="762000"/>
            <a:chOff x="6477001" y="2981325"/>
            <a:chExt cx="952500" cy="762000"/>
          </a:xfrm>
        </p:grpSpPr>
        <p:sp>
          <p:nvSpPr>
            <p:cNvPr id="14" name="Oval 13"/>
            <p:cNvSpPr/>
            <p:nvPr/>
          </p:nvSpPr>
          <p:spPr>
            <a:xfrm>
              <a:off x="6477001" y="2981325"/>
              <a:ext cx="123825" cy="12382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rtlCol="0" anchor="ctr">
              <a:spAutoFit/>
            </a:bodyPr>
            <a:lstStyle/>
            <a:p>
              <a:pPr algn="ctr">
                <a:buNone/>
              </a:pP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305676" y="3619500"/>
              <a:ext cx="123825" cy="12382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rtlCol="0" anchor="ctr">
              <a:spAutoFit/>
            </a:bodyPr>
            <a:lstStyle/>
            <a:p>
              <a:pPr algn="ctr">
                <a:buNone/>
              </a:pP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772276" y="3514725"/>
              <a:ext cx="123825" cy="12382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rtlCol="0" anchor="ctr">
              <a:spAutoFit/>
            </a:bodyPr>
            <a:lstStyle/>
            <a:p>
              <a:pPr algn="ctr">
                <a:buNone/>
              </a:pP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" name="Straight Connector 16"/>
            <p:cNvCxnSpPr>
              <a:stCxn id="14" idx="5"/>
              <a:endCxn id="16" idx="1"/>
            </p:cNvCxnSpPr>
            <p:nvPr/>
          </p:nvCxnSpPr>
          <p:spPr bwMode="auto">
            <a:xfrm rot="16200000" flipH="1">
              <a:off x="6463630" y="3206078"/>
              <a:ext cx="445843" cy="207718"/>
            </a:xfrm>
            <a:prstGeom prst="line">
              <a:avLst/>
            </a:prstGeom>
            <a:noFill/>
            <a:ln w="571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>
              <a:stCxn id="16" idx="6"/>
              <a:endCxn id="15" idx="2"/>
            </p:cNvCxnSpPr>
            <p:nvPr/>
          </p:nvCxnSpPr>
          <p:spPr bwMode="auto">
            <a:xfrm>
              <a:off x="6896101" y="3576638"/>
              <a:ext cx="409575" cy="104775"/>
            </a:xfrm>
            <a:prstGeom prst="line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 rot="13278832" flipH="1">
            <a:off x="3781426" y="2590801"/>
            <a:ext cx="952500" cy="762000"/>
            <a:chOff x="6477001" y="2981325"/>
            <a:chExt cx="952500" cy="762000"/>
          </a:xfrm>
        </p:grpSpPr>
        <p:sp>
          <p:nvSpPr>
            <p:cNvPr id="21" name="Oval 20"/>
            <p:cNvSpPr/>
            <p:nvPr/>
          </p:nvSpPr>
          <p:spPr>
            <a:xfrm>
              <a:off x="6477001" y="2981325"/>
              <a:ext cx="123825" cy="12382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rtlCol="0" anchor="ctr">
              <a:spAutoFit/>
            </a:bodyPr>
            <a:lstStyle/>
            <a:p>
              <a:pPr algn="ctr">
                <a:buNone/>
              </a:pP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305676" y="3619500"/>
              <a:ext cx="123825" cy="12382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rtlCol="0" anchor="ctr">
              <a:spAutoFit/>
            </a:bodyPr>
            <a:lstStyle/>
            <a:p>
              <a:pPr algn="ctr">
                <a:buNone/>
              </a:pP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6772276" y="3514725"/>
              <a:ext cx="123825" cy="12382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rtlCol="0" anchor="ctr">
              <a:spAutoFit/>
            </a:bodyPr>
            <a:lstStyle/>
            <a:p>
              <a:pPr algn="ctr">
                <a:buNone/>
              </a:pP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4" name="Straight Connector 23"/>
            <p:cNvCxnSpPr>
              <a:stCxn id="21" idx="5"/>
              <a:endCxn id="23" idx="1"/>
            </p:cNvCxnSpPr>
            <p:nvPr/>
          </p:nvCxnSpPr>
          <p:spPr bwMode="auto">
            <a:xfrm rot="16200000" flipH="1">
              <a:off x="6463630" y="3206078"/>
              <a:ext cx="445843" cy="207718"/>
            </a:xfrm>
            <a:prstGeom prst="line">
              <a:avLst/>
            </a:prstGeom>
            <a:noFill/>
            <a:ln w="571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>
              <a:stCxn id="23" idx="6"/>
              <a:endCxn id="22" idx="2"/>
            </p:cNvCxnSpPr>
            <p:nvPr/>
          </p:nvCxnSpPr>
          <p:spPr bwMode="auto">
            <a:xfrm>
              <a:off x="6896101" y="3576638"/>
              <a:ext cx="409575" cy="104775"/>
            </a:xfrm>
            <a:prstGeom prst="line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Text Box 122"/>
          <p:cNvSpPr txBox="1">
            <a:spLocks noChangeArrowheads="1"/>
          </p:cNvSpPr>
          <p:nvPr/>
        </p:nvSpPr>
        <p:spPr bwMode="auto">
          <a:xfrm>
            <a:off x="4752522" y="1882035"/>
            <a:ext cx="3924753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If each component is path-connected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22"/>
          <p:cNvSpPr txBox="1">
            <a:spLocks noChangeArrowheads="1"/>
          </p:cNvSpPr>
          <p:nvPr/>
        </p:nvSpPr>
        <p:spPr bwMode="auto">
          <a:xfrm>
            <a:off x="4752522" y="1882035"/>
            <a:ext cx="3924753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If each component is path-connected ...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about Path Connectivity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847850" y="2809875"/>
            <a:ext cx="2105025" cy="2724150"/>
          </a:xfrm>
          <a:custGeom>
            <a:avLst/>
            <a:gdLst>
              <a:gd name="connsiteX0" fmla="*/ 781050 w 2105025"/>
              <a:gd name="connsiteY0" fmla="*/ 161925 h 2724150"/>
              <a:gd name="connsiteX1" fmla="*/ 0 w 2105025"/>
              <a:gd name="connsiteY1" fmla="*/ 1209675 h 2724150"/>
              <a:gd name="connsiteX2" fmla="*/ 790575 w 2105025"/>
              <a:gd name="connsiteY2" fmla="*/ 2724150 h 2724150"/>
              <a:gd name="connsiteX3" fmla="*/ 1895475 w 2105025"/>
              <a:gd name="connsiteY3" fmla="*/ 2695575 h 2724150"/>
              <a:gd name="connsiteX4" fmla="*/ 1990725 w 2105025"/>
              <a:gd name="connsiteY4" fmla="*/ 1933575 h 2724150"/>
              <a:gd name="connsiteX5" fmla="*/ 1390650 w 2105025"/>
              <a:gd name="connsiteY5" fmla="*/ 1457325 h 2724150"/>
              <a:gd name="connsiteX6" fmla="*/ 1704975 w 2105025"/>
              <a:gd name="connsiteY6" fmla="*/ 800100 h 2724150"/>
              <a:gd name="connsiteX7" fmla="*/ 1790700 w 2105025"/>
              <a:gd name="connsiteY7" fmla="*/ 762000 h 2724150"/>
              <a:gd name="connsiteX8" fmla="*/ 1847850 w 2105025"/>
              <a:gd name="connsiteY8" fmla="*/ 733425 h 2724150"/>
              <a:gd name="connsiteX9" fmla="*/ 2105025 w 2105025"/>
              <a:gd name="connsiteY9" fmla="*/ 0 h 2724150"/>
              <a:gd name="connsiteX10" fmla="*/ 781050 w 2105025"/>
              <a:gd name="connsiteY10" fmla="*/ 161925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5025" h="2724150">
                <a:moveTo>
                  <a:pt x="781050" y="161925"/>
                </a:moveTo>
                <a:lnTo>
                  <a:pt x="0" y="1209675"/>
                </a:lnTo>
                <a:lnTo>
                  <a:pt x="790575" y="2724150"/>
                </a:lnTo>
                <a:lnTo>
                  <a:pt x="1895475" y="2695575"/>
                </a:lnTo>
                <a:lnTo>
                  <a:pt x="1990725" y="1933575"/>
                </a:lnTo>
                <a:lnTo>
                  <a:pt x="1390650" y="1457325"/>
                </a:lnTo>
                <a:lnTo>
                  <a:pt x="1704975" y="800100"/>
                </a:lnTo>
                <a:cubicBezTo>
                  <a:pt x="1733550" y="787400"/>
                  <a:pt x="1762364" y="775224"/>
                  <a:pt x="1790700" y="762000"/>
                </a:cubicBezTo>
                <a:cubicBezTo>
                  <a:pt x="1810000" y="752993"/>
                  <a:pt x="1847850" y="733425"/>
                  <a:pt x="1847850" y="733425"/>
                </a:cubicBezTo>
                <a:lnTo>
                  <a:pt x="2105025" y="0"/>
                </a:lnTo>
                <a:lnTo>
                  <a:pt x="781050" y="16192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38100" cap="rnd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 rot="5218124">
            <a:off x="3143250" y="1914524"/>
            <a:ext cx="2105025" cy="2724150"/>
          </a:xfrm>
          <a:custGeom>
            <a:avLst/>
            <a:gdLst>
              <a:gd name="connsiteX0" fmla="*/ 781050 w 2105025"/>
              <a:gd name="connsiteY0" fmla="*/ 161925 h 2724150"/>
              <a:gd name="connsiteX1" fmla="*/ 0 w 2105025"/>
              <a:gd name="connsiteY1" fmla="*/ 1209675 h 2724150"/>
              <a:gd name="connsiteX2" fmla="*/ 790575 w 2105025"/>
              <a:gd name="connsiteY2" fmla="*/ 2724150 h 2724150"/>
              <a:gd name="connsiteX3" fmla="*/ 1895475 w 2105025"/>
              <a:gd name="connsiteY3" fmla="*/ 2695575 h 2724150"/>
              <a:gd name="connsiteX4" fmla="*/ 1990725 w 2105025"/>
              <a:gd name="connsiteY4" fmla="*/ 1933575 h 2724150"/>
              <a:gd name="connsiteX5" fmla="*/ 1390650 w 2105025"/>
              <a:gd name="connsiteY5" fmla="*/ 1457325 h 2724150"/>
              <a:gd name="connsiteX6" fmla="*/ 1704975 w 2105025"/>
              <a:gd name="connsiteY6" fmla="*/ 800100 h 2724150"/>
              <a:gd name="connsiteX7" fmla="*/ 1790700 w 2105025"/>
              <a:gd name="connsiteY7" fmla="*/ 762000 h 2724150"/>
              <a:gd name="connsiteX8" fmla="*/ 1847850 w 2105025"/>
              <a:gd name="connsiteY8" fmla="*/ 733425 h 2724150"/>
              <a:gd name="connsiteX9" fmla="*/ 2105025 w 2105025"/>
              <a:gd name="connsiteY9" fmla="*/ 0 h 2724150"/>
              <a:gd name="connsiteX10" fmla="*/ 781050 w 2105025"/>
              <a:gd name="connsiteY10" fmla="*/ 161925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5025" h="2724150">
                <a:moveTo>
                  <a:pt x="781050" y="161925"/>
                </a:moveTo>
                <a:lnTo>
                  <a:pt x="0" y="1209675"/>
                </a:lnTo>
                <a:lnTo>
                  <a:pt x="790575" y="2724150"/>
                </a:lnTo>
                <a:lnTo>
                  <a:pt x="1895475" y="2695575"/>
                </a:lnTo>
                <a:lnTo>
                  <a:pt x="1990725" y="1933575"/>
                </a:lnTo>
                <a:lnTo>
                  <a:pt x="1390650" y="1457325"/>
                </a:lnTo>
                <a:lnTo>
                  <a:pt x="1704975" y="800100"/>
                </a:lnTo>
                <a:cubicBezTo>
                  <a:pt x="1733550" y="787400"/>
                  <a:pt x="1762364" y="775224"/>
                  <a:pt x="1790700" y="762000"/>
                </a:cubicBezTo>
                <a:cubicBezTo>
                  <a:pt x="1810000" y="752993"/>
                  <a:pt x="1847850" y="733425"/>
                  <a:pt x="1847850" y="733425"/>
                </a:cubicBezTo>
                <a:lnTo>
                  <a:pt x="2105025" y="0"/>
                </a:lnTo>
                <a:lnTo>
                  <a:pt x="781050" y="16192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38100" cap="rnd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 rot="12428662">
            <a:off x="3543300" y="3209923"/>
            <a:ext cx="2105025" cy="2724150"/>
          </a:xfrm>
          <a:custGeom>
            <a:avLst/>
            <a:gdLst>
              <a:gd name="connsiteX0" fmla="*/ 781050 w 2105025"/>
              <a:gd name="connsiteY0" fmla="*/ 161925 h 2724150"/>
              <a:gd name="connsiteX1" fmla="*/ 0 w 2105025"/>
              <a:gd name="connsiteY1" fmla="*/ 1209675 h 2724150"/>
              <a:gd name="connsiteX2" fmla="*/ 790575 w 2105025"/>
              <a:gd name="connsiteY2" fmla="*/ 2724150 h 2724150"/>
              <a:gd name="connsiteX3" fmla="*/ 1895475 w 2105025"/>
              <a:gd name="connsiteY3" fmla="*/ 2695575 h 2724150"/>
              <a:gd name="connsiteX4" fmla="*/ 1990725 w 2105025"/>
              <a:gd name="connsiteY4" fmla="*/ 1933575 h 2724150"/>
              <a:gd name="connsiteX5" fmla="*/ 1390650 w 2105025"/>
              <a:gd name="connsiteY5" fmla="*/ 1457325 h 2724150"/>
              <a:gd name="connsiteX6" fmla="*/ 1704975 w 2105025"/>
              <a:gd name="connsiteY6" fmla="*/ 800100 h 2724150"/>
              <a:gd name="connsiteX7" fmla="*/ 1790700 w 2105025"/>
              <a:gd name="connsiteY7" fmla="*/ 762000 h 2724150"/>
              <a:gd name="connsiteX8" fmla="*/ 1847850 w 2105025"/>
              <a:gd name="connsiteY8" fmla="*/ 733425 h 2724150"/>
              <a:gd name="connsiteX9" fmla="*/ 2105025 w 2105025"/>
              <a:gd name="connsiteY9" fmla="*/ 0 h 2724150"/>
              <a:gd name="connsiteX10" fmla="*/ 781050 w 2105025"/>
              <a:gd name="connsiteY10" fmla="*/ 161925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5025" h="2724150">
                <a:moveTo>
                  <a:pt x="781050" y="161925"/>
                </a:moveTo>
                <a:lnTo>
                  <a:pt x="0" y="1209675"/>
                </a:lnTo>
                <a:lnTo>
                  <a:pt x="790575" y="2724150"/>
                </a:lnTo>
                <a:lnTo>
                  <a:pt x="1895475" y="2695575"/>
                </a:lnTo>
                <a:lnTo>
                  <a:pt x="1990725" y="1933575"/>
                </a:lnTo>
                <a:lnTo>
                  <a:pt x="1390650" y="1457325"/>
                </a:lnTo>
                <a:lnTo>
                  <a:pt x="1704975" y="800100"/>
                </a:lnTo>
                <a:cubicBezTo>
                  <a:pt x="1733550" y="787400"/>
                  <a:pt x="1762364" y="775224"/>
                  <a:pt x="1790700" y="762000"/>
                </a:cubicBezTo>
                <a:cubicBezTo>
                  <a:pt x="1810000" y="752993"/>
                  <a:pt x="1847850" y="733425"/>
                  <a:pt x="1847850" y="733425"/>
                </a:cubicBezTo>
                <a:lnTo>
                  <a:pt x="2105025" y="0"/>
                </a:lnTo>
                <a:lnTo>
                  <a:pt x="781050" y="16192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38100" cap="rnd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305051" y="3924300"/>
            <a:ext cx="123825" cy="1238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133726" y="4562475"/>
            <a:ext cx="123825" cy="1238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00326" y="4457700"/>
            <a:ext cx="123825" cy="1238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>
            <a:stCxn id="9" idx="5"/>
            <a:endCxn id="11" idx="1"/>
          </p:cNvCxnSpPr>
          <p:nvPr/>
        </p:nvCxnSpPr>
        <p:spPr bwMode="auto">
          <a:xfrm rot="16200000" flipH="1">
            <a:off x="2291680" y="4149053"/>
            <a:ext cx="445843" cy="207718"/>
          </a:xfrm>
          <a:prstGeom prst="line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11" idx="6"/>
            <a:endCxn id="10" idx="2"/>
          </p:cNvCxnSpPr>
          <p:nvPr/>
        </p:nvCxnSpPr>
        <p:spPr bwMode="auto">
          <a:xfrm>
            <a:off x="2724151" y="4519613"/>
            <a:ext cx="409575" cy="104775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18"/>
          <p:cNvGrpSpPr/>
          <p:nvPr/>
        </p:nvGrpSpPr>
        <p:grpSpPr>
          <a:xfrm flipH="1">
            <a:off x="4333876" y="4314825"/>
            <a:ext cx="952500" cy="762000"/>
            <a:chOff x="6477001" y="2981325"/>
            <a:chExt cx="952500" cy="762000"/>
          </a:xfrm>
        </p:grpSpPr>
        <p:sp>
          <p:nvSpPr>
            <p:cNvPr id="14" name="Oval 13"/>
            <p:cNvSpPr/>
            <p:nvPr/>
          </p:nvSpPr>
          <p:spPr>
            <a:xfrm>
              <a:off x="6477001" y="2981325"/>
              <a:ext cx="123825" cy="12382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rtlCol="0" anchor="ctr">
              <a:spAutoFit/>
            </a:bodyPr>
            <a:lstStyle/>
            <a:p>
              <a:pPr algn="ctr">
                <a:buNone/>
              </a:pP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305676" y="3619500"/>
              <a:ext cx="123825" cy="12382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rtlCol="0" anchor="ctr">
              <a:spAutoFit/>
            </a:bodyPr>
            <a:lstStyle/>
            <a:p>
              <a:pPr algn="ctr">
                <a:buNone/>
              </a:pP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772276" y="3514725"/>
              <a:ext cx="123825" cy="12382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rtlCol="0" anchor="ctr">
              <a:spAutoFit/>
            </a:bodyPr>
            <a:lstStyle/>
            <a:p>
              <a:pPr algn="ctr">
                <a:buNone/>
              </a:pP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" name="Straight Connector 16"/>
            <p:cNvCxnSpPr>
              <a:stCxn id="14" idx="5"/>
              <a:endCxn id="16" idx="1"/>
            </p:cNvCxnSpPr>
            <p:nvPr/>
          </p:nvCxnSpPr>
          <p:spPr bwMode="auto">
            <a:xfrm rot="16200000" flipH="1">
              <a:off x="6463630" y="3206078"/>
              <a:ext cx="445843" cy="207718"/>
            </a:xfrm>
            <a:prstGeom prst="line">
              <a:avLst/>
            </a:prstGeom>
            <a:noFill/>
            <a:ln w="571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>
              <a:stCxn id="16" idx="6"/>
              <a:endCxn id="15" idx="2"/>
            </p:cNvCxnSpPr>
            <p:nvPr/>
          </p:nvCxnSpPr>
          <p:spPr bwMode="auto">
            <a:xfrm>
              <a:off x="6896101" y="3576638"/>
              <a:ext cx="409575" cy="104775"/>
            </a:xfrm>
            <a:prstGeom prst="line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Group 19"/>
          <p:cNvGrpSpPr/>
          <p:nvPr/>
        </p:nvGrpSpPr>
        <p:grpSpPr>
          <a:xfrm rot="13278832" flipH="1">
            <a:off x="3781426" y="2590801"/>
            <a:ext cx="952500" cy="762000"/>
            <a:chOff x="6477001" y="2981325"/>
            <a:chExt cx="952500" cy="762000"/>
          </a:xfrm>
        </p:grpSpPr>
        <p:sp>
          <p:nvSpPr>
            <p:cNvPr id="21" name="Oval 20"/>
            <p:cNvSpPr/>
            <p:nvPr/>
          </p:nvSpPr>
          <p:spPr>
            <a:xfrm>
              <a:off x="6477001" y="2981325"/>
              <a:ext cx="123825" cy="12382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rtlCol="0" anchor="ctr">
              <a:spAutoFit/>
            </a:bodyPr>
            <a:lstStyle/>
            <a:p>
              <a:pPr algn="ctr">
                <a:buNone/>
              </a:pP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305676" y="3619500"/>
              <a:ext cx="123825" cy="12382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rtlCol="0" anchor="ctr">
              <a:spAutoFit/>
            </a:bodyPr>
            <a:lstStyle/>
            <a:p>
              <a:pPr algn="ctr">
                <a:buNone/>
              </a:pP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6772276" y="3514725"/>
              <a:ext cx="123825" cy="12382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rtlCol="0" anchor="ctr">
              <a:spAutoFit/>
            </a:bodyPr>
            <a:lstStyle/>
            <a:p>
              <a:pPr algn="ctr">
                <a:buNone/>
              </a:pP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4" name="Straight Connector 23"/>
            <p:cNvCxnSpPr>
              <a:stCxn id="21" idx="5"/>
              <a:endCxn id="23" idx="1"/>
            </p:cNvCxnSpPr>
            <p:nvPr/>
          </p:nvCxnSpPr>
          <p:spPr bwMode="auto">
            <a:xfrm rot="16200000" flipH="1">
              <a:off x="6463630" y="3206078"/>
              <a:ext cx="445843" cy="207718"/>
            </a:xfrm>
            <a:prstGeom prst="line">
              <a:avLst/>
            </a:prstGeom>
            <a:noFill/>
            <a:ln w="571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>
              <a:stCxn id="23" idx="6"/>
              <a:endCxn id="22" idx="2"/>
            </p:cNvCxnSpPr>
            <p:nvPr/>
          </p:nvCxnSpPr>
          <p:spPr bwMode="auto">
            <a:xfrm>
              <a:off x="6896101" y="3576638"/>
              <a:ext cx="409575" cy="104775"/>
            </a:xfrm>
            <a:prstGeom prst="line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7" name="Oval 26"/>
          <p:cNvSpPr/>
          <p:nvPr/>
        </p:nvSpPr>
        <p:spPr>
          <a:xfrm>
            <a:off x="3152776" y="3257550"/>
            <a:ext cx="123825" cy="1238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52976" y="3571875"/>
            <a:ext cx="123825" cy="1238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600451" y="5048250"/>
            <a:ext cx="123825" cy="1238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22"/>
          <p:cNvSpPr txBox="1">
            <a:spLocks noChangeArrowheads="1"/>
          </p:cNvSpPr>
          <p:nvPr/>
        </p:nvSpPr>
        <p:spPr bwMode="auto">
          <a:xfrm>
            <a:off x="3562350" y="5558685"/>
            <a:ext cx="5057775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and each pair-wise intersection is non-empty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about Path Connectivity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847850" y="2809875"/>
            <a:ext cx="2105025" cy="2724150"/>
          </a:xfrm>
          <a:custGeom>
            <a:avLst/>
            <a:gdLst>
              <a:gd name="connsiteX0" fmla="*/ 781050 w 2105025"/>
              <a:gd name="connsiteY0" fmla="*/ 161925 h 2724150"/>
              <a:gd name="connsiteX1" fmla="*/ 0 w 2105025"/>
              <a:gd name="connsiteY1" fmla="*/ 1209675 h 2724150"/>
              <a:gd name="connsiteX2" fmla="*/ 790575 w 2105025"/>
              <a:gd name="connsiteY2" fmla="*/ 2724150 h 2724150"/>
              <a:gd name="connsiteX3" fmla="*/ 1895475 w 2105025"/>
              <a:gd name="connsiteY3" fmla="*/ 2695575 h 2724150"/>
              <a:gd name="connsiteX4" fmla="*/ 1990725 w 2105025"/>
              <a:gd name="connsiteY4" fmla="*/ 1933575 h 2724150"/>
              <a:gd name="connsiteX5" fmla="*/ 1390650 w 2105025"/>
              <a:gd name="connsiteY5" fmla="*/ 1457325 h 2724150"/>
              <a:gd name="connsiteX6" fmla="*/ 1704975 w 2105025"/>
              <a:gd name="connsiteY6" fmla="*/ 800100 h 2724150"/>
              <a:gd name="connsiteX7" fmla="*/ 1790700 w 2105025"/>
              <a:gd name="connsiteY7" fmla="*/ 762000 h 2724150"/>
              <a:gd name="connsiteX8" fmla="*/ 1847850 w 2105025"/>
              <a:gd name="connsiteY8" fmla="*/ 733425 h 2724150"/>
              <a:gd name="connsiteX9" fmla="*/ 2105025 w 2105025"/>
              <a:gd name="connsiteY9" fmla="*/ 0 h 2724150"/>
              <a:gd name="connsiteX10" fmla="*/ 781050 w 2105025"/>
              <a:gd name="connsiteY10" fmla="*/ 161925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5025" h="2724150">
                <a:moveTo>
                  <a:pt x="781050" y="161925"/>
                </a:moveTo>
                <a:lnTo>
                  <a:pt x="0" y="1209675"/>
                </a:lnTo>
                <a:lnTo>
                  <a:pt x="790575" y="2724150"/>
                </a:lnTo>
                <a:lnTo>
                  <a:pt x="1895475" y="2695575"/>
                </a:lnTo>
                <a:lnTo>
                  <a:pt x="1990725" y="1933575"/>
                </a:lnTo>
                <a:lnTo>
                  <a:pt x="1390650" y="1457325"/>
                </a:lnTo>
                <a:lnTo>
                  <a:pt x="1704975" y="800100"/>
                </a:lnTo>
                <a:cubicBezTo>
                  <a:pt x="1733550" y="787400"/>
                  <a:pt x="1762364" y="775224"/>
                  <a:pt x="1790700" y="762000"/>
                </a:cubicBezTo>
                <a:cubicBezTo>
                  <a:pt x="1810000" y="752993"/>
                  <a:pt x="1847850" y="733425"/>
                  <a:pt x="1847850" y="733425"/>
                </a:cubicBezTo>
                <a:lnTo>
                  <a:pt x="2105025" y="0"/>
                </a:lnTo>
                <a:lnTo>
                  <a:pt x="781050" y="16192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38100" cap="rnd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 rot="5218124">
            <a:off x="3143250" y="1914524"/>
            <a:ext cx="2105025" cy="2724150"/>
          </a:xfrm>
          <a:custGeom>
            <a:avLst/>
            <a:gdLst>
              <a:gd name="connsiteX0" fmla="*/ 781050 w 2105025"/>
              <a:gd name="connsiteY0" fmla="*/ 161925 h 2724150"/>
              <a:gd name="connsiteX1" fmla="*/ 0 w 2105025"/>
              <a:gd name="connsiteY1" fmla="*/ 1209675 h 2724150"/>
              <a:gd name="connsiteX2" fmla="*/ 790575 w 2105025"/>
              <a:gd name="connsiteY2" fmla="*/ 2724150 h 2724150"/>
              <a:gd name="connsiteX3" fmla="*/ 1895475 w 2105025"/>
              <a:gd name="connsiteY3" fmla="*/ 2695575 h 2724150"/>
              <a:gd name="connsiteX4" fmla="*/ 1990725 w 2105025"/>
              <a:gd name="connsiteY4" fmla="*/ 1933575 h 2724150"/>
              <a:gd name="connsiteX5" fmla="*/ 1390650 w 2105025"/>
              <a:gd name="connsiteY5" fmla="*/ 1457325 h 2724150"/>
              <a:gd name="connsiteX6" fmla="*/ 1704975 w 2105025"/>
              <a:gd name="connsiteY6" fmla="*/ 800100 h 2724150"/>
              <a:gd name="connsiteX7" fmla="*/ 1790700 w 2105025"/>
              <a:gd name="connsiteY7" fmla="*/ 762000 h 2724150"/>
              <a:gd name="connsiteX8" fmla="*/ 1847850 w 2105025"/>
              <a:gd name="connsiteY8" fmla="*/ 733425 h 2724150"/>
              <a:gd name="connsiteX9" fmla="*/ 2105025 w 2105025"/>
              <a:gd name="connsiteY9" fmla="*/ 0 h 2724150"/>
              <a:gd name="connsiteX10" fmla="*/ 781050 w 2105025"/>
              <a:gd name="connsiteY10" fmla="*/ 161925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5025" h="2724150">
                <a:moveTo>
                  <a:pt x="781050" y="161925"/>
                </a:moveTo>
                <a:lnTo>
                  <a:pt x="0" y="1209675"/>
                </a:lnTo>
                <a:lnTo>
                  <a:pt x="790575" y="2724150"/>
                </a:lnTo>
                <a:lnTo>
                  <a:pt x="1895475" y="2695575"/>
                </a:lnTo>
                <a:lnTo>
                  <a:pt x="1990725" y="1933575"/>
                </a:lnTo>
                <a:lnTo>
                  <a:pt x="1390650" y="1457325"/>
                </a:lnTo>
                <a:lnTo>
                  <a:pt x="1704975" y="800100"/>
                </a:lnTo>
                <a:cubicBezTo>
                  <a:pt x="1733550" y="787400"/>
                  <a:pt x="1762364" y="775224"/>
                  <a:pt x="1790700" y="762000"/>
                </a:cubicBezTo>
                <a:cubicBezTo>
                  <a:pt x="1810000" y="752993"/>
                  <a:pt x="1847850" y="733425"/>
                  <a:pt x="1847850" y="733425"/>
                </a:cubicBezTo>
                <a:lnTo>
                  <a:pt x="2105025" y="0"/>
                </a:lnTo>
                <a:lnTo>
                  <a:pt x="781050" y="16192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38100" cap="rnd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 rot="12428662">
            <a:off x="3543300" y="3209923"/>
            <a:ext cx="2105025" cy="2724150"/>
          </a:xfrm>
          <a:custGeom>
            <a:avLst/>
            <a:gdLst>
              <a:gd name="connsiteX0" fmla="*/ 781050 w 2105025"/>
              <a:gd name="connsiteY0" fmla="*/ 161925 h 2724150"/>
              <a:gd name="connsiteX1" fmla="*/ 0 w 2105025"/>
              <a:gd name="connsiteY1" fmla="*/ 1209675 h 2724150"/>
              <a:gd name="connsiteX2" fmla="*/ 790575 w 2105025"/>
              <a:gd name="connsiteY2" fmla="*/ 2724150 h 2724150"/>
              <a:gd name="connsiteX3" fmla="*/ 1895475 w 2105025"/>
              <a:gd name="connsiteY3" fmla="*/ 2695575 h 2724150"/>
              <a:gd name="connsiteX4" fmla="*/ 1990725 w 2105025"/>
              <a:gd name="connsiteY4" fmla="*/ 1933575 h 2724150"/>
              <a:gd name="connsiteX5" fmla="*/ 1390650 w 2105025"/>
              <a:gd name="connsiteY5" fmla="*/ 1457325 h 2724150"/>
              <a:gd name="connsiteX6" fmla="*/ 1704975 w 2105025"/>
              <a:gd name="connsiteY6" fmla="*/ 800100 h 2724150"/>
              <a:gd name="connsiteX7" fmla="*/ 1790700 w 2105025"/>
              <a:gd name="connsiteY7" fmla="*/ 762000 h 2724150"/>
              <a:gd name="connsiteX8" fmla="*/ 1847850 w 2105025"/>
              <a:gd name="connsiteY8" fmla="*/ 733425 h 2724150"/>
              <a:gd name="connsiteX9" fmla="*/ 2105025 w 2105025"/>
              <a:gd name="connsiteY9" fmla="*/ 0 h 2724150"/>
              <a:gd name="connsiteX10" fmla="*/ 781050 w 2105025"/>
              <a:gd name="connsiteY10" fmla="*/ 161925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5025" h="2724150">
                <a:moveTo>
                  <a:pt x="781050" y="161925"/>
                </a:moveTo>
                <a:lnTo>
                  <a:pt x="0" y="1209675"/>
                </a:lnTo>
                <a:lnTo>
                  <a:pt x="790575" y="2724150"/>
                </a:lnTo>
                <a:lnTo>
                  <a:pt x="1895475" y="2695575"/>
                </a:lnTo>
                <a:lnTo>
                  <a:pt x="1990725" y="1933575"/>
                </a:lnTo>
                <a:lnTo>
                  <a:pt x="1390650" y="1457325"/>
                </a:lnTo>
                <a:lnTo>
                  <a:pt x="1704975" y="800100"/>
                </a:lnTo>
                <a:cubicBezTo>
                  <a:pt x="1733550" y="787400"/>
                  <a:pt x="1762364" y="775224"/>
                  <a:pt x="1790700" y="762000"/>
                </a:cubicBezTo>
                <a:cubicBezTo>
                  <a:pt x="1810000" y="752993"/>
                  <a:pt x="1847850" y="733425"/>
                  <a:pt x="1847850" y="733425"/>
                </a:cubicBezTo>
                <a:lnTo>
                  <a:pt x="2105025" y="0"/>
                </a:lnTo>
                <a:lnTo>
                  <a:pt x="781050" y="16192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38100" cap="rnd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305051" y="3924300"/>
            <a:ext cx="123825" cy="1238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133726" y="4562475"/>
            <a:ext cx="123825" cy="1238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00326" y="4457700"/>
            <a:ext cx="123825" cy="1238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>
            <a:stCxn id="9" idx="5"/>
            <a:endCxn id="11" idx="1"/>
          </p:cNvCxnSpPr>
          <p:nvPr/>
        </p:nvCxnSpPr>
        <p:spPr bwMode="auto">
          <a:xfrm rot="16200000" flipH="1">
            <a:off x="2291680" y="4149053"/>
            <a:ext cx="445843" cy="207718"/>
          </a:xfrm>
          <a:prstGeom prst="line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11" idx="6"/>
            <a:endCxn id="10" idx="2"/>
          </p:cNvCxnSpPr>
          <p:nvPr/>
        </p:nvCxnSpPr>
        <p:spPr bwMode="auto">
          <a:xfrm>
            <a:off x="2724151" y="4519613"/>
            <a:ext cx="409575" cy="104775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18"/>
          <p:cNvGrpSpPr/>
          <p:nvPr/>
        </p:nvGrpSpPr>
        <p:grpSpPr>
          <a:xfrm flipH="1">
            <a:off x="4333876" y="4314825"/>
            <a:ext cx="952500" cy="762000"/>
            <a:chOff x="6477001" y="2981325"/>
            <a:chExt cx="952500" cy="762000"/>
          </a:xfrm>
        </p:grpSpPr>
        <p:sp>
          <p:nvSpPr>
            <p:cNvPr id="14" name="Oval 13"/>
            <p:cNvSpPr/>
            <p:nvPr/>
          </p:nvSpPr>
          <p:spPr>
            <a:xfrm>
              <a:off x="6477001" y="2981325"/>
              <a:ext cx="123825" cy="12382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rtlCol="0" anchor="ctr">
              <a:spAutoFit/>
            </a:bodyPr>
            <a:lstStyle/>
            <a:p>
              <a:pPr algn="ctr">
                <a:buNone/>
              </a:pP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305676" y="3619500"/>
              <a:ext cx="123825" cy="12382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rtlCol="0" anchor="ctr">
              <a:spAutoFit/>
            </a:bodyPr>
            <a:lstStyle/>
            <a:p>
              <a:pPr algn="ctr">
                <a:buNone/>
              </a:pP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772276" y="3514725"/>
              <a:ext cx="123825" cy="12382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rtlCol="0" anchor="ctr">
              <a:spAutoFit/>
            </a:bodyPr>
            <a:lstStyle/>
            <a:p>
              <a:pPr algn="ctr">
                <a:buNone/>
              </a:pP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" name="Straight Connector 16"/>
            <p:cNvCxnSpPr>
              <a:stCxn id="14" idx="5"/>
              <a:endCxn id="16" idx="1"/>
            </p:cNvCxnSpPr>
            <p:nvPr/>
          </p:nvCxnSpPr>
          <p:spPr bwMode="auto">
            <a:xfrm rot="16200000" flipH="1">
              <a:off x="6463630" y="3206078"/>
              <a:ext cx="445843" cy="207718"/>
            </a:xfrm>
            <a:prstGeom prst="line">
              <a:avLst/>
            </a:prstGeom>
            <a:noFill/>
            <a:ln w="571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>
              <a:stCxn id="16" idx="6"/>
              <a:endCxn id="15" idx="2"/>
            </p:cNvCxnSpPr>
            <p:nvPr/>
          </p:nvCxnSpPr>
          <p:spPr bwMode="auto">
            <a:xfrm>
              <a:off x="6896101" y="3576638"/>
              <a:ext cx="409575" cy="104775"/>
            </a:xfrm>
            <a:prstGeom prst="line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Group 19"/>
          <p:cNvGrpSpPr/>
          <p:nvPr/>
        </p:nvGrpSpPr>
        <p:grpSpPr>
          <a:xfrm rot="13278832" flipH="1">
            <a:off x="3781426" y="2590801"/>
            <a:ext cx="952500" cy="762000"/>
            <a:chOff x="6477001" y="2981325"/>
            <a:chExt cx="952500" cy="762000"/>
          </a:xfrm>
        </p:grpSpPr>
        <p:sp>
          <p:nvSpPr>
            <p:cNvPr id="21" name="Oval 20"/>
            <p:cNvSpPr/>
            <p:nvPr/>
          </p:nvSpPr>
          <p:spPr>
            <a:xfrm>
              <a:off x="6477001" y="2981325"/>
              <a:ext cx="123825" cy="12382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rtlCol="0" anchor="ctr">
              <a:spAutoFit/>
            </a:bodyPr>
            <a:lstStyle/>
            <a:p>
              <a:pPr algn="ctr">
                <a:buNone/>
              </a:pP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305676" y="3619500"/>
              <a:ext cx="123825" cy="12382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rtlCol="0" anchor="ctr">
              <a:spAutoFit/>
            </a:bodyPr>
            <a:lstStyle/>
            <a:p>
              <a:pPr algn="ctr">
                <a:buNone/>
              </a:pP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6772276" y="3514725"/>
              <a:ext cx="123825" cy="12382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rtlCol="0" anchor="ctr">
              <a:spAutoFit/>
            </a:bodyPr>
            <a:lstStyle/>
            <a:p>
              <a:pPr algn="ctr">
                <a:buNone/>
              </a:pP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4" name="Straight Connector 23"/>
            <p:cNvCxnSpPr>
              <a:stCxn id="21" idx="5"/>
              <a:endCxn id="23" idx="1"/>
            </p:cNvCxnSpPr>
            <p:nvPr/>
          </p:nvCxnSpPr>
          <p:spPr bwMode="auto">
            <a:xfrm rot="16200000" flipH="1">
              <a:off x="6463630" y="3206078"/>
              <a:ext cx="445843" cy="207718"/>
            </a:xfrm>
            <a:prstGeom prst="line">
              <a:avLst/>
            </a:prstGeom>
            <a:noFill/>
            <a:ln w="571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>
              <a:stCxn id="23" idx="6"/>
              <a:endCxn id="22" idx="2"/>
            </p:cNvCxnSpPr>
            <p:nvPr/>
          </p:nvCxnSpPr>
          <p:spPr bwMode="auto">
            <a:xfrm>
              <a:off x="6896101" y="3576638"/>
              <a:ext cx="409575" cy="104775"/>
            </a:xfrm>
            <a:prstGeom prst="line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Text Box 122"/>
          <p:cNvSpPr txBox="1">
            <a:spLocks noChangeArrowheads="1"/>
          </p:cNvSpPr>
          <p:nvPr/>
        </p:nvSpPr>
        <p:spPr bwMode="auto">
          <a:xfrm>
            <a:off x="4752522" y="1882035"/>
            <a:ext cx="3924753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If each component is path-connected ...</a:t>
            </a:r>
          </a:p>
        </p:txBody>
      </p:sp>
      <p:sp>
        <p:nvSpPr>
          <p:cNvPr id="27" name="Oval 26"/>
          <p:cNvSpPr/>
          <p:nvPr/>
        </p:nvSpPr>
        <p:spPr>
          <a:xfrm>
            <a:off x="3152776" y="3257550"/>
            <a:ext cx="123825" cy="1238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52976" y="3571875"/>
            <a:ext cx="123825" cy="1238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600451" y="5048250"/>
            <a:ext cx="123825" cy="1238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22"/>
          <p:cNvSpPr txBox="1">
            <a:spLocks noChangeArrowheads="1"/>
          </p:cNvSpPr>
          <p:nvPr/>
        </p:nvSpPr>
        <p:spPr bwMode="auto">
          <a:xfrm>
            <a:off x="3562350" y="5558685"/>
            <a:ext cx="5057775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And each pair-wise intersection is non-empty ...</a:t>
            </a:r>
          </a:p>
        </p:txBody>
      </p:sp>
      <p:cxnSp>
        <p:nvCxnSpPr>
          <p:cNvPr id="31" name="Straight Connector 30"/>
          <p:cNvCxnSpPr>
            <a:stCxn id="27" idx="2"/>
          </p:cNvCxnSpPr>
          <p:nvPr/>
        </p:nvCxnSpPr>
        <p:spPr bwMode="auto">
          <a:xfrm rot="10800000" flipV="1">
            <a:off x="2351762" y="3319463"/>
            <a:ext cx="801014" cy="613446"/>
          </a:xfrm>
          <a:prstGeom prst="line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21" idx="0"/>
            <a:endCxn id="27" idx="7"/>
          </p:cNvCxnSpPr>
          <p:nvPr/>
        </p:nvCxnSpPr>
        <p:spPr bwMode="auto">
          <a:xfrm rot="5400000">
            <a:off x="3331076" y="2911825"/>
            <a:ext cx="291250" cy="436468"/>
          </a:xfrm>
          <a:prstGeom prst="line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28" idx="4"/>
            <a:endCxn id="14" idx="7"/>
          </p:cNvCxnSpPr>
          <p:nvPr/>
        </p:nvCxnSpPr>
        <p:spPr bwMode="auto">
          <a:xfrm rot="16200000" flipH="1">
            <a:off x="4679158" y="3831431"/>
            <a:ext cx="637259" cy="365796"/>
          </a:xfrm>
          <a:prstGeom prst="line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28" idx="0"/>
            <a:endCxn id="22" idx="6"/>
          </p:cNvCxnSpPr>
          <p:nvPr/>
        </p:nvCxnSpPr>
        <p:spPr bwMode="auto">
          <a:xfrm rot="5400000" flipH="1" flipV="1">
            <a:off x="4557803" y="3303631"/>
            <a:ext cx="525330" cy="11158"/>
          </a:xfrm>
          <a:prstGeom prst="line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stCxn id="29" idx="5"/>
            <a:endCxn id="15" idx="5"/>
          </p:cNvCxnSpPr>
          <p:nvPr/>
        </p:nvCxnSpPr>
        <p:spPr bwMode="auto">
          <a:xfrm rot="5400000" flipH="1" flipV="1">
            <a:off x="3981451" y="4783382"/>
            <a:ext cx="95250" cy="645868"/>
          </a:xfrm>
          <a:prstGeom prst="line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 Box 122"/>
          <p:cNvSpPr txBox="1">
            <a:spLocks noChangeArrowheads="1"/>
          </p:cNvSpPr>
          <p:nvPr/>
        </p:nvSpPr>
        <p:spPr bwMode="auto">
          <a:xfrm>
            <a:off x="637722" y="5234835"/>
            <a:ext cx="4172403" cy="1200329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then their union is path-connected.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8E825CB-A5DC-4181-9D10-AF8604CBD3F4}" type="slidenum">
              <a:rPr lang="ar-SA" smtClean="0">
                <a:cs typeface="Arial" pitchFamily="34" charset="0"/>
              </a:rPr>
              <a:pPr/>
              <a:t>25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Reachable Complexes</a:t>
            </a:r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flipH="1">
            <a:off x="3505201" y="2482645"/>
            <a:ext cx="533400" cy="53340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4953000" y="2438400"/>
            <a:ext cx="5334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2183169" y="4186206"/>
            <a:ext cx="16701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800" b="1" dirty="0">
                <a:latin typeface="Arial" pitchFamily="34" charset="0"/>
                <a:cs typeface="Arial" pitchFamily="34" charset="0"/>
              </a:rPr>
              <a:t>A moves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883936" y="1597188"/>
            <a:ext cx="1310283" cy="902311"/>
            <a:chOff x="4813054" y="2418735"/>
            <a:chExt cx="3785269" cy="2606682"/>
          </a:xfrm>
        </p:grpSpPr>
        <p:sp>
          <p:nvSpPr>
            <p:cNvPr id="15" name="Oval 3"/>
            <p:cNvSpPr>
              <a:spLocks noChangeArrowheads="1"/>
            </p:cNvSpPr>
            <p:nvPr/>
          </p:nvSpPr>
          <p:spPr bwMode="auto">
            <a:xfrm>
              <a:off x="4813054" y="2418735"/>
              <a:ext cx="3785269" cy="2606682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" name="Group 4"/>
            <p:cNvGrpSpPr>
              <a:grpSpLocks/>
            </p:cNvGrpSpPr>
            <p:nvPr/>
          </p:nvGrpSpPr>
          <p:grpSpPr bwMode="auto">
            <a:xfrm>
              <a:off x="5919979" y="3534894"/>
              <a:ext cx="1576040" cy="399784"/>
              <a:chOff x="4109" y="1226"/>
              <a:chExt cx="357" cy="76"/>
            </a:xfrm>
          </p:grpSpPr>
          <p:sp>
            <p:nvSpPr>
              <p:cNvPr id="17" name="Freeform 5"/>
              <p:cNvSpPr>
                <a:spLocks/>
              </p:cNvSpPr>
              <p:nvPr/>
            </p:nvSpPr>
            <p:spPr bwMode="auto">
              <a:xfrm>
                <a:off x="4173" y="1229"/>
                <a:ext cx="220" cy="73"/>
              </a:xfrm>
              <a:custGeom>
                <a:avLst/>
                <a:gdLst/>
                <a:ahLst/>
                <a:cxnLst>
                  <a:cxn ang="0">
                    <a:pos x="8" y="41"/>
                  </a:cxn>
                  <a:cxn ang="0">
                    <a:pos x="32" y="51"/>
                  </a:cxn>
                  <a:cxn ang="0">
                    <a:pos x="50" y="57"/>
                  </a:cxn>
                  <a:cxn ang="0">
                    <a:pos x="76" y="63"/>
                  </a:cxn>
                  <a:cxn ang="0">
                    <a:pos x="136" y="69"/>
                  </a:cxn>
                  <a:cxn ang="0">
                    <a:pos x="220" y="56"/>
                  </a:cxn>
                  <a:cxn ang="0">
                    <a:pos x="170" y="11"/>
                  </a:cxn>
                  <a:cxn ang="0">
                    <a:pos x="149" y="0"/>
                  </a:cxn>
                  <a:cxn ang="0">
                    <a:pos x="47" y="12"/>
                  </a:cxn>
                  <a:cxn ang="0">
                    <a:pos x="17" y="24"/>
                  </a:cxn>
                  <a:cxn ang="0">
                    <a:pos x="8" y="41"/>
                  </a:cxn>
                </a:cxnLst>
                <a:rect l="0" t="0" r="r" b="b"/>
                <a:pathLst>
                  <a:path w="220" h="73">
                    <a:moveTo>
                      <a:pt x="8" y="41"/>
                    </a:moveTo>
                    <a:cubicBezTo>
                      <a:pt x="17" y="44"/>
                      <a:pt x="23" y="50"/>
                      <a:pt x="32" y="51"/>
                    </a:cubicBezTo>
                    <a:cubicBezTo>
                      <a:pt x="38" y="54"/>
                      <a:pt x="43" y="56"/>
                      <a:pt x="50" y="57"/>
                    </a:cubicBezTo>
                    <a:cubicBezTo>
                      <a:pt x="58" y="60"/>
                      <a:pt x="67" y="62"/>
                      <a:pt x="76" y="63"/>
                    </a:cubicBezTo>
                    <a:cubicBezTo>
                      <a:pt x="105" y="73"/>
                      <a:pt x="86" y="68"/>
                      <a:pt x="136" y="69"/>
                    </a:cubicBezTo>
                    <a:cubicBezTo>
                      <a:pt x="188" y="68"/>
                      <a:pt x="180" y="64"/>
                      <a:pt x="220" y="56"/>
                    </a:cubicBezTo>
                    <a:cubicBezTo>
                      <a:pt x="198" y="47"/>
                      <a:pt x="195" y="15"/>
                      <a:pt x="170" y="11"/>
                    </a:cubicBezTo>
                    <a:cubicBezTo>
                      <a:pt x="164" y="6"/>
                      <a:pt x="156" y="3"/>
                      <a:pt x="149" y="0"/>
                    </a:cubicBezTo>
                    <a:cubicBezTo>
                      <a:pt x="113" y="2"/>
                      <a:pt x="82" y="5"/>
                      <a:pt x="47" y="12"/>
                    </a:cubicBezTo>
                    <a:cubicBezTo>
                      <a:pt x="38" y="16"/>
                      <a:pt x="27" y="22"/>
                      <a:pt x="17" y="24"/>
                    </a:cubicBezTo>
                    <a:cubicBezTo>
                      <a:pt x="12" y="27"/>
                      <a:pt x="0" y="36"/>
                      <a:pt x="8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6"/>
              <p:cNvSpPr>
                <a:spLocks/>
              </p:cNvSpPr>
              <p:nvPr/>
            </p:nvSpPr>
            <p:spPr bwMode="auto">
              <a:xfrm>
                <a:off x="4175" y="1226"/>
                <a:ext cx="221" cy="56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30" y="18"/>
                  </a:cxn>
                  <a:cxn ang="0">
                    <a:pos x="69" y="8"/>
                  </a:cxn>
                  <a:cxn ang="0">
                    <a:pos x="107" y="3"/>
                  </a:cxn>
                  <a:cxn ang="0">
                    <a:pos x="161" y="2"/>
                  </a:cxn>
                  <a:cxn ang="0">
                    <a:pos x="189" y="15"/>
                  </a:cxn>
                  <a:cxn ang="0">
                    <a:pos x="221" y="56"/>
                  </a:cxn>
                </a:cxnLst>
                <a:rect l="0" t="0" r="r" b="b"/>
                <a:pathLst>
                  <a:path w="221" h="56">
                    <a:moveTo>
                      <a:pt x="0" y="44"/>
                    </a:moveTo>
                    <a:cubicBezTo>
                      <a:pt x="9" y="34"/>
                      <a:pt x="18" y="24"/>
                      <a:pt x="30" y="18"/>
                    </a:cubicBezTo>
                    <a:cubicBezTo>
                      <a:pt x="42" y="12"/>
                      <a:pt x="56" y="10"/>
                      <a:pt x="69" y="8"/>
                    </a:cubicBezTo>
                    <a:cubicBezTo>
                      <a:pt x="82" y="6"/>
                      <a:pt x="92" y="4"/>
                      <a:pt x="107" y="3"/>
                    </a:cubicBezTo>
                    <a:cubicBezTo>
                      <a:pt x="122" y="2"/>
                      <a:pt x="147" y="0"/>
                      <a:pt x="161" y="2"/>
                    </a:cubicBezTo>
                    <a:cubicBezTo>
                      <a:pt x="175" y="4"/>
                      <a:pt x="179" y="6"/>
                      <a:pt x="189" y="15"/>
                    </a:cubicBezTo>
                    <a:cubicBezTo>
                      <a:pt x="199" y="24"/>
                      <a:pt x="216" y="49"/>
                      <a:pt x="221" y="56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7"/>
              <p:cNvSpPr>
                <a:spLocks/>
              </p:cNvSpPr>
              <p:nvPr/>
            </p:nvSpPr>
            <p:spPr bwMode="auto">
              <a:xfrm>
                <a:off x="4109" y="1231"/>
                <a:ext cx="357" cy="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33"/>
                  </a:cxn>
                  <a:cxn ang="0">
                    <a:pos x="71" y="40"/>
                  </a:cxn>
                  <a:cxn ang="0">
                    <a:pos x="129" y="58"/>
                  </a:cxn>
                  <a:cxn ang="0">
                    <a:pos x="180" y="63"/>
                  </a:cxn>
                  <a:cxn ang="0">
                    <a:pos x="236" y="60"/>
                  </a:cxn>
                  <a:cxn ang="0">
                    <a:pos x="293" y="42"/>
                  </a:cxn>
                  <a:cxn ang="0">
                    <a:pos x="335" y="18"/>
                  </a:cxn>
                  <a:cxn ang="0">
                    <a:pos x="342" y="12"/>
                  </a:cxn>
                  <a:cxn ang="0">
                    <a:pos x="347" y="10"/>
                  </a:cxn>
                  <a:cxn ang="0">
                    <a:pos x="357" y="4"/>
                  </a:cxn>
                </a:cxnLst>
                <a:rect l="0" t="0" r="r" b="b"/>
                <a:pathLst>
                  <a:path w="357" h="65">
                    <a:moveTo>
                      <a:pt x="0" y="0"/>
                    </a:moveTo>
                    <a:cubicBezTo>
                      <a:pt x="12" y="16"/>
                      <a:pt x="37" y="27"/>
                      <a:pt x="56" y="33"/>
                    </a:cubicBezTo>
                    <a:cubicBezTo>
                      <a:pt x="61" y="37"/>
                      <a:pt x="65" y="39"/>
                      <a:pt x="71" y="40"/>
                    </a:cubicBezTo>
                    <a:cubicBezTo>
                      <a:pt x="87" y="52"/>
                      <a:pt x="109" y="56"/>
                      <a:pt x="129" y="58"/>
                    </a:cubicBezTo>
                    <a:cubicBezTo>
                      <a:pt x="147" y="62"/>
                      <a:pt x="159" y="62"/>
                      <a:pt x="180" y="63"/>
                    </a:cubicBezTo>
                    <a:cubicBezTo>
                      <a:pt x="199" y="62"/>
                      <a:pt x="218" y="65"/>
                      <a:pt x="236" y="60"/>
                    </a:cubicBezTo>
                    <a:cubicBezTo>
                      <a:pt x="255" y="55"/>
                      <a:pt x="274" y="46"/>
                      <a:pt x="293" y="42"/>
                    </a:cubicBezTo>
                    <a:cubicBezTo>
                      <a:pt x="306" y="32"/>
                      <a:pt x="321" y="26"/>
                      <a:pt x="335" y="18"/>
                    </a:cubicBezTo>
                    <a:cubicBezTo>
                      <a:pt x="338" y="16"/>
                      <a:pt x="339" y="14"/>
                      <a:pt x="342" y="12"/>
                    </a:cubicBezTo>
                    <a:cubicBezTo>
                      <a:pt x="343" y="11"/>
                      <a:pt x="345" y="11"/>
                      <a:pt x="347" y="10"/>
                    </a:cubicBezTo>
                    <a:cubicBezTo>
                      <a:pt x="350" y="8"/>
                      <a:pt x="357" y="4"/>
                      <a:pt x="357" y="4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386079" y="2136618"/>
            <a:ext cx="1650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Protocol complex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74052" y="1944986"/>
            <a:ext cx="27069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Reachable part of protocol complex</a:t>
            </a:r>
          </a:p>
        </p:txBody>
      </p:sp>
      <p:cxnSp>
        <p:nvCxnSpPr>
          <p:cNvPr id="44" name="Curved Connector 43"/>
          <p:cNvCxnSpPr>
            <a:stCxn id="41" idx="3"/>
            <a:endCxn id="15" idx="2"/>
          </p:cNvCxnSpPr>
          <p:nvPr/>
        </p:nvCxnSpPr>
        <p:spPr bwMode="auto">
          <a:xfrm flipV="1">
            <a:off x="2037030" y="2048344"/>
            <a:ext cx="1846906" cy="565328"/>
          </a:xfrm>
          <a:prstGeom prst="curvedConnector3">
            <a:avLst>
              <a:gd name="adj1" fmla="val 50000"/>
            </a:avLst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9" name="Group 48"/>
          <p:cNvGrpSpPr/>
          <p:nvPr/>
        </p:nvGrpSpPr>
        <p:grpSpPr>
          <a:xfrm>
            <a:off x="2750747" y="3124692"/>
            <a:ext cx="1712613" cy="1056987"/>
            <a:chOff x="2750746" y="3080447"/>
            <a:chExt cx="1712613" cy="1056987"/>
          </a:xfrm>
        </p:grpSpPr>
        <p:grpSp>
          <p:nvGrpSpPr>
            <p:cNvPr id="21" name="Group 20"/>
            <p:cNvGrpSpPr/>
            <p:nvPr/>
          </p:nvGrpSpPr>
          <p:grpSpPr>
            <a:xfrm>
              <a:off x="2750746" y="3080447"/>
              <a:ext cx="1310283" cy="902311"/>
              <a:chOff x="4813054" y="2418735"/>
              <a:chExt cx="3785269" cy="2606682"/>
            </a:xfrm>
          </p:grpSpPr>
          <p:sp>
            <p:nvSpPr>
              <p:cNvPr id="22" name="Oval 3"/>
              <p:cNvSpPr>
                <a:spLocks noChangeArrowheads="1"/>
              </p:cNvSpPr>
              <p:nvPr/>
            </p:nvSpPr>
            <p:spPr bwMode="auto">
              <a:xfrm>
                <a:off x="4813054" y="2418735"/>
                <a:ext cx="3785269" cy="2606682"/>
              </a:xfrm>
              <a:prstGeom prst="ellipse">
                <a:avLst/>
              </a:prstGeom>
              <a:solidFill>
                <a:schemeClr val="accent5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" name="Group 4"/>
              <p:cNvGrpSpPr>
                <a:grpSpLocks/>
              </p:cNvGrpSpPr>
              <p:nvPr/>
            </p:nvGrpSpPr>
            <p:grpSpPr bwMode="auto">
              <a:xfrm>
                <a:off x="5919979" y="3534894"/>
                <a:ext cx="1576040" cy="399784"/>
                <a:chOff x="4109" y="1226"/>
                <a:chExt cx="357" cy="76"/>
              </a:xfrm>
            </p:grpSpPr>
            <p:sp>
              <p:nvSpPr>
                <p:cNvPr id="24" name="Freeform 5"/>
                <p:cNvSpPr>
                  <a:spLocks/>
                </p:cNvSpPr>
                <p:nvPr/>
              </p:nvSpPr>
              <p:spPr bwMode="auto">
                <a:xfrm>
                  <a:off x="4173" y="1229"/>
                  <a:ext cx="220" cy="73"/>
                </a:xfrm>
                <a:custGeom>
                  <a:avLst/>
                  <a:gdLst/>
                  <a:ahLst/>
                  <a:cxnLst>
                    <a:cxn ang="0">
                      <a:pos x="8" y="41"/>
                    </a:cxn>
                    <a:cxn ang="0">
                      <a:pos x="32" y="51"/>
                    </a:cxn>
                    <a:cxn ang="0">
                      <a:pos x="50" y="57"/>
                    </a:cxn>
                    <a:cxn ang="0">
                      <a:pos x="76" y="63"/>
                    </a:cxn>
                    <a:cxn ang="0">
                      <a:pos x="136" y="69"/>
                    </a:cxn>
                    <a:cxn ang="0">
                      <a:pos x="220" y="56"/>
                    </a:cxn>
                    <a:cxn ang="0">
                      <a:pos x="170" y="11"/>
                    </a:cxn>
                    <a:cxn ang="0">
                      <a:pos x="149" y="0"/>
                    </a:cxn>
                    <a:cxn ang="0">
                      <a:pos x="47" y="12"/>
                    </a:cxn>
                    <a:cxn ang="0">
                      <a:pos x="17" y="24"/>
                    </a:cxn>
                    <a:cxn ang="0">
                      <a:pos x="8" y="41"/>
                    </a:cxn>
                  </a:cxnLst>
                  <a:rect l="0" t="0" r="r" b="b"/>
                  <a:pathLst>
                    <a:path w="220" h="73">
                      <a:moveTo>
                        <a:pt x="8" y="41"/>
                      </a:moveTo>
                      <a:cubicBezTo>
                        <a:pt x="17" y="44"/>
                        <a:pt x="23" y="50"/>
                        <a:pt x="32" y="51"/>
                      </a:cubicBezTo>
                      <a:cubicBezTo>
                        <a:pt x="38" y="54"/>
                        <a:pt x="43" y="56"/>
                        <a:pt x="50" y="57"/>
                      </a:cubicBezTo>
                      <a:cubicBezTo>
                        <a:pt x="58" y="60"/>
                        <a:pt x="67" y="62"/>
                        <a:pt x="76" y="63"/>
                      </a:cubicBezTo>
                      <a:cubicBezTo>
                        <a:pt x="105" y="73"/>
                        <a:pt x="86" y="68"/>
                        <a:pt x="136" y="69"/>
                      </a:cubicBezTo>
                      <a:cubicBezTo>
                        <a:pt x="188" y="68"/>
                        <a:pt x="180" y="64"/>
                        <a:pt x="220" y="56"/>
                      </a:cubicBezTo>
                      <a:cubicBezTo>
                        <a:pt x="198" y="47"/>
                        <a:pt x="195" y="15"/>
                        <a:pt x="170" y="11"/>
                      </a:cubicBezTo>
                      <a:cubicBezTo>
                        <a:pt x="164" y="6"/>
                        <a:pt x="156" y="3"/>
                        <a:pt x="149" y="0"/>
                      </a:cubicBezTo>
                      <a:cubicBezTo>
                        <a:pt x="113" y="2"/>
                        <a:pt x="82" y="5"/>
                        <a:pt x="47" y="12"/>
                      </a:cubicBezTo>
                      <a:cubicBezTo>
                        <a:pt x="38" y="16"/>
                        <a:pt x="27" y="22"/>
                        <a:pt x="17" y="24"/>
                      </a:cubicBezTo>
                      <a:cubicBezTo>
                        <a:pt x="12" y="27"/>
                        <a:pt x="0" y="36"/>
                        <a:pt x="8" y="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Freeform 6"/>
                <p:cNvSpPr>
                  <a:spLocks/>
                </p:cNvSpPr>
                <p:nvPr/>
              </p:nvSpPr>
              <p:spPr bwMode="auto">
                <a:xfrm>
                  <a:off x="4175" y="1226"/>
                  <a:ext cx="221" cy="56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30" y="18"/>
                    </a:cxn>
                    <a:cxn ang="0">
                      <a:pos x="69" y="8"/>
                    </a:cxn>
                    <a:cxn ang="0">
                      <a:pos x="107" y="3"/>
                    </a:cxn>
                    <a:cxn ang="0">
                      <a:pos x="161" y="2"/>
                    </a:cxn>
                    <a:cxn ang="0">
                      <a:pos x="189" y="15"/>
                    </a:cxn>
                    <a:cxn ang="0">
                      <a:pos x="221" y="56"/>
                    </a:cxn>
                  </a:cxnLst>
                  <a:rect l="0" t="0" r="r" b="b"/>
                  <a:pathLst>
                    <a:path w="221" h="56">
                      <a:moveTo>
                        <a:pt x="0" y="44"/>
                      </a:moveTo>
                      <a:cubicBezTo>
                        <a:pt x="9" y="34"/>
                        <a:pt x="18" y="24"/>
                        <a:pt x="30" y="18"/>
                      </a:cubicBezTo>
                      <a:cubicBezTo>
                        <a:pt x="42" y="12"/>
                        <a:pt x="56" y="10"/>
                        <a:pt x="69" y="8"/>
                      </a:cubicBezTo>
                      <a:cubicBezTo>
                        <a:pt x="82" y="6"/>
                        <a:pt x="92" y="4"/>
                        <a:pt x="107" y="3"/>
                      </a:cubicBezTo>
                      <a:cubicBezTo>
                        <a:pt x="122" y="2"/>
                        <a:pt x="147" y="0"/>
                        <a:pt x="161" y="2"/>
                      </a:cubicBezTo>
                      <a:cubicBezTo>
                        <a:pt x="175" y="4"/>
                        <a:pt x="179" y="6"/>
                        <a:pt x="189" y="15"/>
                      </a:cubicBezTo>
                      <a:cubicBezTo>
                        <a:pt x="199" y="24"/>
                        <a:pt x="216" y="49"/>
                        <a:pt x="221" y="5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Freeform 7"/>
                <p:cNvSpPr>
                  <a:spLocks/>
                </p:cNvSpPr>
                <p:nvPr/>
              </p:nvSpPr>
              <p:spPr bwMode="auto">
                <a:xfrm>
                  <a:off x="4109" y="1231"/>
                  <a:ext cx="357" cy="6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6" y="33"/>
                    </a:cxn>
                    <a:cxn ang="0">
                      <a:pos x="71" y="40"/>
                    </a:cxn>
                    <a:cxn ang="0">
                      <a:pos x="129" y="58"/>
                    </a:cxn>
                    <a:cxn ang="0">
                      <a:pos x="180" y="63"/>
                    </a:cxn>
                    <a:cxn ang="0">
                      <a:pos x="236" y="60"/>
                    </a:cxn>
                    <a:cxn ang="0">
                      <a:pos x="293" y="42"/>
                    </a:cxn>
                    <a:cxn ang="0">
                      <a:pos x="335" y="18"/>
                    </a:cxn>
                    <a:cxn ang="0">
                      <a:pos x="342" y="12"/>
                    </a:cxn>
                    <a:cxn ang="0">
                      <a:pos x="347" y="10"/>
                    </a:cxn>
                    <a:cxn ang="0">
                      <a:pos x="357" y="4"/>
                    </a:cxn>
                  </a:cxnLst>
                  <a:rect l="0" t="0" r="r" b="b"/>
                  <a:pathLst>
                    <a:path w="357" h="65">
                      <a:moveTo>
                        <a:pt x="0" y="0"/>
                      </a:moveTo>
                      <a:cubicBezTo>
                        <a:pt x="12" y="16"/>
                        <a:pt x="37" y="27"/>
                        <a:pt x="56" y="33"/>
                      </a:cubicBezTo>
                      <a:cubicBezTo>
                        <a:pt x="61" y="37"/>
                        <a:pt x="65" y="39"/>
                        <a:pt x="71" y="40"/>
                      </a:cubicBezTo>
                      <a:cubicBezTo>
                        <a:pt x="87" y="52"/>
                        <a:pt x="109" y="56"/>
                        <a:pt x="129" y="58"/>
                      </a:cubicBezTo>
                      <a:cubicBezTo>
                        <a:pt x="147" y="62"/>
                        <a:pt x="159" y="62"/>
                        <a:pt x="180" y="63"/>
                      </a:cubicBezTo>
                      <a:cubicBezTo>
                        <a:pt x="199" y="62"/>
                        <a:pt x="218" y="65"/>
                        <a:pt x="236" y="60"/>
                      </a:cubicBezTo>
                      <a:cubicBezTo>
                        <a:pt x="255" y="55"/>
                        <a:pt x="274" y="46"/>
                        <a:pt x="293" y="42"/>
                      </a:cubicBezTo>
                      <a:cubicBezTo>
                        <a:pt x="306" y="32"/>
                        <a:pt x="321" y="26"/>
                        <a:pt x="335" y="18"/>
                      </a:cubicBezTo>
                      <a:cubicBezTo>
                        <a:pt x="338" y="16"/>
                        <a:pt x="339" y="14"/>
                        <a:pt x="342" y="12"/>
                      </a:cubicBezTo>
                      <a:cubicBezTo>
                        <a:pt x="343" y="11"/>
                        <a:pt x="345" y="11"/>
                        <a:pt x="347" y="10"/>
                      </a:cubicBezTo>
                      <a:cubicBezTo>
                        <a:pt x="350" y="8"/>
                        <a:pt x="357" y="4"/>
                        <a:pt x="357" y="4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7" name="Freeform 26"/>
            <p:cNvSpPr/>
            <p:nvPr/>
          </p:nvSpPr>
          <p:spPr>
            <a:xfrm>
              <a:off x="3105339" y="3114392"/>
              <a:ext cx="1358020" cy="1023042"/>
            </a:xfrm>
            <a:custGeom>
              <a:avLst/>
              <a:gdLst>
                <a:gd name="connsiteX0" fmla="*/ 579422 w 1358020"/>
                <a:gd name="connsiteY0" fmla="*/ 0 h 1023042"/>
                <a:gd name="connsiteX1" fmla="*/ 416460 w 1358020"/>
                <a:gd name="connsiteY1" fmla="*/ 135802 h 1023042"/>
                <a:gd name="connsiteX2" fmla="*/ 389299 w 1358020"/>
                <a:gd name="connsiteY2" fmla="*/ 307818 h 1023042"/>
                <a:gd name="connsiteX3" fmla="*/ 389299 w 1358020"/>
                <a:gd name="connsiteY3" fmla="*/ 389299 h 1023042"/>
                <a:gd name="connsiteX4" fmla="*/ 262551 w 1358020"/>
                <a:gd name="connsiteY4" fmla="*/ 479834 h 1023042"/>
                <a:gd name="connsiteX5" fmla="*/ 135802 w 1358020"/>
                <a:gd name="connsiteY5" fmla="*/ 534155 h 1023042"/>
                <a:gd name="connsiteX6" fmla="*/ 18107 w 1358020"/>
                <a:gd name="connsiteY6" fmla="*/ 633743 h 1023042"/>
                <a:gd name="connsiteX7" fmla="*/ 0 w 1358020"/>
                <a:gd name="connsiteY7" fmla="*/ 796705 h 1023042"/>
                <a:gd name="connsiteX8" fmla="*/ 0 w 1358020"/>
                <a:gd name="connsiteY8" fmla="*/ 869133 h 1023042"/>
                <a:gd name="connsiteX9" fmla="*/ 624689 w 1358020"/>
                <a:gd name="connsiteY9" fmla="*/ 1023042 h 1023042"/>
                <a:gd name="connsiteX10" fmla="*/ 1358020 w 1358020"/>
                <a:gd name="connsiteY10" fmla="*/ 525101 h 1023042"/>
                <a:gd name="connsiteX11" fmla="*/ 869133 w 1358020"/>
                <a:gd name="connsiteY11" fmla="*/ 18107 h 1023042"/>
                <a:gd name="connsiteX12" fmla="*/ 579422 w 1358020"/>
                <a:gd name="connsiteY12" fmla="*/ 0 h 102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020" h="1023042">
                  <a:moveTo>
                    <a:pt x="579422" y="0"/>
                  </a:moveTo>
                  <a:lnTo>
                    <a:pt x="416460" y="135802"/>
                  </a:lnTo>
                  <a:lnTo>
                    <a:pt x="389299" y="307818"/>
                  </a:lnTo>
                  <a:lnTo>
                    <a:pt x="389299" y="389299"/>
                  </a:lnTo>
                  <a:lnTo>
                    <a:pt x="262551" y="479834"/>
                  </a:lnTo>
                  <a:lnTo>
                    <a:pt x="135802" y="534155"/>
                  </a:lnTo>
                  <a:lnTo>
                    <a:pt x="18107" y="633743"/>
                  </a:lnTo>
                  <a:lnTo>
                    <a:pt x="0" y="796705"/>
                  </a:lnTo>
                  <a:lnTo>
                    <a:pt x="0" y="869133"/>
                  </a:lnTo>
                  <a:lnTo>
                    <a:pt x="624689" y="1023042"/>
                  </a:lnTo>
                  <a:lnTo>
                    <a:pt x="1358020" y="525101"/>
                  </a:lnTo>
                  <a:lnTo>
                    <a:pt x="869133" y="18107"/>
                  </a:lnTo>
                  <a:lnTo>
                    <a:pt x="579422" y="0"/>
                  </a:ln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accent3"/>
              </a:solidFill>
            </a:ln>
          </p:spPr>
          <p:txBody>
            <a:bodyPr rtlCol="0" anchor="ctr">
              <a:spAutoFit/>
            </a:bodyPr>
            <a:lstStyle/>
            <a:p>
              <a:pPr algn="ctr">
                <a:buNone/>
              </a:pP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 rot="2700000">
              <a:off x="3126428" y="3547868"/>
              <a:ext cx="244721" cy="462403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buNone/>
              </a:pP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 rot="2460535">
              <a:off x="3516953" y="3100193"/>
              <a:ext cx="244721" cy="462403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buNone/>
              </a:pP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561436" y="3140042"/>
            <a:ext cx="3066110" cy="1615673"/>
            <a:chOff x="4561436" y="3140042"/>
            <a:chExt cx="3066110" cy="1615673"/>
          </a:xfrm>
        </p:grpSpPr>
        <p:sp>
          <p:nvSpPr>
            <p:cNvPr id="40973" name="Text Box 13"/>
            <p:cNvSpPr txBox="1">
              <a:spLocks noChangeArrowheads="1"/>
            </p:cNvSpPr>
            <p:nvPr/>
          </p:nvSpPr>
          <p:spPr bwMode="auto">
            <a:xfrm>
              <a:off x="5111155" y="4232495"/>
              <a:ext cx="168347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 moves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030709" y="3178526"/>
              <a:ext cx="1310283" cy="902311"/>
              <a:chOff x="4813054" y="2418735"/>
              <a:chExt cx="3785269" cy="2606682"/>
            </a:xfrm>
          </p:grpSpPr>
          <p:sp>
            <p:nvSpPr>
              <p:cNvPr id="35" name="Oval 3"/>
              <p:cNvSpPr>
                <a:spLocks noChangeArrowheads="1"/>
              </p:cNvSpPr>
              <p:nvPr/>
            </p:nvSpPr>
            <p:spPr bwMode="auto">
              <a:xfrm>
                <a:off x="4813054" y="2418735"/>
                <a:ext cx="3785269" cy="2606682"/>
              </a:xfrm>
              <a:prstGeom prst="ellipse">
                <a:avLst/>
              </a:prstGeom>
              <a:solidFill>
                <a:schemeClr val="accent5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6" name="Group 4"/>
              <p:cNvGrpSpPr>
                <a:grpSpLocks/>
              </p:cNvGrpSpPr>
              <p:nvPr/>
            </p:nvGrpSpPr>
            <p:grpSpPr bwMode="auto">
              <a:xfrm>
                <a:off x="5919979" y="3534894"/>
                <a:ext cx="1576040" cy="399784"/>
                <a:chOff x="4109" y="1226"/>
                <a:chExt cx="357" cy="76"/>
              </a:xfrm>
            </p:grpSpPr>
            <p:sp>
              <p:nvSpPr>
                <p:cNvPr id="37" name="Freeform 5"/>
                <p:cNvSpPr>
                  <a:spLocks/>
                </p:cNvSpPr>
                <p:nvPr/>
              </p:nvSpPr>
              <p:spPr bwMode="auto">
                <a:xfrm>
                  <a:off x="4173" y="1229"/>
                  <a:ext cx="220" cy="73"/>
                </a:xfrm>
                <a:custGeom>
                  <a:avLst/>
                  <a:gdLst/>
                  <a:ahLst/>
                  <a:cxnLst>
                    <a:cxn ang="0">
                      <a:pos x="8" y="41"/>
                    </a:cxn>
                    <a:cxn ang="0">
                      <a:pos x="32" y="51"/>
                    </a:cxn>
                    <a:cxn ang="0">
                      <a:pos x="50" y="57"/>
                    </a:cxn>
                    <a:cxn ang="0">
                      <a:pos x="76" y="63"/>
                    </a:cxn>
                    <a:cxn ang="0">
                      <a:pos x="136" y="69"/>
                    </a:cxn>
                    <a:cxn ang="0">
                      <a:pos x="220" y="56"/>
                    </a:cxn>
                    <a:cxn ang="0">
                      <a:pos x="170" y="11"/>
                    </a:cxn>
                    <a:cxn ang="0">
                      <a:pos x="149" y="0"/>
                    </a:cxn>
                    <a:cxn ang="0">
                      <a:pos x="47" y="12"/>
                    </a:cxn>
                    <a:cxn ang="0">
                      <a:pos x="17" y="24"/>
                    </a:cxn>
                    <a:cxn ang="0">
                      <a:pos x="8" y="41"/>
                    </a:cxn>
                  </a:cxnLst>
                  <a:rect l="0" t="0" r="r" b="b"/>
                  <a:pathLst>
                    <a:path w="220" h="73">
                      <a:moveTo>
                        <a:pt x="8" y="41"/>
                      </a:moveTo>
                      <a:cubicBezTo>
                        <a:pt x="17" y="44"/>
                        <a:pt x="23" y="50"/>
                        <a:pt x="32" y="51"/>
                      </a:cubicBezTo>
                      <a:cubicBezTo>
                        <a:pt x="38" y="54"/>
                        <a:pt x="43" y="56"/>
                        <a:pt x="50" y="57"/>
                      </a:cubicBezTo>
                      <a:cubicBezTo>
                        <a:pt x="58" y="60"/>
                        <a:pt x="67" y="62"/>
                        <a:pt x="76" y="63"/>
                      </a:cubicBezTo>
                      <a:cubicBezTo>
                        <a:pt x="105" y="73"/>
                        <a:pt x="86" y="68"/>
                        <a:pt x="136" y="69"/>
                      </a:cubicBezTo>
                      <a:cubicBezTo>
                        <a:pt x="188" y="68"/>
                        <a:pt x="180" y="64"/>
                        <a:pt x="220" y="56"/>
                      </a:cubicBezTo>
                      <a:cubicBezTo>
                        <a:pt x="198" y="47"/>
                        <a:pt x="195" y="15"/>
                        <a:pt x="170" y="11"/>
                      </a:cubicBezTo>
                      <a:cubicBezTo>
                        <a:pt x="164" y="6"/>
                        <a:pt x="156" y="3"/>
                        <a:pt x="149" y="0"/>
                      </a:cubicBezTo>
                      <a:cubicBezTo>
                        <a:pt x="113" y="2"/>
                        <a:pt x="82" y="5"/>
                        <a:pt x="47" y="12"/>
                      </a:cubicBezTo>
                      <a:cubicBezTo>
                        <a:pt x="38" y="16"/>
                        <a:pt x="27" y="22"/>
                        <a:pt x="17" y="24"/>
                      </a:cubicBezTo>
                      <a:cubicBezTo>
                        <a:pt x="12" y="27"/>
                        <a:pt x="0" y="36"/>
                        <a:pt x="8" y="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Freeform 6"/>
                <p:cNvSpPr>
                  <a:spLocks/>
                </p:cNvSpPr>
                <p:nvPr/>
              </p:nvSpPr>
              <p:spPr bwMode="auto">
                <a:xfrm>
                  <a:off x="4175" y="1226"/>
                  <a:ext cx="221" cy="56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30" y="18"/>
                    </a:cxn>
                    <a:cxn ang="0">
                      <a:pos x="69" y="8"/>
                    </a:cxn>
                    <a:cxn ang="0">
                      <a:pos x="107" y="3"/>
                    </a:cxn>
                    <a:cxn ang="0">
                      <a:pos x="161" y="2"/>
                    </a:cxn>
                    <a:cxn ang="0">
                      <a:pos x="189" y="15"/>
                    </a:cxn>
                    <a:cxn ang="0">
                      <a:pos x="221" y="56"/>
                    </a:cxn>
                  </a:cxnLst>
                  <a:rect l="0" t="0" r="r" b="b"/>
                  <a:pathLst>
                    <a:path w="221" h="56">
                      <a:moveTo>
                        <a:pt x="0" y="44"/>
                      </a:moveTo>
                      <a:cubicBezTo>
                        <a:pt x="9" y="34"/>
                        <a:pt x="18" y="24"/>
                        <a:pt x="30" y="18"/>
                      </a:cubicBezTo>
                      <a:cubicBezTo>
                        <a:pt x="42" y="12"/>
                        <a:pt x="56" y="10"/>
                        <a:pt x="69" y="8"/>
                      </a:cubicBezTo>
                      <a:cubicBezTo>
                        <a:pt x="82" y="6"/>
                        <a:pt x="92" y="4"/>
                        <a:pt x="107" y="3"/>
                      </a:cubicBezTo>
                      <a:cubicBezTo>
                        <a:pt x="122" y="2"/>
                        <a:pt x="147" y="0"/>
                        <a:pt x="161" y="2"/>
                      </a:cubicBezTo>
                      <a:cubicBezTo>
                        <a:pt x="175" y="4"/>
                        <a:pt x="179" y="6"/>
                        <a:pt x="189" y="15"/>
                      </a:cubicBezTo>
                      <a:cubicBezTo>
                        <a:pt x="199" y="24"/>
                        <a:pt x="216" y="49"/>
                        <a:pt x="221" y="5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Freeform 7"/>
                <p:cNvSpPr>
                  <a:spLocks/>
                </p:cNvSpPr>
                <p:nvPr/>
              </p:nvSpPr>
              <p:spPr bwMode="auto">
                <a:xfrm>
                  <a:off x="4109" y="1231"/>
                  <a:ext cx="357" cy="6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6" y="33"/>
                    </a:cxn>
                    <a:cxn ang="0">
                      <a:pos x="71" y="40"/>
                    </a:cxn>
                    <a:cxn ang="0">
                      <a:pos x="129" y="58"/>
                    </a:cxn>
                    <a:cxn ang="0">
                      <a:pos x="180" y="63"/>
                    </a:cxn>
                    <a:cxn ang="0">
                      <a:pos x="236" y="60"/>
                    </a:cxn>
                    <a:cxn ang="0">
                      <a:pos x="293" y="42"/>
                    </a:cxn>
                    <a:cxn ang="0">
                      <a:pos x="335" y="18"/>
                    </a:cxn>
                    <a:cxn ang="0">
                      <a:pos x="342" y="12"/>
                    </a:cxn>
                    <a:cxn ang="0">
                      <a:pos x="347" y="10"/>
                    </a:cxn>
                    <a:cxn ang="0">
                      <a:pos x="357" y="4"/>
                    </a:cxn>
                  </a:cxnLst>
                  <a:rect l="0" t="0" r="r" b="b"/>
                  <a:pathLst>
                    <a:path w="357" h="65">
                      <a:moveTo>
                        <a:pt x="0" y="0"/>
                      </a:moveTo>
                      <a:cubicBezTo>
                        <a:pt x="12" y="16"/>
                        <a:pt x="37" y="27"/>
                        <a:pt x="56" y="33"/>
                      </a:cubicBezTo>
                      <a:cubicBezTo>
                        <a:pt x="61" y="37"/>
                        <a:pt x="65" y="39"/>
                        <a:pt x="71" y="40"/>
                      </a:cubicBezTo>
                      <a:cubicBezTo>
                        <a:pt x="87" y="52"/>
                        <a:pt x="109" y="56"/>
                        <a:pt x="129" y="58"/>
                      </a:cubicBezTo>
                      <a:cubicBezTo>
                        <a:pt x="147" y="62"/>
                        <a:pt x="159" y="62"/>
                        <a:pt x="180" y="63"/>
                      </a:cubicBezTo>
                      <a:cubicBezTo>
                        <a:pt x="199" y="62"/>
                        <a:pt x="218" y="65"/>
                        <a:pt x="236" y="60"/>
                      </a:cubicBezTo>
                      <a:cubicBezTo>
                        <a:pt x="255" y="55"/>
                        <a:pt x="274" y="46"/>
                        <a:pt x="293" y="42"/>
                      </a:cubicBezTo>
                      <a:cubicBezTo>
                        <a:pt x="306" y="32"/>
                        <a:pt x="321" y="26"/>
                        <a:pt x="335" y="18"/>
                      </a:cubicBezTo>
                      <a:cubicBezTo>
                        <a:pt x="338" y="16"/>
                        <a:pt x="339" y="14"/>
                        <a:pt x="342" y="12"/>
                      </a:cubicBezTo>
                      <a:cubicBezTo>
                        <a:pt x="343" y="11"/>
                        <a:pt x="345" y="11"/>
                        <a:pt x="347" y="10"/>
                      </a:cubicBezTo>
                      <a:cubicBezTo>
                        <a:pt x="350" y="8"/>
                        <a:pt x="357" y="4"/>
                        <a:pt x="357" y="4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0" name="Freeform 39"/>
            <p:cNvSpPr/>
            <p:nvPr/>
          </p:nvSpPr>
          <p:spPr>
            <a:xfrm rot="9213184">
              <a:off x="4561436" y="3140042"/>
              <a:ext cx="1358020" cy="1023042"/>
            </a:xfrm>
            <a:custGeom>
              <a:avLst/>
              <a:gdLst>
                <a:gd name="connsiteX0" fmla="*/ 579422 w 1358020"/>
                <a:gd name="connsiteY0" fmla="*/ 0 h 1023042"/>
                <a:gd name="connsiteX1" fmla="*/ 416460 w 1358020"/>
                <a:gd name="connsiteY1" fmla="*/ 135802 h 1023042"/>
                <a:gd name="connsiteX2" fmla="*/ 389299 w 1358020"/>
                <a:gd name="connsiteY2" fmla="*/ 307818 h 1023042"/>
                <a:gd name="connsiteX3" fmla="*/ 389299 w 1358020"/>
                <a:gd name="connsiteY3" fmla="*/ 389299 h 1023042"/>
                <a:gd name="connsiteX4" fmla="*/ 262551 w 1358020"/>
                <a:gd name="connsiteY4" fmla="*/ 479834 h 1023042"/>
                <a:gd name="connsiteX5" fmla="*/ 135802 w 1358020"/>
                <a:gd name="connsiteY5" fmla="*/ 534155 h 1023042"/>
                <a:gd name="connsiteX6" fmla="*/ 18107 w 1358020"/>
                <a:gd name="connsiteY6" fmla="*/ 633743 h 1023042"/>
                <a:gd name="connsiteX7" fmla="*/ 0 w 1358020"/>
                <a:gd name="connsiteY7" fmla="*/ 796705 h 1023042"/>
                <a:gd name="connsiteX8" fmla="*/ 0 w 1358020"/>
                <a:gd name="connsiteY8" fmla="*/ 869133 h 1023042"/>
                <a:gd name="connsiteX9" fmla="*/ 624689 w 1358020"/>
                <a:gd name="connsiteY9" fmla="*/ 1023042 h 1023042"/>
                <a:gd name="connsiteX10" fmla="*/ 1358020 w 1358020"/>
                <a:gd name="connsiteY10" fmla="*/ 525101 h 1023042"/>
                <a:gd name="connsiteX11" fmla="*/ 869133 w 1358020"/>
                <a:gd name="connsiteY11" fmla="*/ 18107 h 1023042"/>
                <a:gd name="connsiteX12" fmla="*/ 579422 w 1358020"/>
                <a:gd name="connsiteY12" fmla="*/ 0 h 102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020" h="1023042">
                  <a:moveTo>
                    <a:pt x="579422" y="0"/>
                  </a:moveTo>
                  <a:lnTo>
                    <a:pt x="416460" y="135802"/>
                  </a:lnTo>
                  <a:lnTo>
                    <a:pt x="389299" y="307818"/>
                  </a:lnTo>
                  <a:lnTo>
                    <a:pt x="389299" y="389299"/>
                  </a:lnTo>
                  <a:lnTo>
                    <a:pt x="262551" y="479834"/>
                  </a:lnTo>
                  <a:lnTo>
                    <a:pt x="135802" y="534155"/>
                  </a:lnTo>
                  <a:lnTo>
                    <a:pt x="18107" y="633743"/>
                  </a:lnTo>
                  <a:lnTo>
                    <a:pt x="0" y="796705"/>
                  </a:lnTo>
                  <a:lnTo>
                    <a:pt x="0" y="869133"/>
                  </a:lnTo>
                  <a:lnTo>
                    <a:pt x="624689" y="1023042"/>
                  </a:lnTo>
                  <a:lnTo>
                    <a:pt x="1358020" y="525101"/>
                  </a:lnTo>
                  <a:lnTo>
                    <a:pt x="869133" y="18107"/>
                  </a:lnTo>
                  <a:lnTo>
                    <a:pt x="579422" y="0"/>
                  </a:ln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accent3"/>
              </a:solidFill>
            </a:ln>
          </p:spPr>
          <p:txBody>
            <a:bodyPr rtlCol="0" anchor="ctr">
              <a:spAutoFit/>
            </a:bodyPr>
            <a:lstStyle/>
            <a:p>
              <a:pPr algn="ctr">
                <a:buNone/>
              </a:pP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6" name="Curved Connector 45"/>
            <p:cNvCxnSpPr>
              <a:stCxn id="42" idx="2"/>
              <a:endCxn id="35" idx="6"/>
            </p:cNvCxnSpPr>
            <p:nvPr/>
          </p:nvCxnSpPr>
          <p:spPr bwMode="auto">
            <a:xfrm rot="5400000">
              <a:off x="6834419" y="2836555"/>
              <a:ext cx="299701" cy="1286553"/>
            </a:xfrm>
            <a:prstGeom prst="curvedConnector2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2" name="Oval 51"/>
            <p:cNvSpPr/>
            <p:nvPr/>
          </p:nvSpPr>
          <p:spPr>
            <a:xfrm>
              <a:off x="5383853" y="3662168"/>
              <a:ext cx="244721" cy="462403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buNone/>
              </a:pP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 rot="811127">
              <a:off x="5499809" y="3157061"/>
              <a:ext cx="244721" cy="395078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buNone/>
              </a:pP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0" y="4812011"/>
            <a:ext cx="27069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Reachable part of protocol complex</a:t>
            </a:r>
          </a:p>
        </p:txBody>
      </p:sp>
      <p:cxnSp>
        <p:nvCxnSpPr>
          <p:cNvPr id="55" name="Curved Connector 45"/>
          <p:cNvCxnSpPr/>
          <p:nvPr/>
        </p:nvCxnSpPr>
        <p:spPr bwMode="auto">
          <a:xfrm rot="5400000" flipH="1" flipV="1">
            <a:off x="1409230" y="3417510"/>
            <a:ext cx="1383011" cy="1494482"/>
          </a:xfrm>
          <a:prstGeom prst="curvedConnector2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0" grpId="0" animBg="1"/>
      <p:bldP spid="40971" grpId="0" animBg="1"/>
      <p:bldP spid="40972" grpId="0"/>
      <p:bldP spid="42" grpId="0"/>
      <p:bldP spid="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E307B33-DD61-42BC-B039-FF5386548D2D}" type="slidenum">
              <a:rPr lang="ar-SA" smtClean="0">
                <a:cs typeface="Arial" pitchFamily="34" charset="0"/>
              </a:rPr>
              <a:pPr/>
              <a:t>26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Reachable Complexes</a:t>
            </a:r>
          </a:p>
        </p:txBody>
      </p:sp>
      <p:sp>
        <p:nvSpPr>
          <p:cNvPr id="41990" name="Oval 6"/>
          <p:cNvSpPr>
            <a:spLocks noChangeArrowheads="1"/>
          </p:cNvSpPr>
          <p:nvPr/>
        </p:nvSpPr>
        <p:spPr bwMode="auto">
          <a:xfrm>
            <a:off x="2336800" y="2971800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Oval 7"/>
          <p:cNvSpPr>
            <a:spLocks noChangeArrowheads="1"/>
          </p:cNvSpPr>
          <p:nvPr/>
        </p:nvSpPr>
        <p:spPr bwMode="auto">
          <a:xfrm>
            <a:off x="5740400" y="2971800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Oval 13"/>
          <p:cNvSpPr>
            <a:spLocks noChangeArrowheads="1"/>
          </p:cNvSpPr>
          <p:nvPr/>
        </p:nvSpPr>
        <p:spPr bwMode="auto">
          <a:xfrm>
            <a:off x="974725" y="3733800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Oval 14"/>
          <p:cNvSpPr>
            <a:spLocks noChangeArrowheads="1"/>
          </p:cNvSpPr>
          <p:nvPr/>
        </p:nvSpPr>
        <p:spPr bwMode="auto">
          <a:xfrm>
            <a:off x="390525" y="4724400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Oval 15"/>
          <p:cNvSpPr>
            <a:spLocks noChangeArrowheads="1"/>
          </p:cNvSpPr>
          <p:nvPr/>
        </p:nvSpPr>
        <p:spPr bwMode="auto">
          <a:xfrm>
            <a:off x="1849438" y="4724400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Oval 16"/>
          <p:cNvSpPr>
            <a:spLocks noChangeArrowheads="1"/>
          </p:cNvSpPr>
          <p:nvPr/>
        </p:nvSpPr>
        <p:spPr bwMode="auto">
          <a:xfrm>
            <a:off x="5059363" y="3733800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Oval 17"/>
          <p:cNvSpPr>
            <a:spLocks noChangeArrowheads="1"/>
          </p:cNvSpPr>
          <p:nvPr/>
        </p:nvSpPr>
        <p:spPr bwMode="auto">
          <a:xfrm>
            <a:off x="7102475" y="3733800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Oval 20"/>
          <p:cNvSpPr>
            <a:spLocks noChangeArrowheads="1"/>
          </p:cNvSpPr>
          <p:nvPr/>
        </p:nvSpPr>
        <p:spPr bwMode="auto">
          <a:xfrm>
            <a:off x="3016250" y="3733800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Oval 21"/>
          <p:cNvSpPr>
            <a:spLocks noChangeArrowheads="1"/>
          </p:cNvSpPr>
          <p:nvPr/>
        </p:nvSpPr>
        <p:spPr bwMode="auto">
          <a:xfrm>
            <a:off x="3308350" y="4724400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Oval 22"/>
          <p:cNvSpPr>
            <a:spLocks noChangeArrowheads="1"/>
          </p:cNvSpPr>
          <p:nvPr/>
        </p:nvSpPr>
        <p:spPr bwMode="auto">
          <a:xfrm>
            <a:off x="4767263" y="4724400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Oval 23"/>
          <p:cNvSpPr>
            <a:spLocks noChangeArrowheads="1"/>
          </p:cNvSpPr>
          <p:nvPr/>
        </p:nvSpPr>
        <p:spPr bwMode="auto">
          <a:xfrm>
            <a:off x="6226175" y="4724400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Oval 24"/>
          <p:cNvSpPr>
            <a:spLocks noChangeArrowheads="1"/>
          </p:cNvSpPr>
          <p:nvPr/>
        </p:nvSpPr>
        <p:spPr bwMode="auto">
          <a:xfrm>
            <a:off x="7686675" y="4724400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Line 47"/>
          <p:cNvSpPr>
            <a:spLocks noChangeShapeType="1"/>
          </p:cNvSpPr>
          <p:nvPr/>
        </p:nvSpPr>
        <p:spPr bwMode="auto">
          <a:xfrm flipH="1">
            <a:off x="1828800" y="3429000"/>
            <a:ext cx="533400" cy="30480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9" name="Line 49"/>
          <p:cNvSpPr>
            <a:spLocks noChangeShapeType="1"/>
          </p:cNvSpPr>
          <p:nvPr/>
        </p:nvSpPr>
        <p:spPr bwMode="auto">
          <a:xfrm>
            <a:off x="6781800" y="3429000"/>
            <a:ext cx="5334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Line 50"/>
          <p:cNvSpPr>
            <a:spLocks noChangeShapeType="1"/>
          </p:cNvSpPr>
          <p:nvPr/>
        </p:nvSpPr>
        <p:spPr bwMode="auto">
          <a:xfrm flipH="1">
            <a:off x="5486400" y="3429000"/>
            <a:ext cx="304800" cy="30480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1" name="Line 51"/>
          <p:cNvSpPr>
            <a:spLocks noChangeShapeType="1"/>
          </p:cNvSpPr>
          <p:nvPr/>
        </p:nvSpPr>
        <p:spPr bwMode="auto">
          <a:xfrm>
            <a:off x="3352800" y="3429000"/>
            <a:ext cx="3048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2" name="Line 52"/>
          <p:cNvSpPr>
            <a:spLocks noChangeShapeType="1"/>
          </p:cNvSpPr>
          <p:nvPr/>
        </p:nvSpPr>
        <p:spPr bwMode="auto">
          <a:xfrm flipH="1">
            <a:off x="990600" y="4343400"/>
            <a:ext cx="30480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Line 53"/>
          <p:cNvSpPr>
            <a:spLocks noChangeShapeType="1"/>
          </p:cNvSpPr>
          <p:nvPr/>
        </p:nvSpPr>
        <p:spPr bwMode="auto">
          <a:xfrm>
            <a:off x="7848600" y="4343400"/>
            <a:ext cx="304800" cy="38100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4" name="Line 54"/>
          <p:cNvSpPr>
            <a:spLocks noChangeShapeType="1"/>
          </p:cNvSpPr>
          <p:nvPr/>
        </p:nvSpPr>
        <p:spPr bwMode="auto">
          <a:xfrm flipH="1">
            <a:off x="2667000" y="4343400"/>
            <a:ext cx="609600" cy="38100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5" name="Line 55"/>
          <p:cNvSpPr>
            <a:spLocks noChangeShapeType="1"/>
          </p:cNvSpPr>
          <p:nvPr/>
        </p:nvSpPr>
        <p:spPr bwMode="auto">
          <a:xfrm>
            <a:off x="5867400" y="4343400"/>
            <a:ext cx="60960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6" name="Line 56"/>
          <p:cNvSpPr>
            <a:spLocks noChangeShapeType="1"/>
          </p:cNvSpPr>
          <p:nvPr/>
        </p:nvSpPr>
        <p:spPr bwMode="auto">
          <a:xfrm>
            <a:off x="3657600" y="4343400"/>
            <a:ext cx="22860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7" name="Line 57"/>
          <p:cNvSpPr>
            <a:spLocks noChangeShapeType="1"/>
          </p:cNvSpPr>
          <p:nvPr/>
        </p:nvSpPr>
        <p:spPr bwMode="auto">
          <a:xfrm flipH="1">
            <a:off x="5105400" y="4343400"/>
            <a:ext cx="228600" cy="38100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8" name="Line 58"/>
          <p:cNvSpPr>
            <a:spLocks noChangeShapeType="1"/>
          </p:cNvSpPr>
          <p:nvPr/>
        </p:nvSpPr>
        <p:spPr bwMode="auto">
          <a:xfrm>
            <a:off x="914400" y="5257800"/>
            <a:ext cx="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9" name="Line 59"/>
          <p:cNvSpPr>
            <a:spLocks noChangeShapeType="1"/>
          </p:cNvSpPr>
          <p:nvPr/>
        </p:nvSpPr>
        <p:spPr bwMode="auto">
          <a:xfrm>
            <a:off x="2362200" y="5257800"/>
            <a:ext cx="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0" name="Line 60"/>
          <p:cNvSpPr>
            <a:spLocks noChangeShapeType="1"/>
          </p:cNvSpPr>
          <p:nvPr/>
        </p:nvSpPr>
        <p:spPr bwMode="auto">
          <a:xfrm>
            <a:off x="3810000" y="5257800"/>
            <a:ext cx="0" cy="30480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1" name="Line 61"/>
          <p:cNvSpPr>
            <a:spLocks noChangeShapeType="1"/>
          </p:cNvSpPr>
          <p:nvPr/>
        </p:nvSpPr>
        <p:spPr bwMode="auto">
          <a:xfrm>
            <a:off x="5257800" y="5257800"/>
            <a:ext cx="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2" name="Line 62"/>
          <p:cNvSpPr>
            <a:spLocks noChangeShapeType="1"/>
          </p:cNvSpPr>
          <p:nvPr/>
        </p:nvSpPr>
        <p:spPr bwMode="auto">
          <a:xfrm>
            <a:off x="6705600" y="5257800"/>
            <a:ext cx="0" cy="30480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3" name="Line 63"/>
          <p:cNvSpPr>
            <a:spLocks noChangeShapeType="1"/>
          </p:cNvSpPr>
          <p:nvPr/>
        </p:nvSpPr>
        <p:spPr bwMode="auto">
          <a:xfrm>
            <a:off x="8153400" y="5257800"/>
            <a:ext cx="0" cy="30480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7680" name="AutoShape 64"/>
          <p:cNvSpPr>
            <a:spLocks noChangeArrowheads="1"/>
          </p:cNvSpPr>
          <p:nvPr/>
        </p:nvSpPr>
        <p:spPr bwMode="auto">
          <a:xfrm>
            <a:off x="3352800" y="1530036"/>
            <a:ext cx="2286000" cy="1136964"/>
          </a:xfrm>
          <a:prstGeom prst="wedgeRoundRectCallout">
            <a:avLst>
              <a:gd name="adj1" fmla="val 101218"/>
              <a:gd name="adj2" fmla="val -12662"/>
              <a:gd name="adj3" fmla="val 16667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sz="4400" b="1"/>
          </a:p>
        </p:txBody>
      </p:sp>
      <p:sp>
        <p:nvSpPr>
          <p:cNvPr id="367689" name="Rectangle 73"/>
          <p:cNvSpPr>
            <a:spLocks noChangeArrowheads="1"/>
          </p:cNvSpPr>
          <p:nvPr/>
        </p:nvSpPr>
        <p:spPr bwMode="auto">
          <a:xfrm>
            <a:off x="6616009" y="1604727"/>
            <a:ext cx="23470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Initially,</a:t>
            </a:r>
          </a:p>
          <a:p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entire protocol complex</a:t>
            </a:r>
          </a:p>
          <a:p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reachable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7690" name="AutoShape 74"/>
          <p:cNvSpPr>
            <a:spLocks noChangeArrowheads="1"/>
          </p:cNvSpPr>
          <p:nvPr/>
        </p:nvSpPr>
        <p:spPr bwMode="auto">
          <a:xfrm>
            <a:off x="304800" y="5410199"/>
            <a:ext cx="8534400" cy="1035867"/>
          </a:xfrm>
          <a:prstGeom prst="wedgeRoundRectCallout">
            <a:avLst>
              <a:gd name="adj1" fmla="val -36537"/>
              <a:gd name="adj2" fmla="val -311862"/>
              <a:gd name="adj3" fmla="val 16667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sz="4400" b="1"/>
          </a:p>
        </p:txBody>
      </p:sp>
      <p:sp>
        <p:nvSpPr>
          <p:cNvPr id="367691" name="Rectangle 75"/>
          <p:cNvSpPr>
            <a:spLocks noChangeArrowheads="1"/>
          </p:cNvSpPr>
          <p:nvPr/>
        </p:nvSpPr>
        <p:spPr bwMode="auto">
          <a:xfrm>
            <a:off x="313381" y="1489955"/>
            <a:ext cx="25345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At the end, single simplex reachable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035" name="Line 86"/>
          <p:cNvSpPr>
            <a:spLocks noChangeShapeType="1"/>
          </p:cNvSpPr>
          <p:nvPr/>
        </p:nvSpPr>
        <p:spPr bwMode="auto">
          <a:xfrm flipH="1">
            <a:off x="3200400" y="2514600"/>
            <a:ext cx="914400" cy="45720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6" name="Line 87"/>
          <p:cNvSpPr>
            <a:spLocks noChangeShapeType="1"/>
          </p:cNvSpPr>
          <p:nvPr/>
        </p:nvSpPr>
        <p:spPr bwMode="auto">
          <a:xfrm>
            <a:off x="5029200" y="2514600"/>
            <a:ext cx="91440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2"/>
          <p:cNvGrpSpPr/>
          <p:nvPr/>
        </p:nvGrpSpPr>
        <p:grpSpPr>
          <a:xfrm>
            <a:off x="3883936" y="1597188"/>
            <a:ext cx="1310283" cy="902311"/>
            <a:chOff x="4813054" y="2418735"/>
            <a:chExt cx="3785269" cy="2606682"/>
          </a:xfrm>
        </p:grpSpPr>
        <p:sp>
          <p:nvSpPr>
            <p:cNvPr id="54" name="Oval 3"/>
            <p:cNvSpPr>
              <a:spLocks noChangeArrowheads="1"/>
            </p:cNvSpPr>
            <p:nvPr/>
          </p:nvSpPr>
          <p:spPr bwMode="auto">
            <a:xfrm>
              <a:off x="4813054" y="2418735"/>
              <a:ext cx="3785269" cy="2606682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919979" y="3534894"/>
              <a:ext cx="1576040" cy="399784"/>
              <a:chOff x="4109" y="1226"/>
              <a:chExt cx="357" cy="76"/>
            </a:xfrm>
          </p:grpSpPr>
          <p:sp>
            <p:nvSpPr>
              <p:cNvPr id="56" name="Freeform 5"/>
              <p:cNvSpPr>
                <a:spLocks/>
              </p:cNvSpPr>
              <p:nvPr/>
            </p:nvSpPr>
            <p:spPr bwMode="auto">
              <a:xfrm>
                <a:off x="4173" y="1229"/>
                <a:ext cx="220" cy="73"/>
              </a:xfrm>
              <a:custGeom>
                <a:avLst/>
                <a:gdLst/>
                <a:ahLst/>
                <a:cxnLst>
                  <a:cxn ang="0">
                    <a:pos x="8" y="41"/>
                  </a:cxn>
                  <a:cxn ang="0">
                    <a:pos x="32" y="51"/>
                  </a:cxn>
                  <a:cxn ang="0">
                    <a:pos x="50" y="57"/>
                  </a:cxn>
                  <a:cxn ang="0">
                    <a:pos x="76" y="63"/>
                  </a:cxn>
                  <a:cxn ang="0">
                    <a:pos x="136" y="69"/>
                  </a:cxn>
                  <a:cxn ang="0">
                    <a:pos x="220" y="56"/>
                  </a:cxn>
                  <a:cxn ang="0">
                    <a:pos x="170" y="11"/>
                  </a:cxn>
                  <a:cxn ang="0">
                    <a:pos x="149" y="0"/>
                  </a:cxn>
                  <a:cxn ang="0">
                    <a:pos x="47" y="12"/>
                  </a:cxn>
                  <a:cxn ang="0">
                    <a:pos x="17" y="24"/>
                  </a:cxn>
                  <a:cxn ang="0">
                    <a:pos x="8" y="41"/>
                  </a:cxn>
                </a:cxnLst>
                <a:rect l="0" t="0" r="r" b="b"/>
                <a:pathLst>
                  <a:path w="220" h="73">
                    <a:moveTo>
                      <a:pt x="8" y="41"/>
                    </a:moveTo>
                    <a:cubicBezTo>
                      <a:pt x="17" y="44"/>
                      <a:pt x="23" y="50"/>
                      <a:pt x="32" y="51"/>
                    </a:cubicBezTo>
                    <a:cubicBezTo>
                      <a:pt x="38" y="54"/>
                      <a:pt x="43" y="56"/>
                      <a:pt x="50" y="57"/>
                    </a:cubicBezTo>
                    <a:cubicBezTo>
                      <a:pt x="58" y="60"/>
                      <a:pt x="67" y="62"/>
                      <a:pt x="76" y="63"/>
                    </a:cubicBezTo>
                    <a:cubicBezTo>
                      <a:pt x="105" y="73"/>
                      <a:pt x="86" y="68"/>
                      <a:pt x="136" y="69"/>
                    </a:cubicBezTo>
                    <a:cubicBezTo>
                      <a:pt x="188" y="68"/>
                      <a:pt x="180" y="64"/>
                      <a:pt x="220" y="56"/>
                    </a:cubicBezTo>
                    <a:cubicBezTo>
                      <a:pt x="198" y="47"/>
                      <a:pt x="195" y="15"/>
                      <a:pt x="170" y="11"/>
                    </a:cubicBezTo>
                    <a:cubicBezTo>
                      <a:pt x="164" y="6"/>
                      <a:pt x="156" y="3"/>
                      <a:pt x="149" y="0"/>
                    </a:cubicBezTo>
                    <a:cubicBezTo>
                      <a:pt x="113" y="2"/>
                      <a:pt x="82" y="5"/>
                      <a:pt x="47" y="12"/>
                    </a:cubicBezTo>
                    <a:cubicBezTo>
                      <a:pt x="38" y="16"/>
                      <a:pt x="27" y="22"/>
                      <a:pt x="17" y="24"/>
                    </a:cubicBezTo>
                    <a:cubicBezTo>
                      <a:pt x="12" y="27"/>
                      <a:pt x="0" y="36"/>
                      <a:pt x="8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Freeform 6"/>
              <p:cNvSpPr>
                <a:spLocks/>
              </p:cNvSpPr>
              <p:nvPr/>
            </p:nvSpPr>
            <p:spPr bwMode="auto">
              <a:xfrm>
                <a:off x="4175" y="1226"/>
                <a:ext cx="221" cy="56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30" y="18"/>
                  </a:cxn>
                  <a:cxn ang="0">
                    <a:pos x="69" y="8"/>
                  </a:cxn>
                  <a:cxn ang="0">
                    <a:pos x="107" y="3"/>
                  </a:cxn>
                  <a:cxn ang="0">
                    <a:pos x="161" y="2"/>
                  </a:cxn>
                  <a:cxn ang="0">
                    <a:pos x="189" y="15"/>
                  </a:cxn>
                  <a:cxn ang="0">
                    <a:pos x="221" y="56"/>
                  </a:cxn>
                </a:cxnLst>
                <a:rect l="0" t="0" r="r" b="b"/>
                <a:pathLst>
                  <a:path w="221" h="56">
                    <a:moveTo>
                      <a:pt x="0" y="44"/>
                    </a:moveTo>
                    <a:cubicBezTo>
                      <a:pt x="9" y="34"/>
                      <a:pt x="18" y="24"/>
                      <a:pt x="30" y="18"/>
                    </a:cubicBezTo>
                    <a:cubicBezTo>
                      <a:pt x="42" y="12"/>
                      <a:pt x="56" y="10"/>
                      <a:pt x="69" y="8"/>
                    </a:cubicBezTo>
                    <a:cubicBezTo>
                      <a:pt x="82" y="6"/>
                      <a:pt x="92" y="4"/>
                      <a:pt x="107" y="3"/>
                    </a:cubicBezTo>
                    <a:cubicBezTo>
                      <a:pt x="122" y="2"/>
                      <a:pt x="147" y="0"/>
                      <a:pt x="161" y="2"/>
                    </a:cubicBezTo>
                    <a:cubicBezTo>
                      <a:pt x="175" y="4"/>
                      <a:pt x="179" y="6"/>
                      <a:pt x="189" y="15"/>
                    </a:cubicBezTo>
                    <a:cubicBezTo>
                      <a:pt x="199" y="24"/>
                      <a:pt x="216" y="49"/>
                      <a:pt x="221" y="56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Freeform 7"/>
              <p:cNvSpPr>
                <a:spLocks/>
              </p:cNvSpPr>
              <p:nvPr/>
            </p:nvSpPr>
            <p:spPr bwMode="auto">
              <a:xfrm>
                <a:off x="4109" y="1231"/>
                <a:ext cx="357" cy="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33"/>
                  </a:cxn>
                  <a:cxn ang="0">
                    <a:pos x="71" y="40"/>
                  </a:cxn>
                  <a:cxn ang="0">
                    <a:pos x="129" y="58"/>
                  </a:cxn>
                  <a:cxn ang="0">
                    <a:pos x="180" y="63"/>
                  </a:cxn>
                  <a:cxn ang="0">
                    <a:pos x="236" y="60"/>
                  </a:cxn>
                  <a:cxn ang="0">
                    <a:pos x="293" y="42"/>
                  </a:cxn>
                  <a:cxn ang="0">
                    <a:pos x="335" y="18"/>
                  </a:cxn>
                  <a:cxn ang="0">
                    <a:pos x="342" y="12"/>
                  </a:cxn>
                  <a:cxn ang="0">
                    <a:pos x="347" y="10"/>
                  </a:cxn>
                  <a:cxn ang="0">
                    <a:pos x="357" y="4"/>
                  </a:cxn>
                </a:cxnLst>
                <a:rect l="0" t="0" r="r" b="b"/>
                <a:pathLst>
                  <a:path w="357" h="65">
                    <a:moveTo>
                      <a:pt x="0" y="0"/>
                    </a:moveTo>
                    <a:cubicBezTo>
                      <a:pt x="12" y="16"/>
                      <a:pt x="37" y="27"/>
                      <a:pt x="56" y="33"/>
                    </a:cubicBezTo>
                    <a:cubicBezTo>
                      <a:pt x="61" y="37"/>
                      <a:pt x="65" y="39"/>
                      <a:pt x="71" y="40"/>
                    </a:cubicBezTo>
                    <a:cubicBezTo>
                      <a:pt x="87" y="52"/>
                      <a:pt x="109" y="56"/>
                      <a:pt x="129" y="58"/>
                    </a:cubicBezTo>
                    <a:cubicBezTo>
                      <a:pt x="147" y="62"/>
                      <a:pt x="159" y="62"/>
                      <a:pt x="180" y="63"/>
                    </a:cubicBezTo>
                    <a:cubicBezTo>
                      <a:pt x="199" y="62"/>
                      <a:pt x="218" y="65"/>
                      <a:pt x="236" y="60"/>
                    </a:cubicBezTo>
                    <a:cubicBezTo>
                      <a:pt x="255" y="55"/>
                      <a:pt x="274" y="46"/>
                      <a:pt x="293" y="42"/>
                    </a:cubicBezTo>
                    <a:cubicBezTo>
                      <a:pt x="306" y="32"/>
                      <a:pt x="321" y="26"/>
                      <a:pt x="335" y="18"/>
                    </a:cubicBezTo>
                    <a:cubicBezTo>
                      <a:pt x="338" y="16"/>
                      <a:pt x="339" y="14"/>
                      <a:pt x="342" y="12"/>
                    </a:cubicBezTo>
                    <a:cubicBezTo>
                      <a:pt x="343" y="11"/>
                      <a:pt x="345" y="11"/>
                      <a:pt x="347" y="10"/>
                    </a:cubicBezTo>
                    <a:cubicBezTo>
                      <a:pt x="350" y="8"/>
                      <a:pt x="357" y="4"/>
                      <a:pt x="357" y="4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9" name="Isosceles Triangle 58"/>
          <p:cNvSpPr/>
          <p:nvPr/>
        </p:nvSpPr>
        <p:spPr>
          <a:xfrm>
            <a:off x="505546" y="5569387"/>
            <a:ext cx="798154" cy="688064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>
            <a:off x="1961646" y="5569387"/>
            <a:ext cx="798154" cy="688064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>
            <a:off x="3417746" y="5569387"/>
            <a:ext cx="798154" cy="688064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Isosceles Triangle 61"/>
          <p:cNvSpPr/>
          <p:nvPr/>
        </p:nvSpPr>
        <p:spPr>
          <a:xfrm>
            <a:off x="4873846" y="5569387"/>
            <a:ext cx="798154" cy="688064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Isosceles Triangle 62"/>
          <p:cNvSpPr/>
          <p:nvPr/>
        </p:nvSpPr>
        <p:spPr>
          <a:xfrm>
            <a:off x="6329946" y="5569387"/>
            <a:ext cx="798154" cy="688064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Isosceles Triangle 63"/>
          <p:cNvSpPr/>
          <p:nvPr/>
        </p:nvSpPr>
        <p:spPr>
          <a:xfrm>
            <a:off x="7786046" y="5569387"/>
            <a:ext cx="798154" cy="688064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80" grpId="0" animBg="1"/>
      <p:bldP spid="367689" grpId="0"/>
      <p:bldP spid="367690" grpId="0" animBg="1"/>
      <p:bldP spid="36769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E307B33-DD61-42BC-B039-FF5386548D2D}" type="slidenum">
              <a:rPr lang="ar-SA" smtClean="0">
                <a:cs typeface="Arial" pitchFamily="34" charset="0"/>
              </a:rPr>
              <a:pPr/>
              <a:t>27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Eventual Property</a:t>
            </a:r>
          </a:p>
        </p:txBody>
      </p:sp>
      <p:sp>
        <p:nvSpPr>
          <p:cNvPr id="41990" name="Oval 6"/>
          <p:cNvSpPr>
            <a:spLocks noChangeArrowheads="1"/>
          </p:cNvSpPr>
          <p:nvPr/>
        </p:nvSpPr>
        <p:spPr bwMode="auto">
          <a:xfrm>
            <a:off x="2336800" y="2971800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Oval 7"/>
          <p:cNvSpPr>
            <a:spLocks noChangeArrowheads="1"/>
          </p:cNvSpPr>
          <p:nvPr/>
        </p:nvSpPr>
        <p:spPr bwMode="auto">
          <a:xfrm>
            <a:off x="5740400" y="2971800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Oval 13"/>
          <p:cNvSpPr>
            <a:spLocks noChangeArrowheads="1"/>
          </p:cNvSpPr>
          <p:nvPr/>
        </p:nvSpPr>
        <p:spPr bwMode="auto">
          <a:xfrm>
            <a:off x="974725" y="3733800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Oval 14"/>
          <p:cNvSpPr>
            <a:spLocks noChangeArrowheads="1"/>
          </p:cNvSpPr>
          <p:nvPr/>
        </p:nvSpPr>
        <p:spPr bwMode="auto">
          <a:xfrm>
            <a:off x="390525" y="4724400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Oval 15"/>
          <p:cNvSpPr>
            <a:spLocks noChangeArrowheads="1"/>
          </p:cNvSpPr>
          <p:nvPr/>
        </p:nvSpPr>
        <p:spPr bwMode="auto">
          <a:xfrm>
            <a:off x="1849438" y="4724400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Oval 16"/>
          <p:cNvSpPr>
            <a:spLocks noChangeArrowheads="1"/>
          </p:cNvSpPr>
          <p:nvPr/>
        </p:nvSpPr>
        <p:spPr bwMode="auto">
          <a:xfrm>
            <a:off x="5059363" y="3733800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Oval 17"/>
          <p:cNvSpPr>
            <a:spLocks noChangeArrowheads="1"/>
          </p:cNvSpPr>
          <p:nvPr/>
        </p:nvSpPr>
        <p:spPr bwMode="auto">
          <a:xfrm>
            <a:off x="7102475" y="3733800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Oval 20"/>
          <p:cNvSpPr>
            <a:spLocks noChangeArrowheads="1"/>
          </p:cNvSpPr>
          <p:nvPr/>
        </p:nvSpPr>
        <p:spPr bwMode="auto">
          <a:xfrm>
            <a:off x="3016250" y="3733800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Oval 21"/>
          <p:cNvSpPr>
            <a:spLocks noChangeArrowheads="1"/>
          </p:cNvSpPr>
          <p:nvPr/>
        </p:nvSpPr>
        <p:spPr bwMode="auto">
          <a:xfrm>
            <a:off x="3308350" y="4724400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Oval 22"/>
          <p:cNvSpPr>
            <a:spLocks noChangeArrowheads="1"/>
          </p:cNvSpPr>
          <p:nvPr/>
        </p:nvSpPr>
        <p:spPr bwMode="auto">
          <a:xfrm>
            <a:off x="4767263" y="4724400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Oval 23"/>
          <p:cNvSpPr>
            <a:spLocks noChangeArrowheads="1"/>
          </p:cNvSpPr>
          <p:nvPr/>
        </p:nvSpPr>
        <p:spPr bwMode="auto">
          <a:xfrm>
            <a:off x="6226175" y="4724400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Oval 24"/>
          <p:cNvSpPr>
            <a:spLocks noChangeArrowheads="1"/>
          </p:cNvSpPr>
          <p:nvPr/>
        </p:nvSpPr>
        <p:spPr bwMode="auto">
          <a:xfrm>
            <a:off x="7686675" y="4724400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Line 47"/>
          <p:cNvSpPr>
            <a:spLocks noChangeShapeType="1"/>
          </p:cNvSpPr>
          <p:nvPr/>
        </p:nvSpPr>
        <p:spPr bwMode="auto">
          <a:xfrm flipH="1">
            <a:off x="1828800" y="3429000"/>
            <a:ext cx="533400" cy="30480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9" name="Line 49"/>
          <p:cNvSpPr>
            <a:spLocks noChangeShapeType="1"/>
          </p:cNvSpPr>
          <p:nvPr/>
        </p:nvSpPr>
        <p:spPr bwMode="auto">
          <a:xfrm>
            <a:off x="6781800" y="3429000"/>
            <a:ext cx="5334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Line 50"/>
          <p:cNvSpPr>
            <a:spLocks noChangeShapeType="1"/>
          </p:cNvSpPr>
          <p:nvPr/>
        </p:nvSpPr>
        <p:spPr bwMode="auto">
          <a:xfrm flipH="1">
            <a:off x="5486400" y="3429000"/>
            <a:ext cx="304800" cy="30480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1" name="Line 51"/>
          <p:cNvSpPr>
            <a:spLocks noChangeShapeType="1"/>
          </p:cNvSpPr>
          <p:nvPr/>
        </p:nvSpPr>
        <p:spPr bwMode="auto">
          <a:xfrm>
            <a:off x="3352800" y="3429000"/>
            <a:ext cx="3048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2" name="Line 52"/>
          <p:cNvSpPr>
            <a:spLocks noChangeShapeType="1"/>
          </p:cNvSpPr>
          <p:nvPr/>
        </p:nvSpPr>
        <p:spPr bwMode="auto">
          <a:xfrm flipH="1">
            <a:off x="990600" y="4343400"/>
            <a:ext cx="30480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Line 53"/>
          <p:cNvSpPr>
            <a:spLocks noChangeShapeType="1"/>
          </p:cNvSpPr>
          <p:nvPr/>
        </p:nvSpPr>
        <p:spPr bwMode="auto">
          <a:xfrm>
            <a:off x="7848600" y="4343400"/>
            <a:ext cx="304800" cy="38100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4" name="Line 54"/>
          <p:cNvSpPr>
            <a:spLocks noChangeShapeType="1"/>
          </p:cNvSpPr>
          <p:nvPr/>
        </p:nvSpPr>
        <p:spPr bwMode="auto">
          <a:xfrm flipH="1">
            <a:off x="2667000" y="4343400"/>
            <a:ext cx="609600" cy="38100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5" name="Line 55"/>
          <p:cNvSpPr>
            <a:spLocks noChangeShapeType="1"/>
          </p:cNvSpPr>
          <p:nvPr/>
        </p:nvSpPr>
        <p:spPr bwMode="auto">
          <a:xfrm>
            <a:off x="5867400" y="4343400"/>
            <a:ext cx="60960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6" name="Line 56"/>
          <p:cNvSpPr>
            <a:spLocks noChangeShapeType="1"/>
          </p:cNvSpPr>
          <p:nvPr/>
        </p:nvSpPr>
        <p:spPr bwMode="auto">
          <a:xfrm>
            <a:off x="3657600" y="4343400"/>
            <a:ext cx="22860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7" name="Line 57"/>
          <p:cNvSpPr>
            <a:spLocks noChangeShapeType="1"/>
          </p:cNvSpPr>
          <p:nvPr/>
        </p:nvSpPr>
        <p:spPr bwMode="auto">
          <a:xfrm flipH="1">
            <a:off x="5105400" y="4343400"/>
            <a:ext cx="228600" cy="38100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8" name="Line 58"/>
          <p:cNvSpPr>
            <a:spLocks noChangeShapeType="1"/>
          </p:cNvSpPr>
          <p:nvPr/>
        </p:nvSpPr>
        <p:spPr bwMode="auto">
          <a:xfrm>
            <a:off x="914400" y="5257800"/>
            <a:ext cx="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9" name="Line 59"/>
          <p:cNvSpPr>
            <a:spLocks noChangeShapeType="1"/>
          </p:cNvSpPr>
          <p:nvPr/>
        </p:nvSpPr>
        <p:spPr bwMode="auto">
          <a:xfrm>
            <a:off x="2362200" y="5257800"/>
            <a:ext cx="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0" name="Line 60"/>
          <p:cNvSpPr>
            <a:spLocks noChangeShapeType="1"/>
          </p:cNvSpPr>
          <p:nvPr/>
        </p:nvSpPr>
        <p:spPr bwMode="auto">
          <a:xfrm>
            <a:off x="3810000" y="5257800"/>
            <a:ext cx="0" cy="30480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1" name="Line 61"/>
          <p:cNvSpPr>
            <a:spLocks noChangeShapeType="1"/>
          </p:cNvSpPr>
          <p:nvPr/>
        </p:nvSpPr>
        <p:spPr bwMode="auto">
          <a:xfrm>
            <a:off x="5257800" y="5257800"/>
            <a:ext cx="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2" name="Line 62"/>
          <p:cNvSpPr>
            <a:spLocks noChangeShapeType="1"/>
          </p:cNvSpPr>
          <p:nvPr/>
        </p:nvSpPr>
        <p:spPr bwMode="auto">
          <a:xfrm>
            <a:off x="6705600" y="5257800"/>
            <a:ext cx="0" cy="30480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3" name="Line 63"/>
          <p:cNvSpPr>
            <a:spLocks noChangeShapeType="1"/>
          </p:cNvSpPr>
          <p:nvPr/>
        </p:nvSpPr>
        <p:spPr bwMode="auto">
          <a:xfrm>
            <a:off x="8153400" y="5257800"/>
            <a:ext cx="0" cy="30480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7690" name="AutoShape 74"/>
          <p:cNvSpPr>
            <a:spLocks noChangeArrowheads="1"/>
          </p:cNvSpPr>
          <p:nvPr/>
        </p:nvSpPr>
        <p:spPr bwMode="auto">
          <a:xfrm>
            <a:off x="304800" y="5410199"/>
            <a:ext cx="8534400" cy="1035867"/>
          </a:xfrm>
          <a:prstGeom prst="wedgeRoundRectCallout">
            <a:avLst>
              <a:gd name="adj1" fmla="val -39774"/>
              <a:gd name="adj2" fmla="val -350482"/>
              <a:gd name="adj3" fmla="val 16667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sz="4400" b="1"/>
          </a:p>
        </p:txBody>
      </p:sp>
      <p:sp>
        <p:nvSpPr>
          <p:cNvPr id="367691" name="Rectangle 75"/>
          <p:cNvSpPr>
            <a:spLocks noChangeArrowheads="1"/>
          </p:cNvSpPr>
          <p:nvPr/>
        </p:nvSpPr>
        <p:spPr bwMode="auto">
          <a:xfrm>
            <a:off x="246707" y="1232780"/>
            <a:ext cx="21796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Satisfied by</a:t>
            </a:r>
          </a:p>
          <a:p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simplexes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035" name="Line 86"/>
          <p:cNvSpPr>
            <a:spLocks noChangeShapeType="1"/>
          </p:cNvSpPr>
          <p:nvPr/>
        </p:nvSpPr>
        <p:spPr bwMode="auto">
          <a:xfrm flipH="1">
            <a:off x="3200400" y="2514600"/>
            <a:ext cx="914400" cy="45720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6" name="Line 87"/>
          <p:cNvSpPr>
            <a:spLocks noChangeShapeType="1"/>
          </p:cNvSpPr>
          <p:nvPr/>
        </p:nvSpPr>
        <p:spPr bwMode="auto">
          <a:xfrm>
            <a:off x="5029200" y="2514600"/>
            <a:ext cx="91440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3"/>
          <p:cNvSpPr>
            <a:spLocks noChangeArrowheads="1"/>
          </p:cNvSpPr>
          <p:nvPr/>
        </p:nvSpPr>
        <p:spPr bwMode="auto">
          <a:xfrm>
            <a:off x="3883936" y="1597188"/>
            <a:ext cx="1310283" cy="90231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67102" y="1983550"/>
            <a:ext cx="545551" cy="138386"/>
            <a:chOff x="4109" y="1226"/>
            <a:chExt cx="357" cy="76"/>
          </a:xfrm>
        </p:grpSpPr>
        <p:sp>
          <p:nvSpPr>
            <p:cNvPr id="56" name="Freeform 5"/>
            <p:cNvSpPr>
              <a:spLocks/>
            </p:cNvSpPr>
            <p:nvPr/>
          </p:nvSpPr>
          <p:spPr bwMode="auto">
            <a:xfrm>
              <a:off x="4173" y="1229"/>
              <a:ext cx="220" cy="73"/>
            </a:xfrm>
            <a:custGeom>
              <a:avLst/>
              <a:gdLst/>
              <a:ahLst/>
              <a:cxnLst>
                <a:cxn ang="0">
                  <a:pos x="8" y="41"/>
                </a:cxn>
                <a:cxn ang="0">
                  <a:pos x="32" y="51"/>
                </a:cxn>
                <a:cxn ang="0">
                  <a:pos x="50" y="57"/>
                </a:cxn>
                <a:cxn ang="0">
                  <a:pos x="76" y="63"/>
                </a:cxn>
                <a:cxn ang="0">
                  <a:pos x="136" y="69"/>
                </a:cxn>
                <a:cxn ang="0">
                  <a:pos x="220" y="56"/>
                </a:cxn>
                <a:cxn ang="0">
                  <a:pos x="170" y="11"/>
                </a:cxn>
                <a:cxn ang="0">
                  <a:pos x="149" y="0"/>
                </a:cxn>
                <a:cxn ang="0">
                  <a:pos x="47" y="12"/>
                </a:cxn>
                <a:cxn ang="0">
                  <a:pos x="17" y="24"/>
                </a:cxn>
                <a:cxn ang="0">
                  <a:pos x="8" y="41"/>
                </a:cxn>
              </a:cxnLst>
              <a:rect l="0" t="0" r="r" b="b"/>
              <a:pathLst>
                <a:path w="220" h="73">
                  <a:moveTo>
                    <a:pt x="8" y="41"/>
                  </a:moveTo>
                  <a:cubicBezTo>
                    <a:pt x="17" y="44"/>
                    <a:pt x="23" y="50"/>
                    <a:pt x="32" y="51"/>
                  </a:cubicBezTo>
                  <a:cubicBezTo>
                    <a:pt x="38" y="54"/>
                    <a:pt x="43" y="56"/>
                    <a:pt x="50" y="57"/>
                  </a:cubicBezTo>
                  <a:cubicBezTo>
                    <a:pt x="58" y="60"/>
                    <a:pt x="67" y="62"/>
                    <a:pt x="76" y="63"/>
                  </a:cubicBezTo>
                  <a:cubicBezTo>
                    <a:pt x="105" y="73"/>
                    <a:pt x="86" y="68"/>
                    <a:pt x="136" y="69"/>
                  </a:cubicBezTo>
                  <a:cubicBezTo>
                    <a:pt x="188" y="68"/>
                    <a:pt x="180" y="64"/>
                    <a:pt x="220" y="56"/>
                  </a:cubicBezTo>
                  <a:cubicBezTo>
                    <a:pt x="198" y="47"/>
                    <a:pt x="195" y="15"/>
                    <a:pt x="170" y="11"/>
                  </a:cubicBezTo>
                  <a:cubicBezTo>
                    <a:pt x="164" y="6"/>
                    <a:pt x="156" y="3"/>
                    <a:pt x="149" y="0"/>
                  </a:cubicBezTo>
                  <a:cubicBezTo>
                    <a:pt x="113" y="2"/>
                    <a:pt x="82" y="5"/>
                    <a:pt x="47" y="12"/>
                  </a:cubicBezTo>
                  <a:cubicBezTo>
                    <a:pt x="38" y="16"/>
                    <a:pt x="27" y="22"/>
                    <a:pt x="17" y="24"/>
                  </a:cubicBezTo>
                  <a:cubicBezTo>
                    <a:pt x="12" y="27"/>
                    <a:pt x="0" y="36"/>
                    <a:pt x="8" y="4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6"/>
            <p:cNvSpPr>
              <a:spLocks/>
            </p:cNvSpPr>
            <p:nvPr/>
          </p:nvSpPr>
          <p:spPr bwMode="auto">
            <a:xfrm>
              <a:off x="4175" y="1226"/>
              <a:ext cx="221" cy="56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30" y="18"/>
                </a:cxn>
                <a:cxn ang="0">
                  <a:pos x="69" y="8"/>
                </a:cxn>
                <a:cxn ang="0">
                  <a:pos x="107" y="3"/>
                </a:cxn>
                <a:cxn ang="0">
                  <a:pos x="161" y="2"/>
                </a:cxn>
                <a:cxn ang="0">
                  <a:pos x="189" y="15"/>
                </a:cxn>
                <a:cxn ang="0">
                  <a:pos x="221" y="56"/>
                </a:cxn>
              </a:cxnLst>
              <a:rect l="0" t="0" r="r" b="b"/>
              <a:pathLst>
                <a:path w="221" h="56">
                  <a:moveTo>
                    <a:pt x="0" y="44"/>
                  </a:moveTo>
                  <a:cubicBezTo>
                    <a:pt x="9" y="34"/>
                    <a:pt x="18" y="24"/>
                    <a:pt x="30" y="18"/>
                  </a:cubicBezTo>
                  <a:cubicBezTo>
                    <a:pt x="42" y="12"/>
                    <a:pt x="56" y="10"/>
                    <a:pt x="69" y="8"/>
                  </a:cubicBezTo>
                  <a:cubicBezTo>
                    <a:pt x="82" y="6"/>
                    <a:pt x="92" y="4"/>
                    <a:pt x="107" y="3"/>
                  </a:cubicBezTo>
                  <a:cubicBezTo>
                    <a:pt x="122" y="2"/>
                    <a:pt x="147" y="0"/>
                    <a:pt x="161" y="2"/>
                  </a:cubicBezTo>
                  <a:cubicBezTo>
                    <a:pt x="175" y="4"/>
                    <a:pt x="179" y="6"/>
                    <a:pt x="189" y="15"/>
                  </a:cubicBezTo>
                  <a:cubicBezTo>
                    <a:pt x="199" y="24"/>
                    <a:pt x="216" y="49"/>
                    <a:pt x="221" y="56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7"/>
            <p:cNvSpPr>
              <a:spLocks/>
            </p:cNvSpPr>
            <p:nvPr/>
          </p:nvSpPr>
          <p:spPr bwMode="auto">
            <a:xfrm>
              <a:off x="4109" y="1231"/>
              <a:ext cx="357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33"/>
                </a:cxn>
                <a:cxn ang="0">
                  <a:pos x="71" y="40"/>
                </a:cxn>
                <a:cxn ang="0">
                  <a:pos x="129" y="58"/>
                </a:cxn>
                <a:cxn ang="0">
                  <a:pos x="180" y="63"/>
                </a:cxn>
                <a:cxn ang="0">
                  <a:pos x="236" y="60"/>
                </a:cxn>
                <a:cxn ang="0">
                  <a:pos x="293" y="42"/>
                </a:cxn>
                <a:cxn ang="0">
                  <a:pos x="335" y="18"/>
                </a:cxn>
                <a:cxn ang="0">
                  <a:pos x="342" y="12"/>
                </a:cxn>
                <a:cxn ang="0">
                  <a:pos x="347" y="10"/>
                </a:cxn>
                <a:cxn ang="0">
                  <a:pos x="357" y="4"/>
                </a:cxn>
              </a:cxnLst>
              <a:rect l="0" t="0" r="r" b="b"/>
              <a:pathLst>
                <a:path w="357" h="65">
                  <a:moveTo>
                    <a:pt x="0" y="0"/>
                  </a:moveTo>
                  <a:cubicBezTo>
                    <a:pt x="12" y="16"/>
                    <a:pt x="37" y="27"/>
                    <a:pt x="56" y="33"/>
                  </a:cubicBezTo>
                  <a:cubicBezTo>
                    <a:pt x="61" y="37"/>
                    <a:pt x="65" y="39"/>
                    <a:pt x="71" y="40"/>
                  </a:cubicBezTo>
                  <a:cubicBezTo>
                    <a:pt x="87" y="52"/>
                    <a:pt x="109" y="56"/>
                    <a:pt x="129" y="58"/>
                  </a:cubicBezTo>
                  <a:cubicBezTo>
                    <a:pt x="147" y="62"/>
                    <a:pt x="159" y="62"/>
                    <a:pt x="180" y="63"/>
                  </a:cubicBezTo>
                  <a:cubicBezTo>
                    <a:pt x="199" y="62"/>
                    <a:pt x="218" y="65"/>
                    <a:pt x="236" y="60"/>
                  </a:cubicBezTo>
                  <a:cubicBezTo>
                    <a:pt x="255" y="55"/>
                    <a:pt x="274" y="46"/>
                    <a:pt x="293" y="42"/>
                  </a:cubicBezTo>
                  <a:cubicBezTo>
                    <a:pt x="306" y="32"/>
                    <a:pt x="321" y="26"/>
                    <a:pt x="335" y="18"/>
                  </a:cubicBezTo>
                  <a:cubicBezTo>
                    <a:pt x="338" y="16"/>
                    <a:pt x="339" y="14"/>
                    <a:pt x="342" y="12"/>
                  </a:cubicBezTo>
                  <a:cubicBezTo>
                    <a:pt x="343" y="11"/>
                    <a:pt x="345" y="11"/>
                    <a:pt x="347" y="10"/>
                  </a:cubicBezTo>
                  <a:cubicBezTo>
                    <a:pt x="350" y="8"/>
                    <a:pt x="357" y="4"/>
                    <a:pt x="357" y="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" name="Isosceles Triangle 58"/>
          <p:cNvSpPr/>
          <p:nvPr/>
        </p:nvSpPr>
        <p:spPr>
          <a:xfrm>
            <a:off x="532707" y="5569387"/>
            <a:ext cx="798154" cy="688064"/>
          </a:xfrm>
          <a:prstGeom prst="triangl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>
            <a:off x="1988807" y="5569387"/>
            <a:ext cx="798154" cy="688064"/>
          </a:xfrm>
          <a:prstGeom prst="triangl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>
            <a:off x="3444907" y="5569387"/>
            <a:ext cx="798154" cy="688064"/>
          </a:xfrm>
          <a:prstGeom prst="triangl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Isosceles Triangle 61"/>
          <p:cNvSpPr/>
          <p:nvPr/>
        </p:nvSpPr>
        <p:spPr>
          <a:xfrm>
            <a:off x="4873846" y="5569387"/>
            <a:ext cx="798154" cy="688064"/>
          </a:xfrm>
          <a:prstGeom prst="triangl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Isosceles Triangle 62"/>
          <p:cNvSpPr/>
          <p:nvPr/>
        </p:nvSpPr>
        <p:spPr>
          <a:xfrm>
            <a:off x="6329946" y="5569387"/>
            <a:ext cx="798154" cy="688064"/>
          </a:xfrm>
          <a:prstGeom prst="triangl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Isosceles Triangle 63"/>
          <p:cNvSpPr/>
          <p:nvPr/>
        </p:nvSpPr>
        <p:spPr>
          <a:xfrm>
            <a:off x="7786046" y="5569387"/>
            <a:ext cx="798154" cy="688064"/>
          </a:xfrm>
          <a:prstGeom prst="triangl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E307B33-DD61-42BC-B039-FF5386548D2D}" type="slidenum">
              <a:rPr lang="ar-SA" smtClean="0">
                <a:cs typeface="Arial" pitchFamily="34" charset="0"/>
              </a:rPr>
              <a:pPr/>
              <a:t>28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Eventual Property</a:t>
            </a:r>
          </a:p>
        </p:txBody>
      </p:sp>
      <p:sp>
        <p:nvSpPr>
          <p:cNvPr id="41990" name="Oval 6"/>
          <p:cNvSpPr>
            <a:spLocks noChangeArrowheads="1"/>
          </p:cNvSpPr>
          <p:nvPr/>
        </p:nvSpPr>
        <p:spPr bwMode="auto">
          <a:xfrm>
            <a:off x="2336800" y="2971800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Oval 7"/>
          <p:cNvSpPr>
            <a:spLocks noChangeArrowheads="1"/>
          </p:cNvSpPr>
          <p:nvPr/>
        </p:nvSpPr>
        <p:spPr bwMode="auto">
          <a:xfrm>
            <a:off x="5740400" y="2971800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Oval 13"/>
          <p:cNvSpPr>
            <a:spLocks noChangeArrowheads="1"/>
          </p:cNvSpPr>
          <p:nvPr/>
        </p:nvSpPr>
        <p:spPr bwMode="auto">
          <a:xfrm>
            <a:off x="974725" y="3733800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Oval 14"/>
          <p:cNvSpPr>
            <a:spLocks noChangeArrowheads="1"/>
          </p:cNvSpPr>
          <p:nvPr/>
        </p:nvSpPr>
        <p:spPr bwMode="auto">
          <a:xfrm>
            <a:off x="390525" y="4724400"/>
            <a:ext cx="10668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Oval 15"/>
          <p:cNvSpPr>
            <a:spLocks noChangeArrowheads="1"/>
          </p:cNvSpPr>
          <p:nvPr/>
        </p:nvSpPr>
        <p:spPr bwMode="auto">
          <a:xfrm>
            <a:off x="1849438" y="4724400"/>
            <a:ext cx="10668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Oval 16"/>
          <p:cNvSpPr>
            <a:spLocks noChangeArrowheads="1"/>
          </p:cNvSpPr>
          <p:nvPr/>
        </p:nvSpPr>
        <p:spPr bwMode="auto">
          <a:xfrm>
            <a:off x="5059363" y="3733800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Oval 17"/>
          <p:cNvSpPr>
            <a:spLocks noChangeArrowheads="1"/>
          </p:cNvSpPr>
          <p:nvPr/>
        </p:nvSpPr>
        <p:spPr bwMode="auto">
          <a:xfrm>
            <a:off x="7102475" y="3733800"/>
            <a:ext cx="10668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Oval 20"/>
          <p:cNvSpPr>
            <a:spLocks noChangeArrowheads="1"/>
          </p:cNvSpPr>
          <p:nvPr/>
        </p:nvSpPr>
        <p:spPr bwMode="auto">
          <a:xfrm>
            <a:off x="3016250" y="3733800"/>
            <a:ext cx="10668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Oval 21"/>
          <p:cNvSpPr>
            <a:spLocks noChangeArrowheads="1"/>
          </p:cNvSpPr>
          <p:nvPr/>
        </p:nvSpPr>
        <p:spPr bwMode="auto">
          <a:xfrm>
            <a:off x="3308350" y="4724400"/>
            <a:ext cx="10668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Oval 22"/>
          <p:cNvSpPr>
            <a:spLocks noChangeArrowheads="1"/>
          </p:cNvSpPr>
          <p:nvPr/>
        </p:nvSpPr>
        <p:spPr bwMode="auto">
          <a:xfrm>
            <a:off x="4767263" y="4724400"/>
            <a:ext cx="10668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Oval 23"/>
          <p:cNvSpPr>
            <a:spLocks noChangeArrowheads="1"/>
          </p:cNvSpPr>
          <p:nvPr/>
        </p:nvSpPr>
        <p:spPr bwMode="auto">
          <a:xfrm>
            <a:off x="6226175" y="4724400"/>
            <a:ext cx="10668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Oval 24"/>
          <p:cNvSpPr>
            <a:spLocks noChangeArrowheads="1"/>
          </p:cNvSpPr>
          <p:nvPr/>
        </p:nvSpPr>
        <p:spPr bwMode="auto">
          <a:xfrm>
            <a:off x="7686675" y="4724400"/>
            <a:ext cx="10668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Line 47"/>
          <p:cNvSpPr>
            <a:spLocks noChangeShapeType="1"/>
          </p:cNvSpPr>
          <p:nvPr/>
        </p:nvSpPr>
        <p:spPr bwMode="auto">
          <a:xfrm flipH="1">
            <a:off x="1828800" y="3429000"/>
            <a:ext cx="533400" cy="30480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9" name="Line 49"/>
          <p:cNvSpPr>
            <a:spLocks noChangeShapeType="1"/>
          </p:cNvSpPr>
          <p:nvPr/>
        </p:nvSpPr>
        <p:spPr bwMode="auto">
          <a:xfrm>
            <a:off x="6781800" y="3429000"/>
            <a:ext cx="5334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Line 50"/>
          <p:cNvSpPr>
            <a:spLocks noChangeShapeType="1"/>
          </p:cNvSpPr>
          <p:nvPr/>
        </p:nvSpPr>
        <p:spPr bwMode="auto">
          <a:xfrm flipH="1">
            <a:off x="5486400" y="3429000"/>
            <a:ext cx="304800" cy="30480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1" name="Line 51"/>
          <p:cNvSpPr>
            <a:spLocks noChangeShapeType="1"/>
          </p:cNvSpPr>
          <p:nvPr/>
        </p:nvSpPr>
        <p:spPr bwMode="auto">
          <a:xfrm>
            <a:off x="3352800" y="3429000"/>
            <a:ext cx="3048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2" name="Line 52"/>
          <p:cNvSpPr>
            <a:spLocks noChangeShapeType="1"/>
          </p:cNvSpPr>
          <p:nvPr/>
        </p:nvSpPr>
        <p:spPr bwMode="auto">
          <a:xfrm flipH="1">
            <a:off x="990600" y="4343400"/>
            <a:ext cx="30480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Line 53"/>
          <p:cNvSpPr>
            <a:spLocks noChangeShapeType="1"/>
          </p:cNvSpPr>
          <p:nvPr/>
        </p:nvSpPr>
        <p:spPr bwMode="auto">
          <a:xfrm>
            <a:off x="7848600" y="4343400"/>
            <a:ext cx="304800" cy="38100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4" name="Line 54"/>
          <p:cNvSpPr>
            <a:spLocks noChangeShapeType="1"/>
          </p:cNvSpPr>
          <p:nvPr/>
        </p:nvSpPr>
        <p:spPr bwMode="auto">
          <a:xfrm flipH="1">
            <a:off x="2667000" y="4343400"/>
            <a:ext cx="609600" cy="38100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5" name="Line 55"/>
          <p:cNvSpPr>
            <a:spLocks noChangeShapeType="1"/>
          </p:cNvSpPr>
          <p:nvPr/>
        </p:nvSpPr>
        <p:spPr bwMode="auto">
          <a:xfrm>
            <a:off x="5867400" y="4343400"/>
            <a:ext cx="60960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6" name="Line 56"/>
          <p:cNvSpPr>
            <a:spLocks noChangeShapeType="1"/>
          </p:cNvSpPr>
          <p:nvPr/>
        </p:nvSpPr>
        <p:spPr bwMode="auto">
          <a:xfrm>
            <a:off x="3657600" y="4343400"/>
            <a:ext cx="22860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7" name="Line 57"/>
          <p:cNvSpPr>
            <a:spLocks noChangeShapeType="1"/>
          </p:cNvSpPr>
          <p:nvPr/>
        </p:nvSpPr>
        <p:spPr bwMode="auto">
          <a:xfrm flipH="1">
            <a:off x="5105400" y="4343400"/>
            <a:ext cx="228600" cy="38100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8" name="Line 58"/>
          <p:cNvSpPr>
            <a:spLocks noChangeShapeType="1"/>
          </p:cNvSpPr>
          <p:nvPr/>
        </p:nvSpPr>
        <p:spPr bwMode="auto">
          <a:xfrm>
            <a:off x="914400" y="5257800"/>
            <a:ext cx="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9" name="Line 59"/>
          <p:cNvSpPr>
            <a:spLocks noChangeShapeType="1"/>
          </p:cNvSpPr>
          <p:nvPr/>
        </p:nvSpPr>
        <p:spPr bwMode="auto">
          <a:xfrm>
            <a:off x="2362200" y="5257800"/>
            <a:ext cx="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0" name="Line 60"/>
          <p:cNvSpPr>
            <a:spLocks noChangeShapeType="1"/>
          </p:cNvSpPr>
          <p:nvPr/>
        </p:nvSpPr>
        <p:spPr bwMode="auto">
          <a:xfrm>
            <a:off x="3810000" y="5257800"/>
            <a:ext cx="0" cy="30480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1" name="Line 61"/>
          <p:cNvSpPr>
            <a:spLocks noChangeShapeType="1"/>
          </p:cNvSpPr>
          <p:nvPr/>
        </p:nvSpPr>
        <p:spPr bwMode="auto">
          <a:xfrm>
            <a:off x="5257800" y="5257800"/>
            <a:ext cx="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2" name="Line 62"/>
          <p:cNvSpPr>
            <a:spLocks noChangeShapeType="1"/>
          </p:cNvSpPr>
          <p:nvPr/>
        </p:nvSpPr>
        <p:spPr bwMode="auto">
          <a:xfrm>
            <a:off x="6705600" y="5257800"/>
            <a:ext cx="0" cy="30480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3" name="Line 63"/>
          <p:cNvSpPr>
            <a:spLocks noChangeShapeType="1"/>
          </p:cNvSpPr>
          <p:nvPr/>
        </p:nvSpPr>
        <p:spPr bwMode="auto">
          <a:xfrm>
            <a:off x="8153400" y="5257800"/>
            <a:ext cx="0" cy="30480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5" name="Line 86"/>
          <p:cNvSpPr>
            <a:spLocks noChangeShapeType="1"/>
          </p:cNvSpPr>
          <p:nvPr/>
        </p:nvSpPr>
        <p:spPr bwMode="auto">
          <a:xfrm flipH="1">
            <a:off x="3200400" y="2514600"/>
            <a:ext cx="914400" cy="45720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6" name="Line 87"/>
          <p:cNvSpPr>
            <a:spLocks noChangeShapeType="1"/>
          </p:cNvSpPr>
          <p:nvPr/>
        </p:nvSpPr>
        <p:spPr bwMode="auto">
          <a:xfrm>
            <a:off x="5029200" y="2514600"/>
            <a:ext cx="91440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3"/>
          <p:cNvSpPr>
            <a:spLocks noChangeArrowheads="1"/>
          </p:cNvSpPr>
          <p:nvPr/>
        </p:nvSpPr>
        <p:spPr bwMode="auto">
          <a:xfrm>
            <a:off x="3883936" y="1597188"/>
            <a:ext cx="1310283" cy="90231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67102" y="1983550"/>
            <a:ext cx="545551" cy="138386"/>
            <a:chOff x="4109" y="1226"/>
            <a:chExt cx="357" cy="76"/>
          </a:xfrm>
        </p:grpSpPr>
        <p:sp>
          <p:nvSpPr>
            <p:cNvPr id="56" name="Freeform 5"/>
            <p:cNvSpPr>
              <a:spLocks/>
            </p:cNvSpPr>
            <p:nvPr/>
          </p:nvSpPr>
          <p:spPr bwMode="auto">
            <a:xfrm>
              <a:off x="4173" y="1229"/>
              <a:ext cx="220" cy="73"/>
            </a:xfrm>
            <a:custGeom>
              <a:avLst/>
              <a:gdLst/>
              <a:ahLst/>
              <a:cxnLst>
                <a:cxn ang="0">
                  <a:pos x="8" y="41"/>
                </a:cxn>
                <a:cxn ang="0">
                  <a:pos x="32" y="51"/>
                </a:cxn>
                <a:cxn ang="0">
                  <a:pos x="50" y="57"/>
                </a:cxn>
                <a:cxn ang="0">
                  <a:pos x="76" y="63"/>
                </a:cxn>
                <a:cxn ang="0">
                  <a:pos x="136" y="69"/>
                </a:cxn>
                <a:cxn ang="0">
                  <a:pos x="220" y="56"/>
                </a:cxn>
                <a:cxn ang="0">
                  <a:pos x="170" y="11"/>
                </a:cxn>
                <a:cxn ang="0">
                  <a:pos x="149" y="0"/>
                </a:cxn>
                <a:cxn ang="0">
                  <a:pos x="47" y="12"/>
                </a:cxn>
                <a:cxn ang="0">
                  <a:pos x="17" y="24"/>
                </a:cxn>
                <a:cxn ang="0">
                  <a:pos x="8" y="41"/>
                </a:cxn>
              </a:cxnLst>
              <a:rect l="0" t="0" r="r" b="b"/>
              <a:pathLst>
                <a:path w="220" h="73">
                  <a:moveTo>
                    <a:pt x="8" y="41"/>
                  </a:moveTo>
                  <a:cubicBezTo>
                    <a:pt x="17" y="44"/>
                    <a:pt x="23" y="50"/>
                    <a:pt x="32" y="51"/>
                  </a:cubicBezTo>
                  <a:cubicBezTo>
                    <a:pt x="38" y="54"/>
                    <a:pt x="43" y="56"/>
                    <a:pt x="50" y="57"/>
                  </a:cubicBezTo>
                  <a:cubicBezTo>
                    <a:pt x="58" y="60"/>
                    <a:pt x="67" y="62"/>
                    <a:pt x="76" y="63"/>
                  </a:cubicBezTo>
                  <a:cubicBezTo>
                    <a:pt x="105" y="73"/>
                    <a:pt x="86" y="68"/>
                    <a:pt x="136" y="69"/>
                  </a:cubicBezTo>
                  <a:cubicBezTo>
                    <a:pt x="188" y="68"/>
                    <a:pt x="180" y="64"/>
                    <a:pt x="220" y="56"/>
                  </a:cubicBezTo>
                  <a:cubicBezTo>
                    <a:pt x="198" y="47"/>
                    <a:pt x="195" y="15"/>
                    <a:pt x="170" y="11"/>
                  </a:cubicBezTo>
                  <a:cubicBezTo>
                    <a:pt x="164" y="6"/>
                    <a:pt x="156" y="3"/>
                    <a:pt x="149" y="0"/>
                  </a:cubicBezTo>
                  <a:cubicBezTo>
                    <a:pt x="113" y="2"/>
                    <a:pt x="82" y="5"/>
                    <a:pt x="47" y="12"/>
                  </a:cubicBezTo>
                  <a:cubicBezTo>
                    <a:pt x="38" y="16"/>
                    <a:pt x="27" y="22"/>
                    <a:pt x="17" y="24"/>
                  </a:cubicBezTo>
                  <a:cubicBezTo>
                    <a:pt x="12" y="27"/>
                    <a:pt x="0" y="36"/>
                    <a:pt x="8" y="4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6"/>
            <p:cNvSpPr>
              <a:spLocks/>
            </p:cNvSpPr>
            <p:nvPr/>
          </p:nvSpPr>
          <p:spPr bwMode="auto">
            <a:xfrm>
              <a:off x="4175" y="1226"/>
              <a:ext cx="221" cy="56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30" y="18"/>
                </a:cxn>
                <a:cxn ang="0">
                  <a:pos x="69" y="8"/>
                </a:cxn>
                <a:cxn ang="0">
                  <a:pos x="107" y="3"/>
                </a:cxn>
                <a:cxn ang="0">
                  <a:pos x="161" y="2"/>
                </a:cxn>
                <a:cxn ang="0">
                  <a:pos x="189" y="15"/>
                </a:cxn>
                <a:cxn ang="0">
                  <a:pos x="221" y="56"/>
                </a:cxn>
              </a:cxnLst>
              <a:rect l="0" t="0" r="r" b="b"/>
              <a:pathLst>
                <a:path w="221" h="56">
                  <a:moveTo>
                    <a:pt x="0" y="44"/>
                  </a:moveTo>
                  <a:cubicBezTo>
                    <a:pt x="9" y="34"/>
                    <a:pt x="18" y="24"/>
                    <a:pt x="30" y="18"/>
                  </a:cubicBezTo>
                  <a:cubicBezTo>
                    <a:pt x="42" y="12"/>
                    <a:pt x="56" y="10"/>
                    <a:pt x="69" y="8"/>
                  </a:cubicBezTo>
                  <a:cubicBezTo>
                    <a:pt x="82" y="6"/>
                    <a:pt x="92" y="4"/>
                    <a:pt x="107" y="3"/>
                  </a:cubicBezTo>
                  <a:cubicBezTo>
                    <a:pt x="122" y="2"/>
                    <a:pt x="147" y="0"/>
                    <a:pt x="161" y="2"/>
                  </a:cubicBezTo>
                  <a:cubicBezTo>
                    <a:pt x="175" y="4"/>
                    <a:pt x="179" y="6"/>
                    <a:pt x="189" y="15"/>
                  </a:cubicBezTo>
                  <a:cubicBezTo>
                    <a:pt x="199" y="24"/>
                    <a:pt x="216" y="49"/>
                    <a:pt x="221" y="56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7"/>
            <p:cNvSpPr>
              <a:spLocks/>
            </p:cNvSpPr>
            <p:nvPr/>
          </p:nvSpPr>
          <p:spPr bwMode="auto">
            <a:xfrm>
              <a:off x="4109" y="1231"/>
              <a:ext cx="357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33"/>
                </a:cxn>
                <a:cxn ang="0">
                  <a:pos x="71" y="40"/>
                </a:cxn>
                <a:cxn ang="0">
                  <a:pos x="129" y="58"/>
                </a:cxn>
                <a:cxn ang="0">
                  <a:pos x="180" y="63"/>
                </a:cxn>
                <a:cxn ang="0">
                  <a:pos x="236" y="60"/>
                </a:cxn>
                <a:cxn ang="0">
                  <a:pos x="293" y="42"/>
                </a:cxn>
                <a:cxn ang="0">
                  <a:pos x="335" y="18"/>
                </a:cxn>
                <a:cxn ang="0">
                  <a:pos x="342" y="12"/>
                </a:cxn>
                <a:cxn ang="0">
                  <a:pos x="347" y="10"/>
                </a:cxn>
                <a:cxn ang="0">
                  <a:pos x="357" y="4"/>
                </a:cxn>
              </a:cxnLst>
              <a:rect l="0" t="0" r="r" b="b"/>
              <a:pathLst>
                <a:path w="357" h="65">
                  <a:moveTo>
                    <a:pt x="0" y="0"/>
                  </a:moveTo>
                  <a:cubicBezTo>
                    <a:pt x="12" y="16"/>
                    <a:pt x="37" y="27"/>
                    <a:pt x="56" y="33"/>
                  </a:cubicBezTo>
                  <a:cubicBezTo>
                    <a:pt x="61" y="37"/>
                    <a:pt x="65" y="39"/>
                    <a:pt x="71" y="40"/>
                  </a:cubicBezTo>
                  <a:cubicBezTo>
                    <a:pt x="87" y="52"/>
                    <a:pt x="109" y="56"/>
                    <a:pt x="129" y="58"/>
                  </a:cubicBezTo>
                  <a:cubicBezTo>
                    <a:pt x="147" y="62"/>
                    <a:pt x="159" y="62"/>
                    <a:pt x="180" y="63"/>
                  </a:cubicBezTo>
                  <a:cubicBezTo>
                    <a:pt x="199" y="62"/>
                    <a:pt x="218" y="65"/>
                    <a:pt x="236" y="60"/>
                  </a:cubicBezTo>
                  <a:cubicBezTo>
                    <a:pt x="255" y="55"/>
                    <a:pt x="274" y="46"/>
                    <a:pt x="293" y="42"/>
                  </a:cubicBezTo>
                  <a:cubicBezTo>
                    <a:pt x="306" y="32"/>
                    <a:pt x="321" y="26"/>
                    <a:pt x="335" y="18"/>
                  </a:cubicBezTo>
                  <a:cubicBezTo>
                    <a:pt x="338" y="16"/>
                    <a:pt x="339" y="14"/>
                    <a:pt x="342" y="12"/>
                  </a:cubicBezTo>
                  <a:cubicBezTo>
                    <a:pt x="343" y="11"/>
                    <a:pt x="345" y="11"/>
                    <a:pt x="347" y="10"/>
                  </a:cubicBezTo>
                  <a:cubicBezTo>
                    <a:pt x="350" y="8"/>
                    <a:pt x="357" y="4"/>
                    <a:pt x="357" y="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" name="Isosceles Triangle 58"/>
          <p:cNvSpPr/>
          <p:nvPr/>
        </p:nvSpPr>
        <p:spPr>
          <a:xfrm>
            <a:off x="532707" y="5569387"/>
            <a:ext cx="798154" cy="688064"/>
          </a:xfrm>
          <a:prstGeom prst="triangl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>
            <a:off x="1988807" y="5569387"/>
            <a:ext cx="798154" cy="688064"/>
          </a:xfrm>
          <a:prstGeom prst="triangl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>
            <a:off x="3444907" y="5569387"/>
            <a:ext cx="798154" cy="688064"/>
          </a:xfrm>
          <a:prstGeom prst="triangl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Isosceles Triangle 61"/>
          <p:cNvSpPr/>
          <p:nvPr/>
        </p:nvSpPr>
        <p:spPr>
          <a:xfrm>
            <a:off x="4873846" y="5569387"/>
            <a:ext cx="798154" cy="688064"/>
          </a:xfrm>
          <a:prstGeom prst="triangl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Isosceles Triangle 62"/>
          <p:cNvSpPr/>
          <p:nvPr/>
        </p:nvSpPr>
        <p:spPr>
          <a:xfrm>
            <a:off x="6329946" y="5569387"/>
            <a:ext cx="798154" cy="688064"/>
          </a:xfrm>
          <a:prstGeom prst="triangl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Isosceles Triangle 63"/>
          <p:cNvSpPr/>
          <p:nvPr/>
        </p:nvSpPr>
        <p:spPr>
          <a:xfrm>
            <a:off x="7786046" y="5569387"/>
            <a:ext cx="798154" cy="688064"/>
          </a:xfrm>
          <a:prstGeom prst="triangl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AutoShape 64"/>
          <p:cNvSpPr>
            <a:spLocks noChangeArrowheads="1"/>
          </p:cNvSpPr>
          <p:nvPr/>
        </p:nvSpPr>
        <p:spPr bwMode="auto">
          <a:xfrm>
            <a:off x="3352800" y="1530036"/>
            <a:ext cx="2286000" cy="1136964"/>
          </a:xfrm>
          <a:prstGeom prst="wedgeRoundRectCallout">
            <a:avLst>
              <a:gd name="adj1" fmla="val 101218"/>
              <a:gd name="adj2" fmla="val -12662"/>
              <a:gd name="adj3" fmla="val 16667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sz="4400" b="1"/>
          </a:p>
        </p:txBody>
      </p:sp>
      <p:sp>
        <p:nvSpPr>
          <p:cNvPr id="48" name="Rectangle 73"/>
          <p:cNvSpPr>
            <a:spLocks noChangeArrowheads="1"/>
          </p:cNvSpPr>
          <p:nvPr/>
        </p:nvSpPr>
        <p:spPr bwMode="auto">
          <a:xfrm>
            <a:off x="6673159" y="1299927"/>
            <a:ext cx="208154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Suppose it does not hold at start</a:t>
            </a:r>
            <a:endParaRPr lang="en-US" sz="3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2F801FD-50FD-4468-B692-36C29A91C438}" type="slidenum">
              <a:rPr lang="ar-SA" smtClean="0">
                <a:cs typeface="Arial" pitchFamily="34" charset="0"/>
              </a:rPr>
              <a:pPr/>
              <a:t>29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386066" name="AutoShape 18"/>
          <p:cNvSpPr>
            <a:spLocks noChangeArrowheads="1"/>
          </p:cNvSpPr>
          <p:nvPr/>
        </p:nvSpPr>
        <p:spPr bwMode="auto">
          <a:xfrm flipH="1">
            <a:off x="3873500" y="2852738"/>
            <a:ext cx="1289050" cy="728662"/>
          </a:xfrm>
          <a:prstGeom prst="wedgeRoundRectCallout">
            <a:avLst>
              <a:gd name="adj1" fmla="val -146431"/>
              <a:gd name="adj2" fmla="val -93139"/>
              <a:gd name="adj3" fmla="val 16667"/>
            </a:avLst>
          </a:prstGeom>
          <a:solidFill>
            <a:schemeClr val="accent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sz="4400" b="1"/>
          </a:p>
        </p:txBody>
      </p:sp>
      <p:sp>
        <p:nvSpPr>
          <p:cNvPr id="594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States</a:t>
            </a:r>
          </a:p>
        </p:txBody>
      </p:sp>
      <p:sp>
        <p:nvSpPr>
          <p:cNvPr id="59401" name="Oval 5"/>
          <p:cNvSpPr>
            <a:spLocks noChangeArrowheads="1"/>
          </p:cNvSpPr>
          <p:nvPr/>
        </p:nvSpPr>
        <p:spPr bwMode="auto">
          <a:xfrm>
            <a:off x="3962400" y="2928938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2" name="Oval 6"/>
          <p:cNvSpPr>
            <a:spLocks noChangeArrowheads="1"/>
          </p:cNvSpPr>
          <p:nvPr/>
        </p:nvSpPr>
        <p:spPr bwMode="auto">
          <a:xfrm>
            <a:off x="2670175" y="4110038"/>
            <a:ext cx="10668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3" name="Oval 7"/>
          <p:cNvSpPr>
            <a:spLocks noChangeArrowheads="1"/>
          </p:cNvSpPr>
          <p:nvPr/>
        </p:nvSpPr>
        <p:spPr bwMode="auto">
          <a:xfrm>
            <a:off x="5299075" y="4046538"/>
            <a:ext cx="10668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4" name="Line 8"/>
          <p:cNvSpPr>
            <a:spLocks noChangeShapeType="1"/>
          </p:cNvSpPr>
          <p:nvPr/>
        </p:nvSpPr>
        <p:spPr bwMode="auto">
          <a:xfrm flipH="1">
            <a:off x="3505200" y="3538538"/>
            <a:ext cx="533400" cy="53340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5" name="Line 9"/>
          <p:cNvSpPr>
            <a:spLocks noChangeShapeType="1"/>
          </p:cNvSpPr>
          <p:nvPr/>
        </p:nvSpPr>
        <p:spPr bwMode="auto">
          <a:xfrm>
            <a:off x="4953000" y="3538538"/>
            <a:ext cx="5334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6067" name="Text Box 19"/>
          <p:cNvSpPr txBox="1">
            <a:spLocks noChangeArrowheads="1"/>
          </p:cNvSpPr>
          <p:nvPr/>
        </p:nvSpPr>
        <p:spPr bwMode="auto">
          <a:xfrm>
            <a:off x="5613400" y="1817688"/>
            <a:ext cx="1725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3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critical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6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6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66" grpId="0" animBg="1"/>
      <p:bldP spid="3860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1631-8C0E-4833-8E07-4F5FA821ECC6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FE885-4047-4697-AD73-2423658C3AB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616225" y="2231976"/>
            <a:ext cx="7036906" cy="156966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cs typeface="Arial" pitchFamily="34" charset="0"/>
              </a:rPr>
              <a:t>Used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Sperner’s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Lemma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to show </a:t>
            </a:r>
            <a:r>
              <a:rPr lang="en-US" sz="3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-set agreement impossible when protocol complex is a 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manifold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1404728" y="4481532"/>
            <a:ext cx="7036906" cy="1077218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cs typeface="Arial" pitchFamily="34" charset="0"/>
              </a:rPr>
              <a:t>But in most models, protocol complexes are 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manifolds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7"/>
          <p:cNvSpPr>
            <a:spLocks noChangeArrowheads="1"/>
          </p:cNvSpPr>
          <p:nvPr/>
        </p:nvSpPr>
        <p:spPr bwMode="auto">
          <a:xfrm>
            <a:off x="4267200" y="4791075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endParaRPr lang="en-US" sz="3200" b="1" baseline="-25000" dirty="0">
              <a:solidFill>
                <a:srgbClr val="FF0000"/>
              </a:solidFill>
            </a:endParaRPr>
          </a:p>
        </p:txBody>
      </p:sp>
      <p:sp>
        <p:nvSpPr>
          <p:cNvPr id="61447" name="Oval 12"/>
          <p:cNvSpPr>
            <a:spLocks noChangeArrowheads="1"/>
          </p:cNvSpPr>
          <p:nvPr/>
        </p:nvSpPr>
        <p:spPr bwMode="auto">
          <a:xfrm>
            <a:off x="4264025" y="4791075"/>
            <a:ext cx="1066800" cy="533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400" dirty="0"/>
          </a:p>
        </p:txBody>
      </p:sp>
      <p:sp>
        <p:nvSpPr>
          <p:cNvPr id="6144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5D4F0F7-97A9-4BD3-8467-37FE0D7B6686}" type="slidenum">
              <a:rPr lang="ar-SA" smtClean="0">
                <a:cs typeface="Arial" pitchFamily="34" charset="0"/>
              </a:rPr>
              <a:pPr/>
              <a:t>30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>
          <a:xfrm>
            <a:off x="658813" y="490538"/>
            <a:ext cx="7772400" cy="1143000"/>
          </a:xfrm>
        </p:spPr>
        <p:txBody>
          <a:bodyPr/>
          <a:lstStyle/>
          <a:p>
            <a:r>
              <a:rPr lang="en-US" dirty="0" smtClean="0"/>
              <a:t>Critical States Exist</a:t>
            </a:r>
          </a:p>
        </p:txBody>
      </p:sp>
      <p:sp>
        <p:nvSpPr>
          <p:cNvPr id="61444" name="Oval 4"/>
          <p:cNvSpPr>
            <a:spLocks noChangeArrowheads="1"/>
          </p:cNvSpPr>
          <p:nvPr/>
        </p:nvSpPr>
        <p:spPr bwMode="auto">
          <a:xfrm>
            <a:off x="2668588" y="2681288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 b="1" baseline="-25000" dirty="0">
              <a:solidFill>
                <a:schemeClr val="accent2"/>
              </a:solidFill>
            </a:endParaRPr>
          </a:p>
        </p:txBody>
      </p:sp>
      <p:sp>
        <p:nvSpPr>
          <p:cNvPr id="61445" name="Oval 8"/>
          <p:cNvSpPr>
            <a:spLocks noChangeArrowheads="1"/>
          </p:cNvSpPr>
          <p:nvPr/>
        </p:nvSpPr>
        <p:spPr bwMode="auto">
          <a:xfrm>
            <a:off x="2552700" y="4154488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 b="1" baseline="-25000" dirty="0">
              <a:solidFill>
                <a:schemeClr val="accent2"/>
              </a:solidFill>
            </a:endParaRPr>
          </a:p>
        </p:txBody>
      </p:sp>
      <p:sp>
        <p:nvSpPr>
          <p:cNvPr id="61446" name="Oval 11"/>
          <p:cNvSpPr>
            <a:spLocks noChangeArrowheads="1"/>
          </p:cNvSpPr>
          <p:nvPr/>
        </p:nvSpPr>
        <p:spPr bwMode="auto">
          <a:xfrm>
            <a:off x="4183063" y="3416300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 b="1" baseline="-25000" dirty="0">
              <a:solidFill>
                <a:srgbClr val="FF0000"/>
              </a:solidFill>
            </a:endParaRPr>
          </a:p>
        </p:txBody>
      </p:sp>
      <p:sp>
        <p:nvSpPr>
          <p:cNvPr id="61448" name="Line 22"/>
          <p:cNvSpPr>
            <a:spLocks noChangeShapeType="1"/>
          </p:cNvSpPr>
          <p:nvPr/>
        </p:nvSpPr>
        <p:spPr bwMode="auto">
          <a:xfrm>
            <a:off x="3751263" y="3151188"/>
            <a:ext cx="530225" cy="3175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olid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9" name="Line 25"/>
          <p:cNvSpPr>
            <a:spLocks noChangeShapeType="1"/>
          </p:cNvSpPr>
          <p:nvPr/>
        </p:nvSpPr>
        <p:spPr bwMode="auto">
          <a:xfrm flipH="1">
            <a:off x="3502025" y="3827463"/>
            <a:ext cx="609600" cy="381000"/>
          </a:xfrm>
          <a:prstGeom prst="line">
            <a:avLst/>
          </a:prstGeom>
          <a:noFill/>
          <a:ln w="76200">
            <a:solidFill>
              <a:srgbClr val="6666FF"/>
            </a:solidFill>
            <a:prstDash val="solid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0" name="Line 30"/>
          <p:cNvSpPr>
            <a:spLocks noChangeShapeType="1"/>
          </p:cNvSpPr>
          <p:nvPr/>
        </p:nvSpPr>
        <p:spPr bwMode="auto">
          <a:xfrm>
            <a:off x="5211763" y="5391150"/>
            <a:ext cx="279400" cy="2524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1" name="Line 31"/>
          <p:cNvSpPr>
            <a:spLocks noChangeShapeType="1"/>
          </p:cNvSpPr>
          <p:nvPr/>
        </p:nvSpPr>
        <p:spPr bwMode="auto">
          <a:xfrm>
            <a:off x="3651250" y="4568825"/>
            <a:ext cx="542925" cy="344488"/>
          </a:xfrm>
          <a:prstGeom prst="line">
            <a:avLst/>
          </a:prstGeom>
          <a:noFill/>
          <a:ln w="76200">
            <a:solidFill>
              <a:srgbClr val="FF0000"/>
            </a:solidFill>
            <a:prstDash val="solid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Text Box 35"/>
          <p:cNvSpPr txBox="1">
            <a:spLocks noChangeArrowheads="1"/>
          </p:cNvSpPr>
          <p:nvPr/>
        </p:nvSpPr>
        <p:spPr bwMode="auto">
          <a:xfrm>
            <a:off x="2841625" y="7612063"/>
            <a:ext cx="18415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n-US" sz="4400" b="1"/>
          </a:p>
          <a:p>
            <a:pPr algn="r">
              <a:spcBef>
                <a:spcPct val="50000"/>
              </a:spcBef>
            </a:pPr>
            <a:endParaRPr lang="en-US" sz="4400" b="1"/>
          </a:p>
        </p:txBody>
      </p:sp>
      <p:sp>
        <p:nvSpPr>
          <p:cNvPr id="61453" name="Text Box 36"/>
          <p:cNvSpPr txBox="1">
            <a:spLocks noChangeArrowheads="1"/>
          </p:cNvSpPr>
          <p:nvPr/>
        </p:nvSpPr>
        <p:spPr bwMode="auto">
          <a:xfrm>
            <a:off x="1736725" y="8645525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endParaRPr lang="en-US" sz="4400" b="1"/>
          </a:p>
        </p:txBody>
      </p:sp>
      <p:sp>
        <p:nvSpPr>
          <p:cNvPr id="61454" name="Oval 37"/>
          <p:cNvSpPr>
            <a:spLocks noChangeArrowheads="1"/>
          </p:cNvSpPr>
          <p:nvPr/>
        </p:nvSpPr>
        <p:spPr bwMode="auto">
          <a:xfrm>
            <a:off x="4038600" y="1981200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endParaRPr lang="en-US" sz="3200" b="1" baseline="-25000" dirty="0">
              <a:solidFill>
                <a:srgbClr val="FF0000"/>
              </a:solidFill>
            </a:endParaRPr>
          </a:p>
        </p:txBody>
      </p:sp>
      <p:sp>
        <p:nvSpPr>
          <p:cNvPr id="61455" name="Line 38"/>
          <p:cNvSpPr>
            <a:spLocks noChangeShapeType="1"/>
          </p:cNvSpPr>
          <p:nvPr/>
        </p:nvSpPr>
        <p:spPr bwMode="auto">
          <a:xfrm flipH="1">
            <a:off x="3544888" y="2422525"/>
            <a:ext cx="423862" cy="269875"/>
          </a:xfrm>
          <a:prstGeom prst="line">
            <a:avLst/>
          </a:prstGeom>
          <a:noFill/>
          <a:ln w="76200">
            <a:solidFill>
              <a:srgbClr val="6666FF"/>
            </a:solidFill>
            <a:prstDash val="solid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6" name="Line 39"/>
          <p:cNvSpPr>
            <a:spLocks noChangeShapeType="1"/>
          </p:cNvSpPr>
          <p:nvPr/>
        </p:nvSpPr>
        <p:spPr bwMode="auto">
          <a:xfrm>
            <a:off x="5041900" y="2530475"/>
            <a:ext cx="434975" cy="338314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8" name="Line 50"/>
          <p:cNvSpPr>
            <a:spLocks noChangeShapeType="1"/>
          </p:cNvSpPr>
          <p:nvPr/>
        </p:nvSpPr>
        <p:spPr bwMode="auto">
          <a:xfrm flipH="1">
            <a:off x="4160838" y="5384800"/>
            <a:ext cx="196850" cy="228600"/>
          </a:xfrm>
          <a:prstGeom prst="line">
            <a:avLst/>
          </a:prstGeom>
          <a:noFill/>
          <a:ln w="76200">
            <a:solidFill>
              <a:srgbClr val="6666FF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2" name="Line 54"/>
          <p:cNvSpPr>
            <a:spLocks noChangeShapeType="1"/>
          </p:cNvSpPr>
          <p:nvPr/>
        </p:nvSpPr>
        <p:spPr bwMode="auto">
          <a:xfrm flipH="1">
            <a:off x="2235200" y="3176588"/>
            <a:ext cx="423863" cy="269875"/>
          </a:xfrm>
          <a:prstGeom prst="line">
            <a:avLst/>
          </a:prstGeom>
          <a:noFill/>
          <a:ln w="76200">
            <a:solidFill>
              <a:srgbClr val="6666FF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3" name="Line 55"/>
          <p:cNvSpPr>
            <a:spLocks noChangeShapeType="1"/>
          </p:cNvSpPr>
          <p:nvPr/>
        </p:nvSpPr>
        <p:spPr bwMode="auto">
          <a:xfrm flipH="1">
            <a:off x="2085975" y="4702175"/>
            <a:ext cx="423863" cy="269875"/>
          </a:xfrm>
          <a:prstGeom prst="line">
            <a:avLst/>
          </a:prstGeom>
          <a:noFill/>
          <a:ln w="76200">
            <a:solidFill>
              <a:srgbClr val="6666FF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4" name="Line 56"/>
          <p:cNvSpPr>
            <a:spLocks noChangeShapeType="1"/>
          </p:cNvSpPr>
          <p:nvPr/>
        </p:nvSpPr>
        <p:spPr bwMode="auto">
          <a:xfrm>
            <a:off x="5299075" y="3884613"/>
            <a:ext cx="425450" cy="330904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37"/>
          <p:cNvSpPr>
            <a:spLocks noChangeArrowheads="1"/>
          </p:cNvSpPr>
          <p:nvPr/>
        </p:nvSpPr>
        <p:spPr bwMode="auto">
          <a:xfrm>
            <a:off x="1401147" y="3477209"/>
            <a:ext cx="10668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endParaRPr lang="en-US" sz="3200" b="1" baseline="-25000" dirty="0">
              <a:solidFill>
                <a:srgbClr val="FF0000"/>
              </a:solidFill>
            </a:endParaRPr>
          </a:p>
        </p:txBody>
      </p:sp>
      <p:sp>
        <p:nvSpPr>
          <p:cNvPr id="29" name="Oval 37"/>
          <p:cNvSpPr>
            <a:spLocks noChangeArrowheads="1"/>
          </p:cNvSpPr>
          <p:nvPr/>
        </p:nvSpPr>
        <p:spPr bwMode="auto">
          <a:xfrm>
            <a:off x="5511289" y="4256315"/>
            <a:ext cx="10668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endParaRPr lang="en-US" sz="3200" b="1" baseline="-25000" dirty="0">
              <a:solidFill>
                <a:srgbClr val="FF0000"/>
              </a:solidFill>
            </a:endParaRPr>
          </a:p>
        </p:txBody>
      </p:sp>
      <p:sp>
        <p:nvSpPr>
          <p:cNvPr id="30" name="Oval 37"/>
          <p:cNvSpPr>
            <a:spLocks noChangeArrowheads="1"/>
          </p:cNvSpPr>
          <p:nvPr/>
        </p:nvSpPr>
        <p:spPr bwMode="auto">
          <a:xfrm>
            <a:off x="5511289" y="5685454"/>
            <a:ext cx="10668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endParaRPr lang="en-US" sz="3200" b="1" baseline="-25000" dirty="0">
              <a:solidFill>
                <a:srgbClr val="FF0000"/>
              </a:solidFill>
            </a:endParaRPr>
          </a:p>
        </p:txBody>
      </p:sp>
      <p:sp>
        <p:nvSpPr>
          <p:cNvPr id="31" name="Oval 37"/>
          <p:cNvSpPr>
            <a:spLocks noChangeArrowheads="1"/>
          </p:cNvSpPr>
          <p:nvPr/>
        </p:nvSpPr>
        <p:spPr bwMode="auto">
          <a:xfrm>
            <a:off x="3509865" y="5679233"/>
            <a:ext cx="10668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endParaRPr lang="en-US" sz="3200" b="1" baseline="-25000" dirty="0">
              <a:solidFill>
                <a:srgbClr val="FF0000"/>
              </a:solidFill>
            </a:endParaRPr>
          </a:p>
        </p:txBody>
      </p:sp>
      <p:sp>
        <p:nvSpPr>
          <p:cNvPr id="32" name="Oval 37"/>
          <p:cNvSpPr>
            <a:spLocks noChangeArrowheads="1"/>
          </p:cNvSpPr>
          <p:nvPr/>
        </p:nvSpPr>
        <p:spPr bwMode="auto">
          <a:xfrm>
            <a:off x="5511289" y="2827176"/>
            <a:ext cx="10668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endParaRPr lang="en-US" sz="3200" b="1" baseline="-25000" dirty="0">
              <a:solidFill>
                <a:srgbClr val="FF0000"/>
              </a:solidFill>
            </a:endParaRPr>
          </a:p>
        </p:txBody>
      </p:sp>
      <p:sp>
        <p:nvSpPr>
          <p:cNvPr id="33" name="Oval 37"/>
          <p:cNvSpPr>
            <a:spLocks noChangeArrowheads="1"/>
          </p:cNvSpPr>
          <p:nvPr/>
        </p:nvSpPr>
        <p:spPr bwMode="auto">
          <a:xfrm>
            <a:off x="1407367" y="5022980"/>
            <a:ext cx="10668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endParaRPr lang="en-US" sz="3200" b="1" baseline="-250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61871" y="4926563"/>
            <a:ext cx="1204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critical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74795" y="1916663"/>
            <a:ext cx="2464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Non-satisfying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61447" grpId="0" animBg="1"/>
      <p:bldP spid="61444" grpId="0" animBg="1"/>
      <p:bldP spid="61445" grpId="0" animBg="1"/>
      <p:bldP spid="61446" grpId="0" animBg="1"/>
      <p:bldP spid="61448" grpId="0" animBg="1"/>
      <p:bldP spid="61449" grpId="0" animBg="1"/>
      <p:bldP spid="61450" grpId="0" animBg="1"/>
      <p:bldP spid="61451" grpId="0" animBg="1"/>
      <p:bldP spid="61455" grpId="0" animBg="1"/>
      <p:bldP spid="61456" grpId="0" animBg="1"/>
      <p:bldP spid="61458" grpId="0" animBg="1"/>
      <p:bldP spid="61462" grpId="0" animBg="1"/>
      <p:bldP spid="61463" grpId="0" animBg="1"/>
      <p:bldP spid="6146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E307B33-DD61-42BC-B039-FF5386548D2D}" type="slidenum">
              <a:rPr lang="ar-SA" smtClean="0">
                <a:cs typeface="Arial" pitchFamily="34" charset="0"/>
              </a:rPr>
              <a:pPr/>
              <a:t>31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Eventual Property</a:t>
            </a:r>
          </a:p>
        </p:txBody>
      </p:sp>
      <p:sp>
        <p:nvSpPr>
          <p:cNvPr id="41990" name="Oval 6"/>
          <p:cNvSpPr>
            <a:spLocks noChangeArrowheads="1"/>
          </p:cNvSpPr>
          <p:nvPr/>
        </p:nvSpPr>
        <p:spPr bwMode="auto">
          <a:xfrm>
            <a:off x="2336800" y="2971800"/>
            <a:ext cx="1066800" cy="533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Oval 7"/>
          <p:cNvSpPr>
            <a:spLocks noChangeArrowheads="1"/>
          </p:cNvSpPr>
          <p:nvPr/>
        </p:nvSpPr>
        <p:spPr bwMode="auto">
          <a:xfrm>
            <a:off x="5740400" y="2971800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Oval 13"/>
          <p:cNvSpPr>
            <a:spLocks noChangeArrowheads="1"/>
          </p:cNvSpPr>
          <p:nvPr/>
        </p:nvSpPr>
        <p:spPr bwMode="auto">
          <a:xfrm>
            <a:off x="974725" y="3733800"/>
            <a:ext cx="10668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Oval 14"/>
          <p:cNvSpPr>
            <a:spLocks noChangeArrowheads="1"/>
          </p:cNvSpPr>
          <p:nvPr/>
        </p:nvSpPr>
        <p:spPr bwMode="auto">
          <a:xfrm>
            <a:off x="390525" y="4724400"/>
            <a:ext cx="10668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Oval 15"/>
          <p:cNvSpPr>
            <a:spLocks noChangeArrowheads="1"/>
          </p:cNvSpPr>
          <p:nvPr/>
        </p:nvSpPr>
        <p:spPr bwMode="auto">
          <a:xfrm>
            <a:off x="1849438" y="4724400"/>
            <a:ext cx="10668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Oval 16"/>
          <p:cNvSpPr>
            <a:spLocks noChangeArrowheads="1"/>
          </p:cNvSpPr>
          <p:nvPr/>
        </p:nvSpPr>
        <p:spPr bwMode="auto">
          <a:xfrm>
            <a:off x="5059363" y="3733800"/>
            <a:ext cx="1066800" cy="533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Oval 17"/>
          <p:cNvSpPr>
            <a:spLocks noChangeArrowheads="1"/>
          </p:cNvSpPr>
          <p:nvPr/>
        </p:nvSpPr>
        <p:spPr bwMode="auto">
          <a:xfrm>
            <a:off x="7102475" y="3733800"/>
            <a:ext cx="10668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Oval 20"/>
          <p:cNvSpPr>
            <a:spLocks noChangeArrowheads="1"/>
          </p:cNvSpPr>
          <p:nvPr/>
        </p:nvSpPr>
        <p:spPr bwMode="auto">
          <a:xfrm>
            <a:off x="3016250" y="3733800"/>
            <a:ext cx="10668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Oval 21"/>
          <p:cNvSpPr>
            <a:spLocks noChangeArrowheads="1"/>
          </p:cNvSpPr>
          <p:nvPr/>
        </p:nvSpPr>
        <p:spPr bwMode="auto">
          <a:xfrm>
            <a:off x="3308350" y="4724400"/>
            <a:ext cx="10668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Oval 22"/>
          <p:cNvSpPr>
            <a:spLocks noChangeArrowheads="1"/>
          </p:cNvSpPr>
          <p:nvPr/>
        </p:nvSpPr>
        <p:spPr bwMode="auto">
          <a:xfrm>
            <a:off x="4767263" y="4724400"/>
            <a:ext cx="10668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Oval 23"/>
          <p:cNvSpPr>
            <a:spLocks noChangeArrowheads="1"/>
          </p:cNvSpPr>
          <p:nvPr/>
        </p:nvSpPr>
        <p:spPr bwMode="auto">
          <a:xfrm>
            <a:off x="6226175" y="4724400"/>
            <a:ext cx="10668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Oval 24"/>
          <p:cNvSpPr>
            <a:spLocks noChangeArrowheads="1"/>
          </p:cNvSpPr>
          <p:nvPr/>
        </p:nvSpPr>
        <p:spPr bwMode="auto">
          <a:xfrm>
            <a:off x="7686675" y="4724400"/>
            <a:ext cx="10668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Line 47"/>
          <p:cNvSpPr>
            <a:spLocks noChangeShapeType="1"/>
          </p:cNvSpPr>
          <p:nvPr/>
        </p:nvSpPr>
        <p:spPr bwMode="auto">
          <a:xfrm flipH="1">
            <a:off x="1828800" y="3429000"/>
            <a:ext cx="533400" cy="30480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9" name="Line 49"/>
          <p:cNvSpPr>
            <a:spLocks noChangeShapeType="1"/>
          </p:cNvSpPr>
          <p:nvPr/>
        </p:nvSpPr>
        <p:spPr bwMode="auto">
          <a:xfrm>
            <a:off x="6781800" y="3429000"/>
            <a:ext cx="5334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Line 50"/>
          <p:cNvSpPr>
            <a:spLocks noChangeShapeType="1"/>
          </p:cNvSpPr>
          <p:nvPr/>
        </p:nvSpPr>
        <p:spPr bwMode="auto">
          <a:xfrm flipH="1">
            <a:off x="5486400" y="3429000"/>
            <a:ext cx="304800" cy="30480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1" name="Line 51"/>
          <p:cNvSpPr>
            <a:spLocks noChangeShapeType="1"/>
          </p:cNvSpPr>
          <p:nvPr/>
        </p:nvSpPr>
        <p:spPr bwMode="auto">
          <a:xfrm>
            <a:off x="3352800" y="3429000"/>
            <a:ext cx="3048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2" name="Line 52"/>
          <p:cNvSpPr>
            <a:spLocks noChangeShapeType="1"/>
          </p:cNvSpPr>
          <p:nvPr/>
        </p:nvSpPr>
        <p:spPr bwMode="auto">
          <a:xfrm flipH="1">
            <a:off x="990600" y="4343400"/>
            <a:ext cx="30480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Line 53"/>
          <p:cNvSpPr>
            <a:spLocks noChangeShapeType="1"/>
          </p:cNvSpPr>
          <p:nvPr/>
        </p:nvSpPr>
        <p:spPr bwMode="auto">
          <a:xfrm>
            <a:off x="7848600" y="4343400"/>
            <a:ext cx="304800" cy="38100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4" name="Line 54"/>
          <p:cNvSpPr>
            <a:spLocks noChangeShapeType="1"/>
          </p:cNvSpPr>
          <p:nvPr/>
        </p:nvSpPr>
        <p:spPr bwMode="auto">
          <a:xfrm flipH="1">
            <a:off x="2667000" y="4343400"/>
            <a:ext cx="609600" cy="38100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5" name="Line 55"/>
          <p:cNvSpPr>
            <a:spLocks noChangeShapeType="1"/>
          </p:cNvSpPr>
          <p:nvPr/>
        </p:nvSpPr>
        <p:spPr bwMode="auto">
          <a:xfrm>
            <a:off x="5867400" y="4343400"/>
            <a:ext cx="60960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6" name="Line 56"/>
          <p:cNvSpPr>
            <a:spLocks noChangeShapeType="1"/>
          </p:cNvSpPr>
          <p:nvPr/>
        </p:nvSpPr>
        <p:spPr bwMode="auto">
          <a:xfrm>
            <a:off x="3657600" y="4343400"/>
            <a:ext cx="22860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7" name="Line 57"/>
          <p:cNvSpPr>
            <a:spLocks noChangeShapeType="1"/>
          </p:cNvSpPr>
          <p:nvPr/>
        </p:nvSpPr>
        <p:spPr bwMode="auto">
          <a:xfrm flipH="1">
            <a:off x="5105400" y="4343400"/>
            <a:ext cx="228600" cy="38100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8" name="Line 58"/>
          <p:cNvSpPr>
            <a:spLocks noChangeShapeType="1"/>
          </p:cNvSpPr>
          <p:nvPr/>
        </p:nvSpPr>
        <p:spPr bwMode="auto">
          <a:xfrm>
            <a:off x="914400" y="5257800"/>
            <a:ext cx="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9" name="Line 59"/>
          <p:cNvSpPr>
            <a:spLocks noChangeShapeType="1"/>
          </p:cNvSpPr>
          <p:nvPr/>
        </p:nvSpPr>
        <p:spPr bwMode="auto">
          <a:xfrm>
            <a:off x="2362200" y="5257800"/>
            <a:ext cx="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0" name="Line 60"/>
          <p:cNvSpPr>
            <a:spLocks noChangeShapeType="1"/>
          </p:cNvSpPr>
          <p:nvPr/>
        </p:nvSpPr>
        <p:spPr bwMode="auto">
          <a:xfrm>
            <a:off x="3810000" y="5257800"/>
            <a:ext cx="0" cy="30480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1" name="Line 61"/>
          <p:cNvSpPr>
            <a:spLocks noChangeShapeType="1"/>
          </p:cNvSpPr>
          <p:nvPr/>
        </p:nvSpPr>
        <p:spPr bwMode="auto">
          <a:xfrm>
            <a:off x="5257800" y="5257800"/>
            <a:ext cx="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2" name="Line 62"/>
          <p:cNvSpPr>
            <a:spLocks noChangeShapeType="1"/>
          </p:cNvSpPr>
          <p:nvPr/>
        </p:nvSpPr>
        <p:spPr bwMode="auto">
          <a:xfrm>
            <a:off x="6705600" y="5257800"/>
            <a:ext cx="0" cy="30480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3" name="Line 63"/>
          <p:cNvSpPr>
            <a:spLocks noChangeShapeType="1"/>
          </p:cNvSpPr>
          <p:nvPr/>
        </p:nvSpPr>
        <p:spPr bwMode="auto">
          <a:xfrm>
            <a:off x="8153400" y="5257800"/>
            <a:ext cx="0" cy="30480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5" name="Line 86"/>
          <p:cNvSpPr>
            <a:spLocks noChangeShapeType="1"/>
          </p:cNvSpPr>
          <p:nvPr/>
        </p:nvSpPr>
        <p:spPr bwMode="auto">
          <a:xfrm flipH="1">
            <a:off x="3200400" y="2514600"/>
            <a:ext cx="914400" cy="45720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6" name="Line 87"/>
          <p:cNvSpPr>
            <a:spLocks noChangeShapeType="1"/>
          </p:cNvSpPr>
          <p:nvPr/>
        </p:nvSpPr>
        <p:spPr bwMode="auto">
          <a:xfrm>
            <a:off x="5029200" y="2514600"/>
            <a:ext cx="91440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3"/>
          <p:cNvSpPr>
            <a:spLocks noChangeArrowheads="1"/>
          </p:cNvSpPr>
          <p:nvPr/>
        </p:nvSpPr>
        <p:spPr bwMode="auto">
          <a:xfrm>
            <a:off x="3883936" y="1597188"/>
            <a:ext cx="1310283" cy="90231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67102" y="1983550"/>
            <a:ext cx="545551" cy="138386"/>
            <a:chOff x="4109" y="1226"/>
            <a:chExt cx="357" cy="76"/>
          </a:xfrm>
        </p:grpSpPr>
        <p:sp>
          <p:nvSpPr>
            <p:cNvPr id="56" name="Freeform 5"/>
            <p:cNvSpPr>
              <a:spLocks/>
            </p:cNvSpPr>
            <p:nvPr/>
          </p:nvSpPr>
          <p:spPr bwMode="auto">
            <a:xfrm>
              <a:off x="4173" y="1229"/>
              <a:ext cx="220" cy="73"/>
            </a:xfrm>
            <a:custGeom>
              <a:avLst/>
              <a:gdLst/>
              <a:ahLst/>
              <a:cxnLst>
                <a:cxn ang="0">
                  <a:pos x="8" y="41"/>
                </a:cxn>
                <a:cxn ang="0">
                  <a:pos x="32" y="51"/>
                </a:cxn>
                <a:cxn ang="0">
                  <a:pos x="50" y="57"/>
                </a:cxn>
                <a:cxn ang="0">
                  <a:pos x="76" y="63"/>
                </a:cxn>
                <a:cxn ang="0">
                  <a:pos x="136" y="69"/>
                </a:cxn>
                <a:cxn ang="0">
                  <a:pos x="220" y="56"/>
                </a:cxn>
                <a:cxn ang="0">
                  <a:pos x="170" y="11"/>
                </a:cxn>
                <a:cxn ang="0">
                  <a:pos x="149" y="0"/>
                </a:cxn>
                <a:cxn ang="0">
                  <a:pos x="47" y="12"/>
                </a:cxn>
                <a:cxn ang="0">
                  <a:pos x="17" y="24"/>
                </a:cxn>
                <a:cxn ang="0">
                  <a:pos x="8" y="41"/>
                </a:cxn>
              </a:cxnLst>
              <a:rect l="0" t="0" r="r" b="b"/>
              <a:pathLst>
                <a:path w="220" h="73">
                  <a:moveTo>
                    <a:pt x="8" y="41"/>
                  </a:moveTo>
                  <a:cubicBezTo>
                    <a:pt x="17" y="44"/>
                    <a:pt x="23" y="50"/>
                    <a:pt x="32" y="51"/>
                  </a:cubicBezTo>
                  <a:cubicBezTo>
                    <a:pt x="38" y="54"/>
                    <a:pt x="43" y="56"/>
                    <a:pt x="50" y="57"/>
                  </a:cubicBezTo>
                  <a:cubicBezTo>
                    <a:pt x="58" y="60"/>
                    <a:pt x="67" y="62"/>
                    <a:pt x="76" y="63"/>
                  </a:cubicBezTo>
                  <a:cubicBezTo>
                    <a:pt x="105" y="73"/>
                    <a:pt x="86" y="68"/>
                    <a:pt x="136" y="69"/>
                  </a:cubicBezTo>
                  <a:cubicBezTo>
                    <a:pt x="188" y="68"/>
                    <a:pt x="180" y="64"/>
                    <a:pt x="220" y="56"/>
                  </a:cubicBezTo>
                  <a:cubicBezTo>
                    <a:pt x="198" y="47"/>
                    <a:pt x="195" y="15"/>
                    <a:pt x="170" y="11"/>
                  </a:cubicBezTo>
                  <a:cubicBezTo>
                    <a:pt x="164" y="6"/>
                    <a:pt x="156" y="3"/>
                    <a:pt x="149" y="0"/>
                  </a:cubicBezTo>
                  <a:cubicBezTo>
                    <a:pt x="113" y="2"/>
                    <a:pt x="82" y="5"/>
                    <a:pt x="47" y="12"/>
                  </a:cubicBezTo>
                  <a:cubicBezTo>
                    <a:pt x="38" y="16"/>
                    <a:pt x="27" y="22"/>
                    <a:pt x="17" y="24"/>
                  </a:cubicBezTo>
                  <a:cubicBezTo>
                    <a:pt x="12" y="27"/>
                    <a:pt x="0" y="36"/>
                    <a:pt x="8" y="4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6"/>
            <p:cNvSpPr>
              <a:spLocks/>
            </p:cNvSpPr>
            <p:nvPr/>
          </p:nvSpPr>
          <p:spPr bwMode="auto">
            <a:xfrm>
              <a:off x="4175" y="1226"/>
              <a:ext cx="221" cy="56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30" y="18"/>
                </a:cxn>
                <a:cxn ang="0">
                  <a:pos x="69" y="8"/>
                </a:cxn>
                <a:cxn ang="0">
                  <a:pos x="107" y="3"/>
                </a:cxn>
                <a:cxn ang="0">
                  <a:pos x="161" y="2"/>
                </a:cxn>
                <a:cxn ang="0">
                  <a:pos x="189" y="15"/>
                </a:cxn>
                <a:cxn ang="0">
                  <a:pos x="221" y="56"/>
                </a:cxn>
              </a:cxnLst>
              <a:rect l="0" t="0" r="r" b="b"/>
              <a:pathLst>
                <a:path w="221" h="56">
                  <a:moveTo>
                    <a:pt x="0" y="44"/>
                  </a:moveTo>
                  <a:cubicBezTo>
                    <a:pt x="9" y="34"/>
                    <a:pt x="18" y="24"/>
                    <a:pt x="30" y="18"/>
                  </a:cubicBezTo>
                  <a:cubicBezTo>
                    <a:pt x="42" y="12"/>
                    <a:pt x="56" y="10"/>
                    <a:pt x="69" y="8"/>
                  </a:cubicBezTo>
                  <a:cubicBezTo>
                    <a:pt x="82" y="6"/>
                    <a:pt x="92" y="4"/>
                    <a:pt x="107" y="3"/>
                  </a:cubicBezTo>
                  <a:cubicBezTo>
                    <a:pt x="122" y="2"/>
                    <a:pt x="147" y="0"/>
                    <a:pt x="161" y="2"/>
                  </a:cubicBezTo>
                  <a:cubicBezTo>
                    <a:pt x="175" y="4"/>
                    <a:pt x="179" y="6"/>
                    <a:pt x="189" y="15"/>
                  </a:cubicBezTo>
                  <a:cubicBezTo>
                    <a:pt x="199" y="24"/>
                    <a:pt x="216" y="49"/>
                    <a:pt x="221" y="56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7"/>
            <p:cNvSpPr>
              <a:spLocks/>
            </p:cNvSpPr>
            <p:nvPr/>
          </p:nvSpPr>
          <p:spPr bwMode="auto">
            <a:xfrm>
              <a:off x="4109" y="1231"/>
              <a:ext cx="357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33"/>
                </a:cxn>
                <a:cxn ang="0">
                  <a:pos x="71" y="40"/>
                </a:cxn>
                <a:cxn ang="0">
                  <a:pos x="129" y="58"/>
                </a:cxn>
                <a:cxn ang="0">
                  <a:pos x="180" y="63"/>
                </a:cxn>
                <a:cxn ang="0">
                  <a:pos x="236" y="60"/>
                </a:cxn>
                <a:cxn ang="0">
                  <a:pos x="293" y="42"/>
                </a:cxn>
                <a:cxn ang="0">
                  <a:pos x="335" y="18"/>
                </a:cxn>
                <a:cxn ang="0">
                  <a:pos x="342" y="12"/>
                </a:cxn>
                <a:cxn ang="0">
                  <a:pos x="347" y="10"/>
                </a:cxn>
                <a:cxn ang="0">
                  <a:pos x="357" y="4"/>
                </a:cxn>
              </a:cxnLst>
              <a:rect l="0" t="0" r="r" b="b"/>
              <a:pathLst>
                <a:path w="357" h="65">
                  <a:moveTo>
                    <a:pt x="0" y="0"/>
                  </a:moveTo>
                  <a:cubicBezTo>
                    <a:pt x="12" y="16"/>
                    <a:pt x="37" y="27"/>
                    <a:pt x="56" y="33"/>
                  </a:cubicBezTo>
                  <a:cubicBezTo>
                    <a:pt x="61" y="37"/>
                    <a:pt x="65" y="39"/>
                    <a:pt x="71" y="40"/>
                  </a:cubicBezTo>
                  <a:cubicBezTo>
                    <a:pt x="87" y="52"/>
                    <a:pt x="109" y="56"/>
                    <a:pt x="129" y="58"/>
                  </a:cubicBezTo>
                  <a:cubicBezTo>
                    <a:pt x="147" y="62"/>
                    <a:pt x="159" y="62"/>
                    <a:pt x="180" y="63"/>
                  </a:cubicBezTo>
                  <a:cubicBezTo>
                    <a:pt x="199" y="62"/>
                    <a:pt x="218" y="65"/>
                    <a:pt x="236" y="60"/>
                  </a:cubicBezTo>
                  <a:cubicBezTo>
                    <a:pt x="255" y="55"/>
                    <a:pt x="274" y="46"/>
                    <a:pt x="293" y="42"/>
                  </a:cubicBezTo>
                  <a:cubicBezTo>
                    <a:pt x="306" y="32"/>
                    <a:pt x="321" y="26"/>
                    <a:pt x="335" y="18"/>
                  </a:cubicBezTo>
                  <a:cubicBezTo>
                    <a:pt x="338" y="16"/>
                    <a:pt x="339" y="14"/>
                    <a:pt x="342" y="12"/>
                  </a:cubicBezTo>
                  <a:cubicBezTo>
                    <a:pt x="343" y="11"/>
                    <a:pt x="345" y="11"/>
                    <a:pt x="347" y="10"/>
                  </a:cubicBezTo>
                  <a:cubicBezTo>
                    <a:pt x="350" y="8"/>
                    <a:pt x="357" y="4"/>
                    <a:pt x="357" y="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" name="Isosceles Triangle 58"/>
          <p:cNvSpPr/>
          <p:nvPr/>
        </p:nvSpPr>
        <p:spPr>
          <a:xfrm>
            <a:off x="532707" y="5569387"/>
            <a:ext cx="798154" cy="688064"/>
          </a:xfrm>
          <a:prstGeom prst="triangl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>
            <a:off x="1988807" y="5569387"/>
            <a:ext cx="798154" cy="688064"/>
          </a:xfrm>
          <a:prstGeom prst="triangl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>
            <a:off x="3444907" y="5569387"/>
            <a:ext cx="798154" cy="688064"/>
          </a:xfrm>
          <a:prstGeom prst="triangl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Isosceles Triangle 61"/>
          <p:cNvSpPr/>
          <p:nvPr/>
        </p:nvSpPr>
        <p:spPr>
          <a:xfrm>
            <a:off x="4873846" y="5569387"/>
            <a:ext cx="798154" cy="688064"/>
          </a:xfrm>
          <a:prstGeom prst="triangl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Isosceles Triangle 62"/>
          <p:cNvSpPr/>
          <p:nvPr/>
        </p:nvSpPr>
        <p:spPr>
          <a:xfrm>
            <a:off x="6329946" y="5569387"/>
            <a:ext cx="798154" cy="688064"/>
          </a:xfrm>
          <a:prstGeom prst="triangl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Isosceles Triangle 63"/>
          <p:cNvSpPr/>
          <p:nvPr/>
        </p:nvSpPr>
        <p:spPr>
          <a:xfrm>
            <a:off x="7786046" y="5569387"/>
            <a:ext cx="798154" cy="688064"/>
          </a:xfrm>
          <a:prstGeom prst="triangl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AutoShape 64"/>
          <p:cNvSpPr>
            <a:spLocks noChangeArrowheads="1"/>
          </p:cNvSpPr>
          <p:nvPr/>
        </p:nvSpPr>
        <p:spPr bwMode="auto">
          <a:xfrm>
            <a:off x="4895850" y="3600450"/>
            <a:ext cx="1638300" cy="838200"/>
          </a:xfrm>
          <a:prstGeom prst="wedgeRoundRectCallout">
            <a:avLst>
              <a:gd name="adj1" fmla="val 113148"/>
              <a:gd name="adj2" fmla="val -97536"/>
              <a:gd name="adj3" fmla="val 16667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sz="4400" b="1"/>
          </a:p>
        </p:txBody>
      </p:sp>
      <p:sp>
        <p:nvSpPr>
          <p:cNvPr id="50" name="Rectangle 73"/>
          <p:cNvSpPr>
            <a:spLocks noChangeArrowheads="1"/>
          </p:cNvSpPr>
          <p:nvPr/>
        </p:nvSpPr>
        <p:spPr bwMode="auto">
          <a:xfrm>
            <a:off x="6991350" y="2162175"/>
            <a:ext cx="18081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Critical states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AutoShape 64"/>
          <p:cNvSpPr>
            <a:spLocks noChangeArrowheads="1"/>
          </p:cNvSpPr>
          <p:nvPr/>
        </p:nvSpPr>
        <p:spPr bwMode="auto">
          <a:xfrm>
            <a:off x="2133600" y="2809875"/>
            <a:ext cx="1638300" cy="838200"/>
          </a:xfrm>
          <a:prstGeom prst="wedgeRoundRectCallout">
            <a:avLst>
              <a:gd name="adj1" fmla="val 246869"/>
              <a:gd name="adj2" fmla="val -57763"/>
              <a:gd name="adj3" fmla="val 16667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sz="4400" b="1"/>
          </a:p>
        </p:txBody>
      </p:sp>
      <p:sp>
        <p:nvSpPr>
          <p:cNvPr id="48" name="Text Box 122"/>
          <p:cNvSpPr txBox="1">
            <a:spLocks noChangeArrowheads="1"/>
          </p:cNvSpPr>
          <p:nvPr/>
        </p:nvSpPr>
        <p:spPr bwMode="auto">
          <a:xfrm>
            <a:off x="1280447" y="3740344"/>
            <a:ext cx="3501104" cy="138499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Lowest non-satisfying states in tree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122"/>
          <p:cNvSpPr txBox="1">
            <a:spLocks noChangeArrowheads="1"/>
          </p:cNvSpPr>
          <p:nvPr/>
        </p:nvSpPr>
        <p:spPr bwMode="auto">
          <a:xfrm>
            <a:off x="499397" y="1983708"/>
            <a:ext cx="4743450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Path-connectivity has a critical state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Path-Connectivity is an Eventual Property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05187" y="2695575"/>
            <a:ext cx="2114550" cy="1371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24025" y="4552950"/>
            <a:ext cx="2114550" cy="1371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38725" y="4552950"/>
            <a:ext cx="2114550" cy="1371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405187" y="4552950"/>
            <a:ext cx="2114550" cy="1371600"/>
          </a:xfrm>
          <a:prstGeom prst="ellipse">
            <a:avLst/>
          </a:prstGeom>
          <a:solidFill>
            <a:schemeClr val="accent1">
              <a:lumMod val="20000"/>
              <a:lumOff val="80000"/>
              <a:alpha val="48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>
            <a:stCxn id="6" idx="3"/>
            <a:endCxn id="7" idx="0"/>
          </p:cNvCxnSpPr>
          <p:nvPr/>
        </p:nvCxnSpPr>
        <p:spPr bwMode="auto">
          <a:xfrm rot="5400000">
            <a:off x="2904758" y="3742851"/>
            <a:ext cx="686641" cy="933556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6" idx="5"/>
            <a:endCxn id="9" idx="0"/>
          </p:cNvCxnSpPr>
          <p:nvPr/>
        </p:nvCxnSpPr>
        <p:spPr bwMode="auto">
          <a:xfrm rot="16200000" flipH="1">
            <a:off x="5309714" y="3766663"/>
            <a:ext cx="686641" cy="885932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6" idx="4"/>
            <a:endCxn id="8" idx="0"/>
          </p:cNvCxnSpPr>
          <p:nvPr/>
        </p:nvCxnSpPr>
        <p:spPr bwMode="auto">
          <a:xfrm rot="5400000">
            <a:off x="4219575" y="4310062"/>
            <a:ext cx="485775" cy="1588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2509509" y="3667125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65822" y="4038600"/>
            <a:ext cx="463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74728" y="367665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R</a:t>
            </a:r>
          </a:p>
        </p:txBody>
      </p:sp>
      <p:pic>
        <p:nvPicPr>
          <p:cNvPr id="28" name="Picture 2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4045291" y="3051175"/>
            <a:ext cx="832011" cy="491884"/>
          </a:xfrm>
          <a:prstGeom prst="rect">
            <a:avLst/>
          </a:prstGeom>
          <a:noFill/>
          <a:ln/>
          <a:effectLst/>
        </p:spPr>
      </p:pic>
      <p:pic>
        <p:nvPicPr>
          <p:cNvPr id="33" name="Picture 3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415821" y="4984750"/>
            <a:ext cx="604801" cy="453824"/>
          </a:xfrm>
          <a:prstGeom prst="rect">
            <a:avLst/>
          </a:prstGeom>
          <a:noFill/>
          <a:ln/>
          <a:effectLst/>
        </p:spPr>
      </p:pic>
      <p:pic>
        <p:nvPicPr>
          <p:cNvPr id="37" name="Picture 36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4073320" y="4965700"/>
            <a:ext cx="604503" cy="491401"/>
          </a:xfrm>
          <a:prstGeom prst="rect">
            <a:avLst/>
          </a:prstGeom>
          <a:noFill/>
          <a:ln/>
          <a:effectLst/>
        </p:spPr>
      </p:pic>
      <p:pic>
        <p:nvPicPr>
          <p:cNvPr id="38" name="Picture 37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5730670" y="4946650"/>
            <a:ext cx="604503" cy="45360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8" grpId="0" animBg="1"/>
      <p:bldP spid="23" grpId="0"/>
      <p:bldP spid="24" grpId="0"/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State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05187" y="2695575"/>
            <a:ext cx="2114550" cy="1371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24025" y="4552950"/>
            <a:ext cx="2114550" cy="1371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38725" y="4552950"/>
            <a:ext cx="2114550" cy="1371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405187" y="4552950"/>
            <a:ext cx="2114550" cy="1371600"/>
          </a:xfrm>
          <a:prstGeom prst="ellipse">
            <a:avLst/>
          </a:prstGeom>
          <a:solidFill>
            <a:schemeClr val="accent1">
              <a:lumMod val="20000"/>
              <a:lumOff val="80000"/>
              <a:alpha val="48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>
            <a:stCxn id="6" idx="3"/>
            <a:endCxn id="7" idx="0"/>
          </p:cNvCxnSpPr>
          <p:nvPr/>
        </p:nvCxnSpPr>
        <p:spPr bwMode="auto">
          <a:xfrm rot="5400000">
            <a:off x="2904758" y="3742851"/>
            <a:ext cx="686641" cy="933556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6" idx="5"/>
            <a:endCxn id="9" idx="0"/>
          </p:cNvCxnSpPr>
          <p:nvPr/>
        </p:nvCxnSpPr>
        <p:spPr bwMode="auto">
          <a:xfrm rot="16200000" flipH="1">
            <a:off x="5309714" y="3766663"/>
            <a:ext cx="686641" cy="885932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6" idx="4"/>
            <a:endCxn id="8" idx="0"/>
          </p:cNvCxnSpPr>
          <p:nvPr/>
        </p:nvCxnSpPr>
        <p:spPr bwMode="auto">
          <a:xfrm rot="5400000">
            <a:off x="4219575" y="4310062"/>
            <a:ext cx="485775" cy="1588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2595234" y="37719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65822" y="4038600"/>
            <a:ext cx="463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74728" y="367665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R</a:t>
            </a:r>
          </a:p>
        </p:txBody>
      </p:sp>
      <p:pic>
        <p:nvPicPr>
          <p:cNvPr id="28" name="Picture 2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4045291" y="3051175"/>
            <a:ext cx="832011" cy="491884"/>
          </a:xfrm>
          <a:prstGeom prst="rect">
            <a:avLst/>
          </a:prstGeom>
          <a:noFill/>
          <a:ln/>
          <a:effectLst/>
        </p:spPr>
      </p:pic>
      <p:pic>
        <p:nvPicPr>
          <p:cNvPr id="33" name="Picture 3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415821" y="4984750"/>
            <a:ext cx="604801" cy="453824"/>
          </a:xfrm>
          <a:prstGeom prst="rect">
            <a:avLst/>
          </a:prstGeom>
          <a:noFill/>
          <a:ln/>
          <a:effectLst/>
        </p:spPr>
      </p:pic>
      <p:pic>
        <p:nvPicPr>
          <p:cNvPr id="37" name="Picture 36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073320" y="4965700"/>
            <a:ext cx="604503" cy="491401"/>
          </a:xfrm>
          <a:prstGeom prst="rect">
            <a:avLst/>
          </a:prstGeom>
          <a:noFill/>
          <a:ln/>
          <a:effectLst/>
        </p:spPr>
      </p:pic>
      <p:pic>
        <p:nvPicPr>
          <p:cNvPr id="38" name="Picture 37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5730670" y="4946650"/>
            <a:ext cx="604503" cy="453600"/>
          </a:xfrm>
          <a:prstGeom prst="rect">
            <a:avLst/>
          </a:prstGeom>
          <a:noFill/>
          <a:ln/>
          <a:effectLst/>
        </p:spPr>
      </p:pic>
      <p:grpSp>
        <p:nvGrpSpPr>
          <p:cNvPr id="46" name="Group 45"/>
          <p:cNvGrpSpPr/>
          <p:nvPr/>
        </p:nvGrpSpPr>
        <p:grpSpPr>
          <a:xfrm>
            <a:off x="576504" y="1626294"/>
            <a:ext cx="4743450" cy="954107"/>
            <a:chOff x="518447" y="1640808"/>
            <a:chExt cx="4743450" cy="954107"/>
          </a:xfrm>
        </p:grpSpPr>
        <p:sp>
          <p:nvSpPr>
            <p:cNvPr id="22" name="Text Box 122"/>
            <p:cNvSpPr txBox="1">
              <a:spLocks noChangeArrowheads="1"/>
            </p:cNvSpPr>
            <p:nvPr/>
          </p:nvSpPr>
          <p:spPr bwMode="auto">
            <a:xfrm>
              <a:off x="518447" y="1640808"/>
              <a:ext cx="4743450" cy="954107"/>
            </a:xfrm>
            <a:prstGeom prst="rect">
              <a:avLst/>
            </a:prstGeom>
            <a:solidFill>
              <a:schemeClr val="bg1">
                <a:alpha val="89999"/>
              </a:schemeClr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      </a:t>
              </a:r>
            </a:p>
            <a:p>
              <a:endPara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3" name="Picture 42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1569120" y="1872039"/>
              <a:ext cx="2642101" cy="528680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6" name="Text Box 122"/>
          <p:cNvSpPr txBox="1">
            <a:spLocks noChangeArrowheads="1"/>
          </p:cNvSpPr>
          <p:nvPr/>
        </p:nvSpPr>
        <p:spPr bwMode="auto">
          <a:xfrm>
            <a:off x="1223297" y="4322823"/>
            <a:ext cx="4743450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Will show each pair-wise intersection is non-empty …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122"/>
          <p:cNvSpPr txBox="1">
            <a:spLocks noChangeArrowheads="1"/>
          </p:cNvSpPr>
          <p:nvPr/>
        </p:nvSpPr>
        <p:spPr bwMode="auto">
          <a:xfrm>
            <a:off x="1223296" y="2816419"/>
            <a:ext cx="5958553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Where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(c)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is not path-connected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22"/>
          <p:cNvSpPr txBox="1">
            <a:spLocks noChangeArrowheads="1"/>
          </p:cNvSpPr>
          <p:nvPr/>
        </p:nvSpPr>
        <p:spPr bwMode="auto">
          <a:xfrm>
            <a:off x="1775747" y="5498433"/>
            <a:ext cx="4743450" cy="1015663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Implying that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(c)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is path-connected after all!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122"/>
          <p:cNvSpPr txBox="1">
            <a:spLocks noChangeArrowheads="1"/>
          </p:cNvSpPr>
          <p:nvPr/>
        </p:nvSpPr>
        <p:spPr bwMode="auto">
          <a:xfrm>
            <a:off x="1718597" y="3578099"/>
            <a:ext cx="6368128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But each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2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2800" baseline="-25000" dirty="0" smtClean="0">
                <a:latin typeface="Arial"/>
                <a:cs typeface="Arial" pitchFamily="34" charset="0"/>
              </a:rPr>
              <a:t> </a:t>
            </a:r>
            <a:r>
              <a:rPr lang="en-US" sz="2800" dirty="0" smtClean="0">
                <a:latin typeface="Arial"/>
                <a:cs typeface="Arial" pitchFamily="34" charset="0"/>
              </a:rPr>
              <a:t>is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path-connected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5" grpId="0" animBg="1"/>
      <p:bldP spid="30" grpId="0" animBg="1"/>
      <p:bldP spid="2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Text Box 122"/>
          <p:cNvSpPr txBox="1">
            <a:spLocks noChangeArrowheads="1"/>
          </p:cNvSpPr>
          <p:nvPr/>
        </p:nvSpPr>
        <p:spPr bwMode="auto">
          <a:xfrm>
            <a:off x="708946" y="2164683"/>
            <a:ext cx="6110953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Show that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2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Å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2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Q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is non-empty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966121" y="3035089"/>
            <a:ext cx="6110953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Executions where it is ambiguous whether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moved first in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1" name="Text Box 122"/>
          <p:cNvSpPr txBox="1">
            <a:spLocks noChangeArrowheads="1"/>
          </p:cNvSpPr>
          <p:nvPr/>
        </p:nvSpPr>
        <p:spPr bwMode="auto">
          <a:xfrm>
            <a:off x="1537621" y="4336383"/>
            <a:ext cx="6110953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What could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be doing in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B77F242-060E-454E-8101-33FC711B8A97}" type="slidenum">
              <a:rPr lang="ar-SA" sz="1400">
                <a:solidFill>
                  <a:schemeClr val="tx1"/>
                </a:solidFill>
                <a:cs typeface="Arial" pitchFamily="34" charset="0"/>
              </a:rPr>
              <a:pPr algn="r"/>
              <a:t>35</a:t>
            </a:fld>
            <a:endParaRPr lang="en-US" sz="14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Possible Interactions</a:t>
            </a:r>
          </a:p>
        </p:txBody>
      </p:sp>
      <p:graphicFrame>
        <p:nvGraphicFramePr>
          <p:cNvPr id="392400" name="Group 208"/>
          <p:cNvGraphicFramePr>
            <a:graphicFrameLocks noGrp="1"/>
          </p:cNvGraphicFramePr>
          <p:nvPr>
            <p:ph type="tbl" idx="4294967295"/>
          </p:nvPr>
        </p:nvGraphicFramePr>
        <p:xfrm>
          <a:off x="581025" y="1828800"/>
          <a:ext cx="7874000" cy="4600004"/>
        </p:xfrm>
        <a:graphic>
          <a:graphicData uri="http://schemas.openxmlformats.org/drawingml/2006/table">
            <a:tbl>
              <a:tblPr/>
              <a:tblGrid>
                <a:gridCol w="1574800"/>
                <a:gridCol w="1574800"/>
                <a:gridCol w="1574800"/>
                <a:gridCol w="1574800"/>
                <a:gridCol w="1574800"/>
              </a:tblGrid>
              <a:tr h="966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Lucida Console" pitchFamily="49" charset="0"/>
                        </a:rPr>
                        <a:t>Read 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Lucida Console" pitchFamily="49" charset="0"/>
                        </a:rPr>
                        <a:t>Read 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Lucida Console" pitchFamily="49" charset="0"/>
                        </a:rPr>
                        <a:t>Write 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Lucida Console" pitchFamily="49" charset="0"/>
                        </a:rPr>
                        <a:t>Write 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Read x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Read 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5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Write x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Write 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18934" y="19050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1172" y="2266950"/>
            <a:ext cx="463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rot="10800000">
            <a:off x="1104901" y="1828800"/>
            <a:ext cx="1038225" cy="9715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56B9CB-D41E-466C-B6D7-C4D2A7C95A32}" type="slidenum">
              <a:rPr lang="ar-SA" smtClean="0">
                <a:cs typeface="Arial" pitchFamily="34" charset="0"/>
              </a:rPr>
              <a:pPr/>
              <a:t>36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is about to Read</a:t>
            </a:r>
          </a:p>
        </p:txBody>
      </p:sp>
      <p:sp>
        <p:nvSpPr>
          <p:cNvPr id="73732" name="Oval 19"/>
          <p:cNvSpPr>
            <a:spLocks noChangeArrowheads="1"/>
          </p:cNvSpPr>
          <p:nvPr/>
        </p:nvSpPr>
        <p:spPr bwMode="auto">
          <a:xfrm>
            <a:off x="3971925" y="2124075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4E52677-4BA8-4292-99BB-7D433146489D}" type="slidenum">
              <a:rPr lang="ar-SA" sz="1400">
                <a:solidFill>
                  <a:schemeClr val="tx1"/>
                </a:solidFill>
                <a:cs typeface="Arial" pitchFamily="34" charset="0"/>
              </a:rPr>
              <a:pPr algn="r"/>
              <a:t>37</a:t>
            </a:fld>
            <a:endParaRPr lang="en-US" sz="14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Q is about to Read</a:t>
            </a:r>
          </a:p>
        </p:txBody>
      </p:sp>
      <p:sp>
        <p:nvSpPr>
          <p:cNvPr id="74756" name="Freeform 6"/>
          <p:cNvSpPr>
            <a:spLocks/>
          </p:cNvSpPr>
          <p:nvPr/>
        </p:nvSpPr>
        <p:spPr bwMode="auto">
          <a:xfrm>
            <a:off x="3505200" y="2616200"/>
            <a:ext cx="520700" cy="598488"/>
          </a:xfrm>
          <a:custGeom>
            <a:avLst/>
            <a:gdLst>
              <a:gd name="T0" fmla="*/ 520700 w 328"/>
              <a:gd name="T1" fmla="*/ 0 h 377"/>
              <a:gd name="T2" fmla="*/ 254000 w 328"/>
              <a:gd name="T3" fmla="*/ 127000 h 377"/>
              <a:gd name="T4" fmla="*/ 266700 w 328"/>
              <a:gd name="T5" fmla="*/ 355600 h 377"/>
              <a:gd name="T6" fmla="*/ 0 w 328"/>
              <a:gd name="T7" fmla="*/ 598488 h 377"/>
              <a:gd name="T8" fmla="*/ 0 60000 65536"/>
              <a:gd name="T9" fmla="*/ 0 60000 65536"/>
              <a:gd name="T10" fmla="*/ 0 60000 65536"/>
              <a:gd name="T11" fmla="*/ 0 60000 65536"/>
              <a:gd name="T12" fmla="*/ 0 w 328"/>
              <a:gd name="T13" fmla="*/ 0 h 377"/>
              <a:gd name="T14" fmla="*/ 328 w 328"/>
              <a:gd name="T15" fmla="*/ 377 h 3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8" h="377">
                <a:moveTo>
                  <a:pt x="328" y="0"/>
                </a:moveTo>
                <a:cubicBezTo>
                  <a:pt x="304" y="15"/>
                  <a:pt x="187" y="43"/>
                  <a:pt x="160" y="80"/>
                </a:cubicBezTo>
                <a:cubicBezTo>
                  <a:pt x="132" y="110"/>
                  <a:pt x="195" y="174"/>
                  <a:pt x="168" y="224"/>
                </a:cubicBezTo>
                <a:cubicBezTo>
                  <a:pt x="141" y="274"/>
                  <a:pt x="35" y="345"/>
                  <a:pt x="0" y="377"/>
                </a:cubicBezTo>
              </a:path>
            </a:pathLst>
          </a:cu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8" name="Oval 17"/>
          <p:cNvSpPr>
            <a:spLocks noChangeArrowheads="1"/>
          </p:cNvSpPr>
          <p:nvPr/>
        </p:nvSpPr>
        <p:spPr bwMode="auto">
          <a:xfrm>
            <a:off x="2713038" y="3314700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 b="1" dirty="0"/>
          </a:p>
        </p:txBody>
      </p:sp>
      <p:sp>
        <p:nvSpPr>
          <p:cNvPr id="74759" name="Oval 19"/>
          <p:cNvSpPr>
            <a:spLocks noChangeArrowheads="1"/>
          </p:cNvSpPr>
          <p:nvPr/>
        </p:nvSpPr>
        <p:spPr bwMode="auto">
          <a:xfrm>
            <a:off x="3971925" y="2124075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23900" y="2270125"/>
            <a:ext cx="3140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 runs solo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968568" y="3346450"/>
            <a:ext cx="604205" cy="45337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4E52677-4BA8-4292-99BB-7D433146489D}" type="slidenum">
              <a:rPr lang="ar-SA" sz="1400">
                <a:solidFill>
                  <a:schemeClr val="tx1"/>
                </a:solidFill>
                <a:cs typeface="Arial" pitchFamily="34" charset="0"/>
              </a:rPr>
              <a:pPr algn="r"/>
              <a:t>38</a:t>
            </a:fld>
            <a:endParaRPr lang="en-US" sz="14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Q is about to Read</a:t>
            </a:r>
          </a:p>
        </p:txBody>
      </p:sp>
      <p:sp>
        <p:nvSpPr>
          <p:cNvPr id="74756" name="Freeform 6"/>
          <p:cNvSpPr>
            <a:spLocks/>
          </p:cNvSpPr>
          <p:nvPr/>
        </p:nvSpPr>
        <p:spPr bwMode="auto">
          <a:xfrm>
            <a:off x="3505200" y="2616200"/>
            <a:ext cx="520700" cy="598488"/>
          </a:xfrm>
          <a:custGeom>
            <a:avLst/>
            <a:gdLst>
              <a:gd name="T0" fmla="*/ 520700 w 328"/>
              <a:gd name="T1" fmla="*/ 0 h 377"/>
              <a:gd name="T2" fmla="*/ 254000 w 328"/>
              <a:gd name="T3" fmla="*/ 127000 h 377"/>
              <a:gd name="T4" fmla="*/ 266700 w 328"/>
              <a:gd name="T5" fmla="*/ 355600 h 377"/>
              <a:gd name="T6" fmla="*/ 0 w 328"/>
              <a:gd name="T7" fmla="*/ 598488 h 377"/>
              <a:gd name="T8" fmla="*/ 0 60000 65536"/>
              <a:gd name="T9" fmla="*/ 0 60000 65536"/>
              <a:gd name="T10" fmla="*/ 0 60000 65536"/>
              <a:gd name="T11" fmla="*/ 0 60000 65536"/>
              <a:gd name="T12" fmla="*/ 0 w 328"/>
              <a:gd name="T13" fmla="*/ 0 h 377"/>
              <a:gd name="T14" fmla="*/ 328 w 328"/>
              <a:gd name="T15" fmla="*/ 377 h 3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8" h="377">
                <a:moveTo>
                  <a:pt x="328" y="0"/>
                </a:moveTo>
                <a:cubicBezTo>
                  <a:pt x="304" y="15"/>
                  <a:pt x="187" y="43"/>
                  <a:pt x="160" y="80"/>
                </a:cubicBezTo>
                <a:cubicBezTo>
                  <a:pt x="132" y="110"/>
                  <a:pt x="195" y="174"/>
                  <a:pt x="168" y="224"/>
                </a:cubicBezTo>
                <a:cubicBezTo>
                  <a:pt x="141" y="274"/>
                  <a:pt x="35" y="345"/>
                  <a:pt x="0" y="377"/>
                </a:cubicBezTo>
              </a:path>
            </a:pathLst>
          </a:cu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8" name="Oval 17"/>
          <p:cNvSpPr>
            <a:spLocks noChangeArrowheads="1"/>
          </p:cNvSpPr>
          <p:nvPr/>
        </p:nvSpPr>
        <p:spPr bwMode="auto">
          <a:xfrm>
            <a:off x="2713038" y="3314700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 b="1" dirty="0"/>
          </a:p>
        </p:txBody>
      </p:sp>
      <p:sp>
        <p:nvSpPr>
          <p:cNvPr id="74759" name="Oval 19"/>
          <p:cNvSpPr>
            <a:spLocks noChangeArrowheads="1"/>
          </p:cNvSpPr>
          <p:nvPr/>
        </p:nvSpPr>
        <p:spPr bwMode="auto">
          <a:xfrm>
            <a:off x="3971925" y="2124075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5262563" y="3189288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4953000" y="2681288"/>
            <a:ext cx="5334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400675" y="2114550"/>
            <a:ext cx="2151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reads x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23900" y="2270125"/>
            <a:ext cx="3140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 runs solo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968568" y="3346450"/>
            <a:ext cx="604205" cy="45337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4E52677-4BA8-4292-99BB-7D433146489D}" type="slidenum">
              <a:rPr lang="ar-SA" sz="1400">
                <a:solidFill>
                  <a:schemeClr val="tx1"/>
                </a:solidFill>
                <a:cs typeface="Arial" pitchFamily="34" charset="0"/>
              </a:rPr>
              <a:pPr algn="r"/>
              <a:t>39</a:t>
            </a:fld>
            <a:endParaRPr lang="en-US" sz="14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Q is about to Read</a:t>
            </a:r>
          </a:p>
        </p:txBody>
      </p:sp>
      <p:sp>
        <p:nvSpPr>
          <p:cNvPr id="74756" name="Freeform 6"/>
          <p:cNvSpPr>
            <a:spLocks/>
          </p:cNvSpPr>
          <p:nvPr/>
        </p:nvSpPr>
        <p:spPr bwMode="auto">
          <a:xfrm>
            <a:off x="3505200" y="2616200"/>
            <a:ext cx="520700" cy="598488"/>
          </a:xfrm>
          <a:custGeom>
            <a:avLst/>
            <a:gdLst>
              <a:gd name="T0" fmla="*/ 520700 w 328"/>
              <a:gd name="T1" fmla="*/ 0 h 377"/>
              <a:gd name="T2" fmla="*/ 254000 w 328"/>
              <a:gd name="T3" fmla="*/ 127000 h 377"/>
              <a:gd name="T4" fmla="*/ 266700 w 328"/>
              <a:gd name="T5" fmla="*/ 355600 h 377"/>
              <a:gd name="T6" fmla="*/ 0 w 328"/>
              <a:gd name="T7" fmla="*/ 598488 h 377"/>
              <a:gd name="T8" fmla="*/ 0 60000 65536"/>
              <a:gd name="T9" fmla="*/ 0 60000 65536"/>
              <a:gd name="T10" fmla="*/ 0 60000 65536"/>
              <a:gd name="T11" fmla="*/ 0 60000 65536"/>
              <a:gd name="T12" fmla="*/ 0 w 328"/>
              <a:gd name="T13" fmla="*/ 0 h 377"/>
              <a:gd name="T14" fmla="*/ 328 w 328"/>
              <a:gd name="T15" fmla="*/ 377 h 3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8" h="377">
                <a:moveTo>
                  <a:pt x="328" y="0"/>
                </a:moveTo>
                <a:cubicBezTo>
                  <a:pt x="304" y="15"/>
                  <a:pt x="187" y="43"/>
                  <a:pt x="160" y="80"/>
                </a:cubicBezTo>
                <a:cubicBezTo>
                  <a:pt x="132" y="110"/>
                  <a:pt x="195" y="174"/>
                  <a:pt x="168" y="224"/>
                </a:cubicBezTo>
                <a:cubicBezTo>
                  <a:pt x="141" y="274"/>
                  <a:pt x="35" y="345"/>
                  <a:pt x="0" y="377"/>
                </a:cubicBezTo>
              </a:path>
            </a:pathLst>
          </a:cu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7" name="Text Box 10"/>
          <p:cNvSpPr txBox="1">
            <a:spLocks noChangeArrowheads="1"/>
          </p:cNvSpPr>
          <p:nvPr/>
        </p:nvSpPr>
        <p:spPr bwMode="auto">
          <a:xfrm>
            <a:off x="723900" y="2270125"/>
            <a:ext cx="3140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 runs solo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758" name="Oval 17"/>
          <p:cNvSpPr>
            <a:spLocks noChangeArrowheads="1"/>
          </p:cNvSpPr>
          <p:nvPr/>
        </p:nvSpPr>
        <p:spPr bwMode="auto">
          <a:xfrm>
            <a:off x="2713038" y="3314700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 b="1" dirty="0"/>
          </a:p>
        </p:txBody>
      </p:sp>
      <p:sp>
        <p:nvSpPr>
          <p:cNvPr id="74759" name="Oval 19"/>
          <p:cNvSpPr>
            <a:spLocks noChangeArrowheads="1"/>
          </p:cNvSpPr>
          <p:nvPr/>
        </p:nvSpPr>
        <p:spPr bwMode="auto">
          <a:xfrm>
            <a:off x="3971925" y="2124075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pic>
        <p:nvPicPr>
          <p:cNvPr id="9" name="Picture 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968568" y="3346450"/>
            <a:ext cx="604205" cy="453377"/>
          </a:xfrm>
          <a:prstGeom prst="rect">
            <a:avLst/>
          </a:prstGeom>
          <a:noFill/>
          <a:ln/>
          <a:effectLst/>
        </p:spPr>
      </p:pic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5262563" y="3189288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4953000" y="2681288"/>
            <a:ext cx="5334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400675" y="2114550"/>
            <a:ext cx="2151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reads x</a:t>
            </a:r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4895850" y="3711575"/>
            <a:ext cx="520700" cy="598488"/>
          </a:xfrm>
          <a:custGeom>
            <a:avLst/>
            <a:gdLst>
              <a:gd name="T0" fmla="*/ 520700 w 328"/>
              <a:gd name="T1" fmla="*/ 0 h 377"/>
              <a:gd name="T2" fmla="*/ 254000 w 328"/>
              <a:gd name="T3" fmla="*/ 127000 h 377"/>
              <a:gd name="T4" fmla="*/ 266700 w 328"/>
              <a:gd name="T5" fmla="*/ 355600 h 377"/>
              <a:gd name="T6" fmla="*/ 0 w 328"/>
              <a:gd name="T7" fmla="*/ 598488 h 377"/>
              <a:gd name="T8" fmla="*/ 0 60000 65536"/>
              <a:gd name="T9" fmla="*/ 0 60000 65536"/>
              <a:gd name="T10" fmla="*/ 0 60000 65536"/>
              <a:gd name="T11" fmla="*/ 0 60000 65536"/>
              <a:gd name="T12" fmla="*/ 0 w 328"/>
              <a:gd name="T13" fmla="*/ 0 h 377"/>
              <a:gd name="T14" fmla="*/ 328 w 328"/>
              <a:gd name="T15" fmla="*/ 377 h 3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8" h="377">
                <a:moveTo>
                  <a:pt x="328" y="0"/>
                </a:moveTo>
                <a:cubicBezTo>
                  <a:pt x="304" y="15"/>
                  <a:pt x="187" y="43"/>
                  <a:pt x="160" y="80"/>
                </a:cubicBezTo>
                <a:cubicBezTo>
                  <a:pt x="132" y="110"/>
                  <a:pt x="195" y="174"/>
                  <a:pt x="168" y="224"/>
                </a:cubicBezTo>
                <a:cubicBezTo>
                  <a:pt x="141" y="274"/>
                  <a:pt x="35" y="345"/>
                  <a:pt x="0" y="377"/>
                </a:cubicBezTo>
              </a:path>
            </a:pathLst>
          </a:cu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848225" y="3889375"/>
            <a:ext cx="3140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 runs solo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4103688" y="4410075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 b="1" dirty="0"/>
          </a:p>
        </p:txBody>
      </p:sp>
      <p:pic>
        <p:nvPicPr>
          <p:cNvPr id="17" name="Picture 1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302216" y="4451350"/>
            <a:ext cx="603907" cy="490916"/>
          </a:xfrm>
          <a:prstGeom prst="rect">
            <a:avLst/>
          </a:prstGeom>
          <a:noFill/>
          <a:ln/>
          <a:effectLst/>
        </p:spPr>
      </p:pic>
      <p:sp>
        <p:nvSpPr>
          <p:cNvPr id="16" name="Text Box 122"/>
          <p:cNvSpPr txBox="1">
            <a:spLocks noChangeArrowheads="1"/>
          </p:cNvSpPr>
          <p:nvPr/>
        </p:nvSpPr>
        <p:spPr bwMode="auto">
          <a:xfrm>
            <a:off x="766097" y="4231608"/>
            <a:ext cx="3005804" cy="144655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Same vertex! must lie in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2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Å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2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Q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Box 122"/>
          <p:cNvSpPr txBox="1">
            <a:spLocks noChangeArrowheads="1"/>
          </p:cNvSpPr>
          <p:nvPr/>
        </p:nvSpPr>
        <p:spPr bwMode="auto">
          <a:xfrm>
            <a:off x="904422" y="1686764"/>
            <a:ext cx="4043094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Consensus Impossibility</a:t>
            </a:r>
          </a:p>
        </p:txBody>
      </p:sp>
      <p:sp>
        <p:nvSpPr>
          <p:cNvPr id="7" name="Text Box 122"/>
          <p:cNvSpPr txBox="1">
            <a:spLocks noChangeArrowheads="1"/>
          </p:cNvSpPr>
          <p:nvPr/>
        </p:nvSpPr>
        <p:spPr bwMode="auto">
          <a:xfrm>
            <a:off x="1642609" y="2444915"/>
            <a:ext cx="2999475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General theorem</a:t>
            </a:r>
          </a:p>
        </p:txBody>
      </p:sp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1642609" y="3203066"/>
            <a:ext cx="5304657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Application to read-write models</a:t>
            </a:r>
          </a:p>
        </p:txBody>
      </p:sp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904422" y="3961217"/>
            <a:ext cx="4842992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-set agreement Impossibility</a:t>
            </a:r>
          </a:p>
        </p:txBody>
      </p:sp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1642609" y="4719368"/>
            <a:ext cx="2999475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General theorem</a:t>
            </a:r>
          </a:p>
        </p:txBody>
      </p:sp>
      <p:sp>
        <p:nvSpPr>
          <p:cNvPr id="11" name="Text Box 122"/>
          <p:cNvSpPr txBox="1">
            <a:spLocks noChangeArrowheads="1"/>
          </p:cNvSpPr>
          <p:nvPr/>
        </p:nvSpPr>
        <p:spPr bwMode="auto">
          <a:xfrm>
            <a:off x="1642609" y="5477521"/>
            <a:ext cx="5304657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Application to read-write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B77F242-060E-454E-8101-33FC711B8A97}" type="slidenum">
              <a:rPr lang="ar-SA" sz="1400">
                <a:solidFill>
                  <a:schemeClr val="tx1"/>
                </a:solidFill>
                <a:cs typeface="Arial" pitchFamily="34" charset="0"/>
              </a:rPr>
              <a:pPr algn="r"/>
              <a:t>40</a:t>
            </a:fld>
            <a:endParaRPr lang="en-US" sz="14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Possible Interactions</a:t>
            </a:r>
          </a:p>
        </p:txBody>
      </p:sp>
      <p:graphicFrame>
        <p:nvGraphicFramePr>
          <p:cNvPr id="392400" name="Group 208"/>
          <p:cNvGraphicFramePr>
            <a:graphicFrameLocks noGrp="1"/>
          </p:cNvGraphicFramePr>
          <p:nvPr>
            <p:ph type="tbl" idx="4294967295"/>
          </p:nvPr>
        </p:nvGraphicFramePr>
        <p:xfrm>
          <a:off x="581025" y="1828800"/>
          <a:ext cx="7874000" cy="4600004"/>
        </p:xfrm>
        <a:graphic>
          <a:graphicData uri="http://schemas.openxmlformats.org/drawingml/2006/table">
            <a:tbl>
              <a:tblPr/>
              <a:tblGrid>
                <a:gridCol w="1574800"/>
                <a:gridCol w="1574800"/>
                <a:gridCol w="1574800"/>
                <a:gridCol w="1574800"/>
                <a:gridCol w="1574800"/>
              </a:tblGrid>
              <a:tr h="966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Lucida Console" pitchFamily="49" charset="0"/>
                        </a:rPr>
                        <a:t>Read 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Lucida Console" pitchFamily="49" charset="0"/>
                        </a:rPr>
                        <a:t>Read 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Lucida Console" pitchFamily="49" charset="0"/>
                        </a:rPr>
                        <a:t>Write 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Lucida Console" pitchFamily="49" charset="0"/>
                        </a:rPr>
                        <a:t>Write 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Read x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2EA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2EA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2EA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2EA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Read 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2EA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2EA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2EA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2EA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5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Write x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2EA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2EA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Write 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2EA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2EA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18934" y="19050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1172" y="2266950"/>
            <a:ext cx="463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rot="10800000">
            <a:off x="1104901" y="1828800"/>
            <a:ext cx="1038225" cy="9715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AAA6314-15CF-4624-9C76-97432BDBA81B}" type="slidenum">
              <a:rPr lang="ar-SA" smtClean="0">
                <a:cs typeface="Arial" pitchFamily="34" charset="0"/>
              </a:rPr>
              <a:pPr/>
              <a:t>41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Distinct Variables</a:t>
            </a:r>
          </a:p>
        </p:txBody>
      </p:sp>
      <p:sp>
        <p:nvSpPr>
          <p:cNvPr id="80901" name="Oval 14"/>
          <p:cNvSpPr>
            <a:spLocks noChangeArrowheads="1"/>
          </p:cNvSpPr>
          <p:nvPr/>
        </p:nvSpPr>
        <p:spPr bwMode="auto">
          <a:xfrm>
            <a:off x="3971925" y="2124075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0E3677C-928A-443E-BF5B-130E7AFF2D13}" type="slidenum">
              <a:rPr lang="ar-SA" smtClean="0"/>
              <a:pPr/>
              <a:t>42</a:t>
            </a:fld>
            <a:endParaRPr lang="en-US" smtClean="0"/>
          </a:p>
        </p:txBody>
      </p:sp>
      <p:sp>
        <p:nvSpPr>
          <p:cNvPr id="819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Distinct Variables</a:t>
            </a:r>
          </a:p>
        </p:txBody>
      </p:sp>
      <p:sp>
        <p:nvSpPr>
          <p:cNvPr id="81924" name="Line 6"/>
          <p:cNvSpPr>
            <a:spLocks noChangeShapeType="1"/>
          </p:cNvSpPr>
          <p:nvPr/>
        </p:nvSpPr>
        <p:spPr bwMode="auto">
          <a:xfrm flipH="1">
            <a:off x="3505200" y="2681288"/>
            <a:ext cx="533400" cy="53340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1925" name="Text Box 8"/>
          <p:cNvSpPr txBox="1">
            <a:spLocks noChangeArrowheads="1"/>
          </p:cNvSpPr>
          <p:nvPr/>
        </p:nvSpPr>
        <p:spPr bwMode="auto">
          <a:xfrm>
            <a:off x="1516063" y="2441575"/>
            <a:ext cx="2455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 writes x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26" name="Oval 14"/>
          <p:cNvSpPr>
            <a:spLocks noChangeArrowheads="1"/>
          </p:cNvSpPr>
          <p:nvPr/>
        </p:nvSpPr>
        <p:spPr bwMode="auto">
          <a:xfrm>
            <a:off x="3971925" y="2124075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81927" name="Oval 20"/>
          <p:cNvSpPr>
            <a:spLocks noChangeArrowheads="1"/>
          </p:cNvSpPr>
          <p:nvPr/>
        </p:nvSpPr>
        <p:spPr bwMode="auto">
          <a:xfrm>
            <a:off x="2928938" y="3300413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0E3677C-928A-443E-BF5B-130E7AFF2D13}" type="slidenum">
              <a:rPr lang="ar-SA" smtClean="0"/>
              <a:pPr/>
              <a:t>43</a:t>
            </a:fld>
            <a:endParaRPr lang="en-US" smtClean="0"/>
          </a:p>
        </p:txBody>
      </p:sp>
      <p:sp>
        <p:nvSpPr>
          <p:cNvPr id="819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Distinct Variables</a:t>
            </a:r>
          </a:p>
        </p:txBody>
      </p:sp>
      <p:sp>
        <p:nvSpPr>
          <p:cNvPr id="81924" name="Line 6"/>
          <p:cNvSpPr>
            <a:spLocks noChangeShapeType="1"/>
          </p:cNvSpPr>
          <p:nvPr/>
        </p:nvSpPr>
        <p:spPr bwMode="auto">
          <a:xfrm flipH="1">
            <a:off x="3505200" y="2681288"/>
            <a:ext cx="533400" cy="53340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1925" name="Text Box 8"/>
          <p:cNvSpPr txBox="1">
            <a:spLocks noChangeArrowheads="1"/>
          </p:cNvSpPr>
          <p:nvPr/>
        </p:nvSpPr>
        <p:spPr bwMode="auto">
          <a:xfrm>
            <a:off x="1516063" y="2441575"/>
            <a:ext cx="2455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 writes x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26" name="Oval 14"/>
          <p:cNvSpPr>
            <a:spLocks noChangeArrowheads="1"/>
          </p:cNvSpPr>
          <p:nvPr/>
        </p:nvSpPr>
        <p:spPr bwMode="auto">
          <a:xfrm>
            <a:off x="3971925" y="2124075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81927" name="Oval 20"/>
          <p:cNvSpPr>
            <a:spLocks noChangeArrowheads="1"/>
          </p:cNvSpPr>
          <p:nvPr/>
        </p:nvSpPr>
        <p:spPr bwMode="auto">
          <a:xfrm>
            <a:off x="2928938" y="3300413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782638" y="3963988"/>
            <a:ext cx="2151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writes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 flipH="1">
            <a:off x="3497263" y="3930650"/>
            <a:ext cx="0" cy="7223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20"/>
          <p:cNvSpPr>
            <a:spLocks noChangeArrowheads="1"/>
          </p:cNvSpPr>
          <p:nvPr/>
        </p:nvSpPr>
        <p:spPr bwMode="auto">
          <a:xfrm>
            <a:off x="2927350" y="4657725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2378075" y="5283200"/>
            <a:ext cx="520700" cy="598488"/>
          </a:xfrm>
          <a:custGeom>
            <a:avLst/>
            <a:gdLst>
              <a:gd name="T0" fmla="*/ 520700 w 328"/>
              <a:gd name="T1" fmla="*/ 0 h 377"/>
              <a:gd name="T2" fmla="*/ 254000 w 328"/>
              <a:gd name="T3" fmla="*/ 127000 h 377"/>
              <a:gd name="T4" fmla="*/ 266700 w 328"/>
              <a:gd name="T5" fmla="*/ 355600 h 377"/>
              <a:gd name="T6" fmla="*/ 0 w 328"/>
              <a:gd name="T7" fmla="*/ 598488 h 377"/>
              <a:gd name="T8" fmla="*/ 0 60000 65536"/>
              <a:gd name="T9" fmla="*/ 0 60000 65536"/>
              <a:gd name="T10" fmla="*/ 0 60000 65536"/>
              <a:gd name="T11" fmla="*/ 0 60000 65536"/>
              <a:gd name="T12" fmla="*/ 0 w 328"/>
              <a:gd name="T13" fmla="*/ 0 h 377"/>
              <a:gd name="T14" fmla="*/ 328 w 328"/>
              <a:gd name="T15" fmla="*/ 377 h 3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8" h="377">
                <a:moveTo>
                  <a:pt x="328" y="0"/>
                </a:moveTo>
                <a:cubicBezTo>
                  <a:pt x="304" y="15"/>
                  <a:pt x="187" y="43"/>
                  <a:pt x="160" y="80"/>
                </a:cubicBezTo>
                <a:cubicBezTo>
                  <a:pt x="132" y="110"/>
                  <a:pt x="195" y="174"/>
                  <a:pt x="168" y="224"/>
                </a:cubicBezTo>
                <a:cubicBezTo>
                  <a:pt x="141" y="274"/>
                  <a:pt x="35" y="345"/>
                  <a:pt x="0" y="377"/>
                </a:cubicBezTo>
              </a:path>
            </a:pathLst>
          </a:cu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77813" y="5146675"/>
            <a:ext cx="2455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 runs solo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20"/>
          <p:cNvSpPr>
            <a:spLocks noChangeArrowheads="1"/>
          </p:cNvSpPr>
          <p:nvPr/>
        </p:nvSpPr>
        <p:spPr bwMode="auto">
          <a:xfrm>
            <a:off x="1708150" y="5934075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1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977968" y="5984875"/>
            <a:ext cx="604205" cy="45337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0E3677C-928A-443E-BF5B-130E7AFF2D13}" type="slidenum">
              <a:rPr lang="ar-SA" smtClean="0"/>
              <a:pPr/>
              <a:t>44</a:t>
            </a:fld>
            <a:endParaRPr lang="en-US" smtClean="0"/>
          </a:p>
        </p:txBody>
      </p:sp>
      <p:sp>
        <p:nvSpPr>
          <p:cNvPr id="819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Distinct Variables</a:t>
            </a:r>
          </a:p>
        </p:txBody>
      </p:sp>
      <p:sp>
        <p:nvSpPr>
          <p:cNvPr id="81924" name="Line 6"/>
          <p:cNvSpPr>
            <a:spLocks noChangeShapeType="1"/>
          </p:cNvSpPr>
          <p:nvPr/>
        </p:nvSpPr>
        <p:spPr bwMode="auto">
          <a:xfrm flipH="1">
            <a:off x="3505200" y="2681288"/>
            <a:ext cx="533400" cy="53340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1925" name="Text Box 8"/>
          <p:cNvSpPr txBox="1">
            <a:spLocks noChangeArrowheads="1"/>
          </p:cNvSpPr>
          <p:nvPr/>
        </p:nvSpPr>
        <p:spPr bwMode="auto">
          <a:xfrm>
            <a:off x="1516063" y="2441575"/>
            <a:ext cx="2455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 writes x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26" name="Oval 14"/>
          <p:cNvSpPr>
            <a:spLocks noChangeArrowheads="1"/>
          </p:cNvSpPr>
          <p:nvPr/>
        </p:nvSpPr>
        <p:spPr bwMode="auto">
          <a:xfrm>
            <a:off x="3971925" y="2124075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81927" name="Oval 20"/>
          <p:cNvSpPr>
            <a:spLocks noChangeArrowheads="1"/>
          </p:cNvSpPr>
          <p:nvPr/>
        </p:nvSpPr>
        <p:spPr bwMode="auto">
          <a:xfrm>
            <a:off x="2928938" y="3300413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782638" y="3963988"/>
            <a:ext cx="2151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 writes y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 flipH="1">
            <a:off x="3497263" y="3930650"/>
            <a:ext cx="0" cy="7223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20"/>
          <p:cNvSpPr>
            <a:spLocks noChangeArrowheads="1"/>
          </p:cNvSpPr>
          <p:nvPr/>
        </p:nvSpPr>
        <p:spPr bwMode="auto">
          <a:xfrm>
            <a:off x="2927350" y="4657725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2378075" y="5283200"/>
            <a:ext cx="520700" cy="598488"/>
          </a:xfrm>
          <a:custGeom>
            <a:avLst/>
            <a:gdLst>
              <a:gd name="T0" fmla="*/ 520700 w 328"/>
              <a:gd name="T1" fmla="*/ 0 h 377"/>
              <a:gd name="T2" fmla="*/ 254000 w 328"/>
              <a:gd name="T3" fmla="*/ 127000 h 377"/>
              <a:gd name="T4" fmla="*/ 266700 w 328"/>
              <a:gd name="T5" fmla="*/ 355600 h 377"/>
              <a:gd name="T6" fmla="*/ 0 w 328"/>
              <a:gd name="T7" fmla="*/ 598488 h 377"/>
              <a:gd name="T8" fmla="*/ 0 60000 65536"/>
              <a:gd name="T9" fmla="*/ 0 60000 65536"/>
              <a:gd name="T10" fmla="*/ 0 60000 65536"/>
              <a:gd name="T11" fmla="*/ 0 60000 65536"/>
              <a:gd name="T12" fmla="*/ 0 w 328"/>
              <a:gd name="T13" fmla="*/ 0 h 377"/>
              <a:gd name="T14" fmla="*/ 328 w 328"/>
              <a:gd name="T15" fmla="*/ 377 h 3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8" h="377">
                <a:moveTo>
                  <a:pt x="328" y="0"/>
                </a:moveTo>
                <a:cubicBezTo>
                  <a:pt x="304" y="15"/>
                  <a:pt x="187" y="43"/>
                  <a:pt x="160" y="80"/>
                </a:cubicBezTo>
                <a:cubicBezTo>
                  <a:pt x="132" y="110"/>
                  <a:pt x="195" y="174"/>
                  <a:pt x="168" y="224"/>
                </a:cubicBezTo>
                <a:cubicBezTo>
                  <a:pt x="141" y="274"/>
                  <a:pt x="35" y="345"/>
                  <a:pt x="0" y="377"/>
                </a:cubicBezTo>
              </a:path>
            </a:pathLst>
          </a:cu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77813" y="5146675"/>
            <a:ext cx="2455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 runs solo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20"/>
          <p:cNvSpPr>
            <a:spLocks noChangeArrowheads="1"/>
          </p:cNvSpPr>
          <p:nvPr/>
        </p:nvSpPr>
        <p:spPr bwMode="auto">
          <a:xfrm>
            <a:off x="1708150" y="5934075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1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977968" y="5984875"/>
            <a:ext cx="604205" cy="453377"/>
          </a:xfrm>
          <a:prstGeom prst="rect">
            <a:avLst/>
          </a:prstGeom>
          <a:noFill/>
          <a:ln/>
          <a:effectLst/>
        </p:spPr>
      </p:pic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5284788" y="3300413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4953000" y="2681288"/>
            <a:ext cx="5334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H="1">
            <a:off x="5791200" y="3930650"/>
            <a:ext cx="0" cy="722313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5284788" y="4703763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6"/>
          <p:cNvSpPr>
            <a:spLocks/>
          </p:cNvSpPr>
          <p:nvPr/>
        </p:nvSpPr>
        <p:spPr bwMode="auto">
          <a:xfrm flipH="1">
            <a:off x="6207125" y="5359400"/>
            <a:ext cx="520700" cy="598488"/>
          </a:xfrm>
          <a:custGeom>
            <a:avLst/>
            <a:gdLst>
              <a:gd name="T0" fmla="*/ 520700 w 328"/>
              <a:gd name="T1" fmla="*/ 0 h 377"/>
              <a:gd name="T2" fmla="*/ 254000 w 328"/>
              <a:gd name="T3" fmla="*/ 127000 h 377"/>
              <a:gd name="T4" fmla="*/ 266700 w 328"/>
              <a:gd name="T5" fmla="*/ 355600 h 377"/>
              <a:gd name="T6" fmla="*/ 0 w 328"/>
              <a:gd name="T7" fmla="*/ 598488 h 377"/>
              <a:gd name="T8" fmla="*/ 0 60000 65536"/>
              <a:gd name="T9" fmla="*/ 0 60000 65536"/>
              <a:gd name="T10" fmla="*/ 0 60000 65536"/>
              <a:gd name="T11" fmla="*/ 0 60000 65536"/>
              <a:gd name="T12" fmla="*/ 0 w 328"/>
              <a:gd name="T13" fmla="*/ 0 h 377"/>
              <a:gd name="T14" fmla="*/ 328 w 328"/>
              <a:gd name="T15" fmla="*/ 377 h 3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8" h="377">
                <a:moveTo>
                  <a:pt x="328" y="0"/>
                </a:moveTo>
                <a:cubicBezTo>
                  <a:pt x="304" y="15"/>
                  <a:pt x="187" y="43"/>
                  <a:pt x="160" y="80"/>
                </a:cubicBezTo>
                <a:cubicBezTo>
                  <a:pt x="132" y="110"/>
                  <a:pt x="195" y="174"/>
                  <a:pt x="168" y="224"/>
                </a:cubicBezTo>
                <a:cubicBezTo>
                  <a:pt x="141" y="274"/>
                  <a:pt x="35" y="345"/>
                  <a:pt x="0" y="377"/>
                </a:cubicBezTo>
              </a:path>
            </a:pathLst>
          </a:cu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411788" y="2411413"/>
            <a:ext cx="2151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 writes y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5754688" y="3984625"/>
            <a:ext cx="2455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 writes x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0"/>
          <p:cNvSpPr>
            <a:spLocks noChangeArrowheads="1"/>
          </p:cNvSpPr>
          <p:nvPr/>
        </p:nvSpPr>
        <p:spPr bwMode="auto">
          <a:xfrm>
            <a:off x="6403975" y="6038850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5" name="Picture 2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673941" y="6080125"/>
            <a:ext cx="603907" cy="490916"/>
          </a:xfrm>
          <a:prstGeom prst="rect">
            <a:avLst/>
          </a:prstGeom>
          <a:noFill/>
          <a:ln/>
          <a:effectLst/>
        </p:spPr>
      </p:pic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6326188" y="5194300"/>
            <a:ext cx="2455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 runs solo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22"/>
          <p:cNvSpPr txBox="1">
            <a:spLocks noChangeArrowheads="1"/>
          </p:cNvSpPr>
          <p:nvPr/>
        </p:nvSpPr>
        <p:spPr bwMode="auto">
          <a:xfrm>
            <a:off x="3052097" y="5117433"/>
            <a:ext cx="3005804" cy="144655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Same vertex! must lie in</a:t>
            </a:r>
            <a:endParaRPr lang="en-US" sz="2800" dirty="0" smtClean="0">
              <a:solidFill>
                <a:schemeClr val="tx1"/>
              </a:solidFill>
              <a:latin typeface="cmsy10"/>
              <a:cs typeface="Arial" pitchFamily="34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2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Å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2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Q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3200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B77F242-060E-454E-8101-33FC711B8A97}" type="slidenum">
              <a:rPr lang="ar-SA" sz="1400">
                <a:solidFill>
                  <a:schemeClr val="tx1"/>
                </a:solidFill>
                <a:cs typeface="Arial" pitchFamily="34" charset="0"/>
              </a:rPr>
              <a:pPr algn="r"/>
              <a:t>45</a:t>
            </a:fld>
            <a:endParaRPr lang="en-US" sz="14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Possible Interactions</a:t>
            </a:r>
          </a:p>
        </p:txBody>
      </p:sp>
      <p:graphicFrame>
        <p:nvGraphicFramePr>
          <p:cNvPr id="392400" name="Group 208"/>
          <p:cNvGraphicFramePr>
            <a:graphicFrameLocks noGrp="1"/>
          </p:cNvGraphicFramePr>
          <p:nvPr>
            <p:ph type="tbl" idx="4294967295"/>
          </p:nvPr>
        </p:nvGraphicFramePr>
        <p:xfrm>
          <a:off x="581025" y="1828800"/>
          <a:ext cx="7874000" cy="4600004"/>
        </p:xfrm>
        <a:graphic>
          <a:graphicData uri="http://schemas.openxmlformats.org/drawingml/2006/table">
            <a:tbl>
              <a:tblPr/>
              <a:tblGrid>
                <a:gridCol w="1574800"/>
                <a:gridCol w="1574800"/>
                <a:gridCol w="1574800"/>
                <a:gridCol w="1574800"/>
                <a:gridCol w="1574800"/>
              </a:tblGrid>
              <a:tr h="966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Lucida Console" pitchFamily="49" charset="0"/>
                        </a:rPr>
                        <a:t>Read 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Lucida Console" pitchFamily="49" charset="0"/>
                        </a:rPr>
                        <a:t>Read 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Lucida Console" pitchFamily="49" charset="0"/>
                        </a:rPr>
                        <a:t>Write 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Lucida Console" pitchFamily="49" charset="0"/>
                        </a:rPr>
                        <a:t>Write 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Read x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2EA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2EA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2EA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2EA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Read 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2EA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2EA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2EA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2EA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5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Write x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2EA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2EA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2EA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Write 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2EA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2EA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2EA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18934" y="19050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1172" y="2266950"/>
            <a:ext cx="463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rot="10800000">
            <a:off x="1104901" y="1828800"/>
            <a:ext cx="1038225" cy="9715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0E3677C-928A-443E-BF5B-130E7AFF2D13}" type="slidenum">
              <a:rPr lang="ar-SA" smtClean="0"/>
              <a:pPr/>
              <a:t>46</a:t>
            </a:fld>
            <a:endParaRPr lang="en-US" smtClean="0"/>
          </a:p>
        </p:txBody>
      </p:sp>
      <p:sp>
        <p:nvSpPr>
          <p:cNvPr id="819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Same Variable</a:t>
            </a:r>
          </a:p>
        </p:txBody>
      </p:sp>
      <p:sp>
        <p:nvSpPr>
          <p:cNvPr id="81924" name="Line 6"/>
          <p:cNvSpPr>
            <a:spLocks noChangeShapeType="1"/>
          </p:cNvSpPr>
          <p:nvPr/>
        </p:nvSpPr>
        <p:spPr bwMode="auto">
          <a:xfrm flipH="1">
            <a:off x="3505200" y="2681288"/>
            <a:ext cx="533400" cy="53340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1925" name="Text Box 8"/>
          <p:cNvSpPr txBox="1">
            <a:spLocks noChangeArrowheads="1"/>
          </p:cNvSpPr>
          <p:nvPr/>
        </p:nvSpPr>
        <p:spPr bwMode="auto">
          <a:xfrm>
            <a:off x="1516063" y="2441575"/>
            <a:ext cx="2455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 writes x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26" name="Oval 14"/>
          <p:cNvSpPr>
            <a:spLocks noChangeArrowheads="1"/>
          </p:cNvSpPr>
          <p:nvPr/>
        </p:nvSpPr>
        <p:spPr bwMode="auto">
          <a:xfrm>
            <a:off x="3971925" y="2124075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81927" name="Oval 20"/>
          <p:cNvSpPr>
            <a:spLocks noChangeArrowheads="1"/>
          </p:cNvSpPr>
          <p:nvPr/>
        </p:nvSpPr>
        <p:spPr bwMode="auto">
          <a:xfrm>
            <a:off x="2928938" y="3300413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2559050" y="3797300"/>
            <a:ext cx="520700" cy="598488"/>
          </a:xfrm>
          <a:custGeom>
            <a:avLst/>
            <a:gdLst>
              <a:gd name="T0" fmla="*/ 520700 w 328"/>
              <a:gd name="T1" fmla="*/ 0 h 377"/>
              <a:gd name="T2" fmla="*/ 254000 w 328"/>
              <a:gd name="T3" fmla="*/ 127000 h 377"/>
              <a:gd name="T4" fmla="*/ 266700 w 328"/>
              <a:gd name="T5" fmla="*/ 355600 h 377"/>
              <a:gd name="T6" fmla="*/ 0 w 328"/>
              <a:gd name="T7" fmla="*/ 598488 h 377"/>
              <a:gd name="T8" fmla="*/ 0 60000 65536"/>
              <a:gd name="T9" fmla="*/ 0 60000 65536"/>
              <a:gd name="T10" fmla="*/ 0 60000 65536"/>
              <a:gd name="T11" fmla="*/ 0 60000 65536"/>
              <a:gd name="T12" fmla="*/ 0 w 328"/>
              <a:gd name="T13" fmla="*/ 0 h 377"/>
              <a:gd name="T14" fmla="*/ 328 w 328"/>
              <a:gd name="T15" fmla="*/ 377 h 3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8" h="377">
                <a:moveTo>
                  <a:pt x="328" y="0"/>
                </a:moveTo>
                <a:cubicBezTo>
                  <a:pt x="304" y="15"/>
                  <a:pt x="187" y="43"/>
                  <a:pt x="160" y="80"/>
                </a:cubicBezTo>
                <a:cubicBezTo>
                  <a:pt x="132" y="110"/>
                  <a:pt x="195" y="174"/>
                  <a:pt x="168" y="224"/>
                </a:cubicBezTo>
                <a:cubicBezTo>
                  <a:pt x="141" y="274"/>
                  <a:pt x="35" y="345"/>
                  <a:pt x="0" y="377"/>
                </a:cubicBezTo>
              </a:path>
            </a:pathLst>
          </a:cu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58788" y="3660775"/>
            <a:ext cx="2455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 runs solo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20"/>
          <p:cNvSpPr>
            <a:spLocks noChangeArrowheads="1"/>
          </p:cNvSpPr>
          <p:nvPr/>
        </p:nvSpPr>
        <p:spPr bwMode="auto">
          <a:xfrm>
            <a:off x="1889125" y="4448175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1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158943" y="4498975"/>
            <a:ext cx="604205" cy="453377"/>
          </a:xfrm>
          <a:prstGeom prst="rect">
            <a:avLst/>
          </a:prstGeom>
          <a:noFill/>
          <a:ln/>
          <a:effectLst/>
        </p:spPr>
      </p:pic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6326188" y="5194300"/>
            <a:ext cx="2455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 runs solo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0E3677C-928A-443E-BF5B-130E7AFF2D13}" type="slidenum">
              <a:rPr lang="ar-SA" smtClean="0"/>
              <a:pPr/>
              <a:t>47</a:t>
            </a:fld>
            <a:endParaRPr lang="en-US" smtClean="0"/>
          </a:p>
        </p:txBody>
      </p:sp>
      <p:sp>
        <p:nvSpPr>
          <p:cNvPr id="819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Same Variable</a:t>
            </a:r>
          </a:p>
        </p:txBody>
      </p:sp>
      <p:sp>
        <p:nvSpPr>
          <p:cNvPr id="81924" name="Line 6"/>
          <p:cNvSpPr>
            <a:spLocks noChangeShapeType="1"/>
          </p:cNvSpPr>
          <p:nvPr/>
        </p:nvSpPr>
        <p:spPr bwMode="auto">
          <a:xfrm flipH="1">
            <a:off x="3505200" y="2681288"/>
            <a:ext cx="533400" cy="53340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1925" name="Text Box 8"/>
          <p:cNvSpPr txBox="1">
            <a:spLocks noChangeArrowheads="1"/>
          </p:cNvSpPr>
          <p:nvPr/>
        </p:nvSpPr>
        <p:spPr bwMode="auto">
          <a:xfrm>
            <a:off x="1516063" y="2441575"/>
            <a:ext cx="2455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 writes x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26" name="Oval 14"/>
          <p:cNvSpPr>
            <a:spLocks noChangeArrowheads="1"/>
          </p:cNvSpPr>
          <p:nvPr/>
        </p:nvSpPr>
        <p:spPr bwMode="auto">
          <a:xfrm>
            <a:off x="3971925" y="2124075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81927" name="Oval 20"/>
          <p:cNvSpPr>
            <a:spLocks noChangeArrowheads="1"/>
          </p:cNvSpPr>
          <p:nvPr/>
        </p:nvSpPr>
        <p:spPr bwMode="auto">
          <a:xfrm>
            <a:off x="2928938" y="3300413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2559050" y="3797300"/>
            <a:ext cx="520700" cy="598488"/>
          </a:xfrm>
          <a:custGeom>
            <a:avLst/>
            <a:gdLst>
              <a:gd name="T0" fmla="*/ 520700 w 328"/>
              <a:gd name="T1" fmla="*/ 0 h 377"/>
              <a:gd name="T2" fmla="*/ 254000 w 328"/>
              <a:gd name="T3" fmla="*/ 127000 h 377"/>
              <a:gd name="T4" fmla="*/ 266700 w 328"/>
              <a:gd name="T5" fmla="*/ 355600 h 377"/>
              <a:gd name="T6" fmla="*/ 0 w 328"/>
              <a:gd name="T7" fmla="*/ 598488 h 377"/>
              <a:gd name="T8" fmla="*/ 0 60000 65536"/>
              <a:gd name="T9" fmla="*/ 0 60000 65536"/>
              <a:gd name="T10" fmla="*/ 0 60000 65536"/>
              <a:gd name="T11" fmla="*/ 0 60000 65536"/>
              <a:gd name="T12" fmla="*/ 0 w 328"/>
              <a:gd name="T13" fmla="*/ 0 h 377"/>
              <a:gd name="T14" fmla="*/ 328 w 328"/>
              <a:gd name="T15" fmla="*/ 377 h 3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8" h="377">
                <a:moveTo>
                  <a:pt x="328" y="0"/>
                </a:moveTo>
                <a:cubicBezTo>
                  <a:pt x="304" y="15"/>
                  <a:pt x="187" y="43"/>
                  <a:pt x="160" y="80"/>
                </a:cubicBezTo>
                <a:cubicBezTo>
                  <a:pt x="132" y="110"/>
                  <a:pt x="195" y="174"/>
                  <a:pt x="168" y="224"/>
                </a:cubicBezTo>
                <a:cubicBezTo>
                  <a:pt x="141" y="274"/>
                  <a:pt x="35" y="345"/>
                  <a:pt x="0" y="377"/>
                </a:cubicBezTo>
              </a:path>
            </a:pathLst>
          </a:cu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58788" y="3660775"/>
            <a:ext cx="2455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 runs solo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20"/>
          <p:cNvSpPr>
            <a:spLocks noChangeArrowheads="1"/>
          </p:cNvSpPr>
          <p:nvPr/>
        </p:nvSpPr>
        <p:spPr bwMode="auto">
          <a:xfrm>
            <a:off x="1889125" y="4448175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1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158943" y="4498975"/>
            <a:ext cx="604205" cy="453377"/>
          </a:xfrm>
          <a:prstGeom prst="rect">
            <a:avLst/>
          </a:prstGeom>
          <a:noFill/>
          <a:ln/>
          <a:effectLst/>
        </p:spPr>
      </p:pic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5284788" y="3300413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4953000" y="2681288"/>
            <a:ext cx="5334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H="1">
            <a:off x="5791200" y="3930650"/>
            <a:ext cx="0" cy="722313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5284788" y="4703763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6"/>
          <p:cNvSpPr>
            <a:spLocks/>
          </p:cNvSpPr>
          <p:nvPr/>
        </p:nvSpPr>
        <p:spPr bwMode="auto">
          <a:xfrm flipH="1">
            <a:off x="6207125" y="5359400"/>
            <a:ext cx="520700" cy="598488"/>
          </a:xfrm>
          <a:custGeom>
            <a:avLst/>
            <a:gdLst>
              <a:gd name="T0" fmla="*/ 520700 w 328"/>
              <a:gd name="T1" fmla="*/ 0 h 377"/>
              <a:gd name="T2" fmla="*/ 254000 w 328"/>
              <a:gd name="T3" fmla="*/ 127000 h 377"/>
              <a:gd name="T4" fmla="*/ 266700 w 328"/>
              <a:gd name="T5" fmla="*/ 355600 h 377"/>
              <a:gd name="T6" fmla="*/ 0 w 328"/>
              <a:gd name="T7" fmla="*/ 598488 h 377"/>
              <a:gd name="T8" fmla="*/ 0 60000 65536"/>
              <a:gd name="T9" fmla="*/ 0 60000 65536"/>
              <a:gd name="T10" fmla="*/ 0 60000 65536"/>
              <a:gd name="T11" fmla="*/ 0 60000 65536"/>
              <a:gd name="T12" fmla="*/ 0 w 328"/>
              <a:gd name="T13" fmla="*/ 0 h 377"/>
              <a:gd name="T14" fmla="*/ 328 w 328"/>
              <a:gd name="T15" fmla="*/ 377 h 3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8" h="377">
                <a:moveTo>
                  <a:pt x="328" y="0"/>
                </a:moveTo>
                <a:cubicBezTo>
                  <a:pt x="304" y="15"/>
                  <a:pt x="187" y="43"/>
                  <a:pt x="160" y="80"/>
                </a:cubicBezTo>
                <a:cubicBezTo>
                  <a:pt x="132" y="110"/>
                  <a:pt x="195" y="174"/>
                  <a:pt x="168" y="224"/>
                </a:cubicBezTo>
                <a:cubicBezTo>
                  <a:pt x="141" y="274"/>
                  <a:pt x="35" y="345"/>
                  <a:pt x="0" y="377"/>
                </a:cubicBezTo>
              </a:path>
            </a:pathLst>
          </a:custGeom>
          <a:noFill/>
          <a:ln w="76200">
            <a:solidFill>
              <a:srgbClr val="66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411788" y="2411413"/>
            <a:ext cx="2151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 writes x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5754688" y="3984625"/>
            <a:ext cx="2455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 writes x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0"/>
          <p:cNvSpPr>
            <a:spLocks noChangeArrowheads="1"/>
          </p:cNvSpPr>
          <p:nvPr/>
        </p:nvSpPr>
        <p:spPr bwMode="auto">
          <a:xfrm>
            <a:off x="6403975" y="6038850"/>
            <a:ext cx="1066800" cy="533400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5" name="Picture 2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673941" y="6080125"/>
            <a:ext cx="603907" cy="490916"/>
          </a:xfrm>
          <a:prstGeom prst="rect">
            <a:avLst/>
          </a:prstGeom>
          <a:noFill/>
          <a:ln/>
          <a:effectLst/>
        </p:spPr>
      </p:pic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6326188" y="5194300"/>
            <a:ext cx="2455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 runs solo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22"/>
          <p:cNvSpPr txBox="1">
            <a:spLocks noChangeArrowheads="1"/>
          </p:cNvSpPr>
          <p:nvPr/>
        </p:nvSpPr>
        <p:spPr bwMode="auto">
          <a:xfrm>
            <a:off x="3052097" y="5117433"/>
            <a:ext cx="3005804" cy="144655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Same vertex! must lie in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2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Å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2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Q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    </a:t>
            </a:r>
            <a:endParaRPr lang="en-US" sz="3200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B77F242-060E-454E-8101-33FC711B8A97}" type="slidenum">
              <a:rPr lang="ar-SA" sz="1400">
                <a:solidFill>
                  <a:schemeClr val="tx1"/>
                </a:solidFill>
                <a:cs typeface="Arial" pitchFamily="34" charset="0"/>
              </a:rPr>
              <a:pPr algn="r"/>
              <a:t>48</a:t>
            </a:fld>
            <a:endParaRPr lang="en-US" sz="14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Possible Interactions</a:t>
            </a:r>
          </a:p>
        </p:txBody>
      </p:sp>
      <p:graphicFrame>
        <p:nvGraphicFramePr>
          <p:cNvPr id="392400" name="Group 208"/>
          <p:cNvGraphicFramePr>
            <a:graphicFrameLocks noGrp="1"/>
          </p:cNvGraphicFramePr>
          <p:nvPr>
            <p:ph type="tbl" idx="4294967295"/>
          </p:nvPr>
        </p:nvGraphicFramePr>
        <p:xfrm>
          <a:off x="581025" y="1828800"/>
          <a:ext cx="7874000" cy="4600004"/>
        </p:xfrm>
        <a:graphic>
          <a:graphicData uri="http://schemas.openxmlformats.org/drawingml/2006/table">
            <a:tbl>
              <a:tblPr/>
              <a:tblGrid>
                <a:gridCol w="1574800"/>
                <a:gridCol w="1574800"/>
                <a:gridCol w="1574800"/>
                <a:gridCol w="1574800"/>
                <a:gridCol w="1574800"/>
              </a:tblGrid>
              <a:tr h="966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Lucida Console" pitchFamily="49" charset="0"/>
                        </a:rPr>
                        <a:t>Read 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Lucida Console" pitchFamily="49" charset="0"/>
                        </a:rPr>
                        <a:t>Read 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Lucida Console" pitchFamily="49" charset="0"/>
                        </a:rPr>
                        <a:t>Write 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Lucida Console" pitchFamily="49" charset="0"/>
                        </a:rPr>
                        <a:t>Write 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Read x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2EA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2EA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2EA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2EA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Read 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2EA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2EA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2EA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2EA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5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Write x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2EA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2EA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2EA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2EA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Write 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2EA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2EA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2EA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2EA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18934" y="19050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1172" y="2266950"/>
            <a:ext cx="463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rot="10800000">
            <a:off x="1104901" y="1828800"/>
            <a:ext cx="1038225" cy="9715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3242597" y="4298281"/>
            <a:ext cx="2358103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QED</a:t>
            </a:r>
            <a:endParaRPr lang="en-US" sz="2800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Text Box 122"/>
          <p:cNvSpPr txBox="1">
            <a:spLocks noChangeArrowheads="1"/>
          </p:cNvSpPr>
          <p:nvPr/>
        </p:nvSpPr>
        <p:spPr bwMode="auto">
          <a:xfrm>
            <a:off x="904422" y="1686764"/>
            <a:ext cx="4043094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Consensus Impossibility</a:t>
            </a:r>
          </a:p>
        </p:txBody>
      </p:sp>
      <p:sp>
        <p:nvSpPr>
          <p:cNvPr id="7" name="Text Box 122"/>
          <p:cNvSpPr txBox="1">
            <a:spLocks noChangeArrowheads="1"/>
          </p:cNvSpPr>
          <p:nvPr/>
        </p:nvSpPr>
        <p:spPr bwMode="auto">
          <a:xfrm>
            <a:off x="1642609" y="2444915"/>
            <a:ext cx="2999475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General theorem</a:t>
            </a:r>
          </a:p>
        </p:txBody>
      </p:sp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1642609" y="3203066"/>
            <a:ext cx="5304657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Application to read-write models</a:t>
            </a:r>
          </a:p>
        </p:txBody>
      </p:sp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904422" y="3961217"/>
            <a:ext cx="4842992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-set agreement Impossibility</a:t>
            </a:r>
          </a:p>
        </p:txBody>
      </p:sp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1642609" y="4719368"/>
            <a:ext cx="2999475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General theorem</a:t>
            </a:r>
          </a:p>
        </p:txBody>
      </p:sp>
      <p:sp>
        <p:nvSpPr>
          <p:cNvPr id="11" name="Text Box 122"/>
          <p:cNvSpPr txBox="1">
            <a:spLocks noChangeArrowheads="1"/>
          </p:cNvSpPr>
          <p:nvPr/>
        </p:nvSpPr>
        <p:spPr bwMode="auto">
          <a:xfrm>
            <a:off x="1642609" y="5477521"/>
            <a:ext cx="5304657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Application to read-write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Box 122"/>
          <p:cNvSpPr txBox="1">
            <a:spLocks noChangeArrowheads="1"/>
          </p:cNvSpPr>
          <p:nvPr/>
        </p:nvSpPr>
        <p:spPr bwMode="auto">
          <a:xfrm>
            <a:off x="904422" y="1686764"/>
            <a:ext cx="4043094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Consensus Impossibility</a:t>
            </a:r>
          </a:p>
        </p:txBody>
      </p:sp>
      <p:sp>
        <p:nvSpPr>
          <p:cNvPr id="7" name="Text Box 122"/>
          <p:cNvSpPr txBox="1">
            <a:spLocks noChangeArrowheads="1"/>
          </p:cNvSpPr>
          <p:nvPr/>
        </p:nvSpPr>
        <p:spPr bwMode="auto">
          <a:xfrm>
            <a:off x="1642609" y="2444915"/>
            <a:ext cx="2999475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General theorem</a:t>
            </a:r>
          </a:p>
        </p:txBody>
      </p:sp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1642609" y="3203066"/>
            <a:ext cx="5304657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Application to read-write models</a:t>
            </a:r>
          </a:p>
        </p:txBody>
      </p:sp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904422" y="3961217"/>
            <a:ext cx="4842992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-set agreement Impossibility</a:t>
            </a:r>
          </a:p>
        </p:txBody>
      </p:sp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1642609" y="4719368"/>
            <a:ext cx="2999475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General theorem</a:t>
            </a:r>
          </a:p>
        </p:txBody>
      </p:sp>
      <p:sp>
        <p:nvSpPr>
          <p:cNvPr id="11" name="Text Box 122"/>
          <p:cNvSpPr txBox="1">
            <a:spLocks noChangeArrowheads="1"/>
          </p:cNvSpPr>
          <p:nvPr/>
        </p:nvSpPr>
        <p:spPr bwMode="auto">
          <a:xfrm>
            <a:off x="1642609" y="5477521"/>
            <a:ext cx="5304657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Application to read-write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 …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9838C-E50F-4582-A855-56555098063F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78A794-4692-4779-9EBA-A0B3349CB0A1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Text Box 122"/>
          <p:cNvSpPr txBox="1">
            <a:spLocks noChangeArrowheads="1"/>
          </p:cNvSpPr>
          <p:nvPr/>
        </p:nvSpPr>
        <p:spPr bwMode="auto">
          <a:xfrm>
            <a:off x="900113" y="2021808"/>
            <a:ext cx="6900862" cy="138499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Expressed solvability of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consensus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as a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topological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property of protocol complex …</a:t>
            </a:r>
            <a:endParaRPr lang="en-US" sz="28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22"/>
          <p:cNvSpPr txBox="1">
            <a:spLocks noChangeArrowheads="1"/>
          </p:cNvSpPr>
          <p:nvPr/>
        </p:nvSpPr>
        <p:spPr bwMode="auto">
          <a:xfrm>
            <a:off x="1556672" y="3460083"/>
            <a:ext cx="5929978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And applied the result to wait-free read-write memory.</a:t>
            </a:r>
            <a:endParaRPr lang="en-US" sz="28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22"/>
          <p:cNvSpPr txBox="1">
            <a:spLocks noChangeArrowheads="1"/>
          </p:cNvSpPr>
          <p:nvPr/>
        </p:nvSpPr>
        <p:spPr bwMode="auto">
          <a:xfrm>
            <a:off x="1985297" y="4898358"/>
            <a:ext cx="5929978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Next: do the same for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-set agreement!</a:t>
            </a:r>
            <a:endParaRPr lang="en-US" sz="2800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050848" y="1611457"/>
            <a:ext cx="2600325" cy="1790700"/>
            <a:chOff x="3507" y="1789"/>
            <a:chExt cx="858" cy="497"/>
          </a:xfrm>
        </p:grpSpPr>
        <p:sp>
          <p:nvSpPr>
            <p:cNvPr id="4" name="Oval 16"/>
            <p:cNvSpPr>
              <a:spLocks noChangeArrowheads="1"/>
            </p:cNvSpPr>
            <p:nvPr/>
          </p:nvSpPr>
          <p:spPr bwMode="auto">
            <a:xfrm>
              <a:off x="3507" y="1789"/>
              <a:ext cx="858" cy="49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3758" y="2002"/>
              <a:ext cx="357" cy="76"/>
              <a:chOff x="4109" y="1226"/>
              <a:chExt cx="357" cy="76"/>
            </a:xfrm>
          </p:grpSpPr>
          <p:sp>
            <p:nvSpPr>
              <p:cNvPr id="6" name="Freeform 10"/>
              <p:cNvSpPr>
                <a:spLocks/>
              </p:cNvSpPr>
              <p:nvPr/>
            </p:nvSpPr>
            <p:spPr bwMode="auto">
              <a:xfrm>
                <a:off x="4173" y="1229"/>
                <a:ext cx="220" cy="73"/>
              </a:xfrm>
              <a:custGeom>
                <a:avLst/>
                <a:gdLst/>
                <a:ahLst/>
                <a:cxnLst>
                  <a:cxn ang="0">
                    <a:pos x="8" y="41"/>
                  </a:cxn>
                  <a:cxn ang="0">
                    <a:pos x="32" y="51"/>
                  </a:cxn>
                  <a:cxn ang="0">
                    <a:pos x="50" y="57"/>
                  </a:cxn>
                  <a:cxn ang="0">
                    <a:pos x="76" y="63"/>
                  </a:cxn>
                  <a:cxn ang="0">
                    <a:pos x="136" y="69"/>
                  </a:cxn>
                  <a:cxn ang="0">
                    <a:pos x="220" y="56"/>
                  </a:cxn>
                  <a:cxn ang="0">
                    <a:pos x="170" y="11"/>
                  </a:cxn>
                  <a:cxn ang="0">
                    <a:pos x="149" y="0"/>
                  </a:cxn>
                  <a:cxn ang="0">
                    <a:pos x="47" y="12"/>
                  </a:cxn>
                  <a:cxn ang="0">
                    <a:pos x="17" y="24"/>
                  </a:cxn>
                  <a:cxn ang="0">
                    <a:pos x="8" y="41"/>
                  </a:cxn>
                </a:cxnLst>
                <a:rect l="0" t="0" r="r" b="b"/>
                <a:pathLst>
                  <a:path w="220" h="73">
                    <a:moveTo>
                      <a:pt x="8" y="41"/>
                    </a:moveTo>
                    <a:cubicBezTo>
                      <a:pt x="17" y="44"/>
                      <a:pt x="23" y="50"/>
                      <a:pt x="32" y="51"/>
                    </a:cubicBezTo>
                    <a:cubicBezTo>
                      <a:pt x="38" y="54"/>
                      <a:pt x="43" y="56"/>
                      <a:pt x="50" y="57"/>
                    </a:cubicBezTo>
                    <a:cubicBezTo>
                      <a:pt x="58" y="60"/>
                      <a:pt x="67" y="62"/>
                      <a:pt x="76" y="63"/>
                    </a:cubicBezTo>
                    <a:cubicBezTo>
                      <a:pt x="105" y="73"/>
                      <a:pt x="86" y="68"/>
                      <a:pt x="136" y="69"/>
                    </a:cubicBezTo>
                    <a:cubicBezTo>
                      <a:pt x="188" y="68"/>
                      <a:pt x="180" y="64"/>
                      <a:pt x="220" y="56"/>
                    </a:cubicBezTo>
                    <a:cubicBezTo>
                      <a:pt x="198" y="47"/>
                      <a:pt x="195" y="15"/>
                      <a:pt x="170" y="11"/>
                    </a:cubicBezTo>
                    <a:cubicBezTo>
                      <a:pt x="164" y="6"/>
                      <a:pt x="156" y="3"/>
                      <a:pt x="149" y="0"/>
                    </a:cubicBezTo>
                    <a:cubicBezTo>
                      <a:pt x="113" y="2"/>
                      <a:pt x="82" y="5"/>
                      <a:pt x="47" y="12"/>
                    </a:cubicBezTo>
                    <a:cubicBezTo>
                      <a:pt x="38" y="16"/>
                      <a:pt x="27" y="22"/>
                      <a:pt x="17" y="24"/>
                    </a:cubicBezTo>
                    <a:cubicBezTo>
                      <a:pt x="12" y="27"/>
                      <a:pt x="0" y="36"/>
                      <a:pt x="8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" name="Freeform 12"/>
              <p:cNvSpPr>
                <a:spLocks/>
              </p:cNvSpPr>
              <p:nvPr/>
            </p:nvSpPr>
            <p:spPr bwMode="auto">
              <a:xfrm>
                <a:off x="4175" y="1226"/>
                <a:ext cx="221" cy="56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30" y="18"/>
                  </a:cxn>
                  <a:cxn ang="0">
                    <a:pos x="69" y="8"/>
                  </a:cxn>
                  <a:cxn ang="0">
                    <a:pos x="107" y="3"/>
                  </a:cxn>
                  <a:cxn ang="0">
                    <a:pos x="161" y="2"/>
                  </a:cxn>
                  <a:cxn ang="0">
                    <a:pos x="189" y="15"/>
                  </a:cxn>
                  <a:cxn ang="0">
                    <a:pos x="221" y="56"/>
                  </a:cxn>
                </a:cxnLst>
                <a:rect l="0" t="0" r="r" b="b"/>
                <a:pathLst>
                  <a:path w="221" h="56">
                    <a:moveTo>
                      <a:pt x="0" y="44"/>
                    </a:moveTo>
                    <a:cubicBezTo>
                      <a:pt x="9" y="34"/>
                      <a:pt x="18" y="24"/>
                      <a:pt x="30" y="18"/>
                    </a:cubicBezTo>
                    <a:cubicBezTo>
                      <a:pt x="42" y="12"/>
                      <a:pt x="56" y="10"/>
                      <a:pt x="69" y="8"/>
                    </a:cubicBezTo>
                    <a:cubicBezTo>
                      <a:pt x="82" y="6"/>
                      <a:pt x="92" y="4"/>
                      <a:pt x="107" y="3"/>
                    </a:cubicBezTo>
                    <a:cubicBezTo>
                      <a:pt x="122" y="2"/>
                      <a:pt x="147" y="0"/>
                      <a:pt x="161" y="2"/>
                    </a:cubicBezTo>
                    <a:cubicBezTo>
                      <a:pt x="175" y="4"/>
                      <a:pt x="179" y="6"/>
                      <a:pt x="189" y="15"/>
                    </a:cubicBezTo>
                    <a:cubicBezTo>
                      <a:pt x="199" y="24"/>
                      <a:pt x="216" y="49"/>
                      <a:pt x="221" y="56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4109" y="1231"/>
                <a:ext cx="357" cy="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33"/>
                  </a:cxn>
                  <a:cxn ang="0">
                    <a:pos x="71" y="40"/>
                  </a:cxn>
                  <a:cxn ang="0">
                    <a:pos x="129" y="58"/>
                  </a:cxn>
                  <a:cxn ang="0">
                    <a:pos x="180" y="63"/>
                  </a:cxn>
                  <a:cxn ang="0">
                    <a:pos x="236" y="60"/>
                  </a:cxn>
                  <a:cxn ang="0">
                    <a:pos x="293" y="42"/>
                  </a:cxn>
                  <a:cxn ang="0">
                    <a:pos x="335" y="18"/>
                  </a:cxn>
                  <a:cxn ang="0">
                    <a:pos x="342" y="12"/>
                  </a:cxn>
                  <a:cxn ang="0">
                    <a:pos x="347" y="10"/>
                  </a:cxn>
                  <a:cxn ang="0">
                    <a:pos x="357" y="4"/>
                  </a:cxn>
                </a:cxnLst>
                <a:rect l="0" t="0" r="r" b="b"/>
                <a:pathLst>
                  <a:path w="357" h="65">
                    <a:moveTo>
                      <a:pt x="0" y="0"/>
                    </a:moveTo>
                    <a:cubicBezTo>
                      <a:pt x="12" y="16"/>
                      <a:pt x="37" y="27"/>
                      <a:pt x="56" y="33"/>
                    </a:cubicBezTo>
                    <a:cubicBezTo>
                      <a:pt x="61" y="37"/>
                      <a:pt x="65" y="39"/>
                      <a:pt x="71" y="40"/>
                    </a:cubicBezTo>
                    <a:cubicBezTo>
                      <a:pt x="87" y="52"/>
                      <a:pt x="109" y="56"/>
                      <a:pt x="129" y="58"/>
                    </a:cubicBezTo>
                    <a:cubicBezTo>
                      <a:pt x="147" y="62"/>
                      <a:pt x="159" y="62"/>
                      <a:pt x="180" y="63"/>
                    </a:cubicBezTo>
                    <a:cubicBezTo>
                      <a:pt x="199" y="62"/>
                      <a:pt x="218" y="65"/>
                      <a:pt x="236" y="60"/>
                    </a:cubicBezTo>
                    <a:cubicBezTo>
                      <a:pt x="255" y="55"/>
                      <a:pt x="274" y="46"/>
                      <a:pt x="293" y="42"/>
                    </a:cubicBezTo>
                    <a:cubicBezTo>
                      <a:pt x="306" y="32"/>
                      <a:pt x="321" y="26"/>
                      <a:pt x="335" y="18"/>
                    </a:cubicBezTo>
                    <a:cubicBezTo>
                      <a:pt x="338" y="16"/>
                      <a:pt x="339" y="14"/>
                      <a:pt x="342" y="12"/>
                    </a:cubicBezTo>
                    <a:cubicBezTo>
                      <a:pt x="343" y="11"/>
                      <a:pt x="345" y="11"/>
                      <a:pt x="347" y="10"/>
                    </a:cubicBezTo>
                    <a:cubicBezTo>
                      <a:pt x="350" y="8"/>
                      <a:pt x="357" y="4"/>
                      <a:pt x="357" y="4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" name="Oval 15"/>
          <p:cNvSpPr/>
          <p:nvPr/>
        </p:nvSpPr>
        <p:spPr bwMode="auto">
          <a:xfrm>
            <a:off x="1468581" y="2895600"/>
            <a:ext cx="180109" cy="18010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Gill Sans MT" pitchFamily="-107" charset="-18"/>
            </a:endParaRP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092411" y="4299238"/>
            <a:ext cx="2600325" cy="1790700"/>
            <a:chOff x="3507" y="1789"/>
            <a:chExt cx="858" cy="497"/>
          </a:xfrm>
        </p:grpSpPr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3507" y="1789"/>
              <a:ext cx="858" cy="49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3758" y="2002"/>
              <a:ext cx="357" cy="76"/>
              <a:chOff x="4109" y="1226"/>
              <a:chExt cx="357" cy="76"/>
            </a:xfrm>
          </p:grpSpPr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>
                <a:off x="4173" y="1229"/>
                <a:ext cx="220" cy="73"/>
              </a:xfrm>
              <a:custGeom>
                <a:avLst/>
                <a:gdLst/>
                <a:ahLst/>
                <a:cxnLst>
                  <a:cxn ang="0">
                    <a:pos x="8" y="41"/>
                  </a:cxn>
                  <a:cxn ang="0">
                    <a:pos x="32" y="51"/>
                  </a:cxn>
                  <a:cxn ang="0">
                    <a:pos x="50" y="57"/>
                  </a:cxn>
                  <a:cxn ang="0">
                    <a:pos x="76" y="63"/>
                  </a:cxn>
                  <a:cxn ang="0">
                    <a:pos x="136" y="69"/>
                  </a:cxn>
                  <a:cxn ang="0">
                    <a:pos x="220" y="56"/>
                  </a:cxn>
                  <a:cxn ang="0">
                    <a:pos x="170" y="11"/>
                  </a:cxn>
                  <a:cxn ang="0">
                    <a:pos x="149" y="0"/>
                  </a:cxn>
                  <a:cxn ang="0">
                    <a:pos x="47" y="12"/>
                  </a:cxn>
                  <a:cxn ang="0">
                    <a:pos x="17" y="24"/>
                  </a:cxn>
                  <a:cxn ang="0">
                    <a:pos x="8" y="41"/>
                  </a:cxn>
                </a:cxnLst>
                <a:rect l="0" t="0" r="r" b="b"/>
                <a:pathLst>
                  <a:path w="220" h="73">
                    <a:moveTo>
                      <a:pt x="8" y="41"/>
                    </a:moveTo>
                    <a:cubicBezTo>
                      <a:pt x="17" y="44"/>
                      <a:pt x="23" y="50"/>
                      <a:pt x="32" y="51"/>
                    </a:cubicBezTo>
                    <a:cubicBezTo>
                      <a:pt x="38" y="54"/>
                      <a:pt x="43" y="56"/>
                      <a:pt x="50" y="57"/>
                    </a:cubicBezTo>
                    <a:cubicBezTo>
                      <a:pt x="58" y="60"/>
                      <a:pt x="67" y="62"/>
                      <a:pt x="76" y="63"/>
                    </a:cubicBezTo>
                    <a:cubicBezTo>
                      <a:pt x="105" y="73"/>
                      <a:pt x="86" y="68"/>
                      <a:pt x="136" y="69"/>
                    </a:cubicBezTo>
                    <a:cubicBezTo>
                      <a:pt x="188" y="68"/>
                      <a:pt x="180" y="64"/>
                      <a:pt x="220" y="56"/>
                    </a:cubicBezTo>
                    <a:cubicBezTo>
                      <a:pt x="198" y="47"/>
                      <a:pt x="195" y="15"/>
                      <a:pt x="170" y="11"/>
                    </a:cubicBezTo>
                    <a:cubicBezTo>
                      <a:pt x="164" y="6"/>
                      <a:pt x="156" y="3"/>
                      <a:pt x="149" y="0"/>
                    </a:cubicBezTo>
                    <a:cubicBezTo>
                      <a:pt x="113" y="2"/>
                      <a:pt x="82" y="5"/>
                      <a:pt x="47" y="12"/>
                    </a:cubicBezTo>
                    <a:cubicBezTo>
                      <a:pt x="38" y="16"/>
                      <a:pt x="27" y="22"/>
                      <a:pt x="17" y="24"/>
                    </a:cubicBezTo>
                    <a:cubicBezTo>
                      <a:pt x="12" y="27"/>
                      <a:pt x="0" y="36"/>
                      <a:pt x="8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2"/>
              <p:cNvSpPr>
                <a:spLocks/>
              </p:cNvSpPr>
              <p:nvPr/>
            </p:nvSpPr>
            <p:spPr bwMode="auto">
              <a:xfrm>
                <a:off x="4175" y="1226"/>
                <a:ext cx="221" cy="56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30" y="18"/>
                  </a:cxn>
                  <a:cxn ang="0">
                    <a:pos x="69" y="8"/>
                  </a:cxn>
                  <a:cxn ang="0">
                    <a:pos x="107" y="3"/>
                  </a:cxn>
                  <a:cxn ang="0">
                    <a:pos x="161" y="2"/>
                  </a:cxn>
                  <a:cxn ang="0">
                    <a:pos x="189" y="15"/>
                  </a:cxn>
                  <a:cxn ang="0">
                    <a:pos x="221" y="56"/>
                  </a:cxn>
                </a:cxnLst>
                <a:rect l="0" t="0" r="r" b="b"/>
                <a:pathLst>
                  <a:path w="221" h="56">
                    <a:moveTo>
                      <a:pt x="0" y="44"/>
                    </a:moveTo>
                    <a:cubicBezTo>
                      <a:pt x="9" y="34"/>
                      <a:pt x="18" y="24"/>
                      <a:pt x="30" y="18"/>
                    </a:cubicBezTo>
                    <a:cubicBezTo>
                      <a:pt x="42" y="12"/>
                      <a:pt x="56" y="10"/>
                      <a:pt x="69" y="8"/>
                    </a:cubicBezTo>
                    <a:cubicBezTo>
                      <a:pt x="82" y="6"/>
                      <a:pt x="92" y="4"/>
                      <a:pt x="107" y="3"/>
                    </a:cubicBezTo>
                    <a:cubicBezTo>
                      <a:pt x="122" y="2"/>
                      <a:pt x="147" y="0"/>
                      <a:pt x="161" y="2"/>
                    </a:cubicBezTo>
                    <a:cubicBezTo>
                      <a:pt x="175" y="4"/>
                      <a:pt x="179" y="6"/>
                      <a:pt x="189" y="15"/>
                    </a:cubicBezTo>
                    <a:cubicBezTo>
                      <a:pt x="199" y="24"/>
                      <a:pt x="216" y="49"/>
                      <a:pt x="221" y="56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13"/>
              <p:cNvSpPr>
                <a:spLocks/>
              </p:cNvSpPr>
              <p:nvPr/>
            </p:nvSpPr>
            <p:spPr bwMode="auto">
              <a:xfrm>
                <a:off x="4109" y="1231"/>
                <a:ext cx="357" cy="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33"/>
                  </a:cxn>
                  <a:cxn ang="0">
                    <a:pos x="71" y="40"/>
                  </a:cxn>
                  <a:cxn ang="0">
                    <a:pos x="129" y="58"/>
                  </a:cxn>
                  <a:cxn ang="0">
                    <a:pos x="180" y="63"/>
                  </a:cxn>
                  <a:cxn ang="0">
                    <a:pos x="236" y="60"/>
                  </a:cxn>
                  <a:cxn ang="0">
                    <a:pos x="293" y="42"/>
                  </a:cxn>
                  <a:cxn ang="0">
                    <a:pos x="335" y="18"/>
                  </a:cxn>
                  <a:cxn ang="0">
                    <a:pos x="342" y="12"/>
                  </a:cxn>
                  <a:cxn ang="0">
                    <a:pos x="347" y="10"/>
                  </a:cxn>
                  <a:cxn ang="0">
                    <a:pos x="357" y="4"/>
                  </a:cxn>
                </a:cxnLst>
                <a:rect l="0" t="0" r="r" b="b"/>
                <a:pathLst>
                  <a:path w="357" h="65">
                    <a:moveTo>
                      <a:pt x="0" y="0"/>
                    </a:moveTo>
                    <a:cubicBezTo>
                      <a:pt x="12" y="16"/>
                      <a:pt x="37" y="27"/>
                      <a:pt x="56" y="33"/>
                    </a:cubicBezTo>
                    <a:cubicBezTo>
                      <a:pt x="61" y="37"/>
                      <a:pt x="65" y="39"/>
                      <a:pt x="71" y="40"/>
                    </a:cubicBezTo>
                    <a:cubicBezTo>
                      <a:pt x="87" y="52"/>
                      <a:pt x="109" y="56"/>
                      <a:pt x="129" y="58"/>
                    </a:cubicBezTo>
                    <a:cubicBezTo>
                      <a:pt x="147" y="62"/>
                      <a:pt x="159" y="62"/>
                      <a:pt x="180" y="63"/>
                    </a:cubicBezTo>
                    <a:cubicBezTo>
                      <a:pt x="199" y="62"/>
                      <a:pt x="218" y="65"/>
                      <a:pt x="236" y="60"/>
                    </a:cubicBezTo>
                    <a:cubicBezTo>
                      <a:pt x="255" y="55"/>
                      <a:pt x="274" y="46"/>
                      <a:pt x="293" y="42"/>
                    </a:cubicBezTo>
                    <a:cubicBezTo>
                      <a:pt x="306" y="32"/>
                      <a:pt x="321" y="26"/>
                      <a:pt x="335" y="18"/>
                    </a:cubicBezTo>
                    <a:cubicBezTo>
                      <a:pt x="338" y="16"/>
                      <a:pt x="339" y="14"/>
                      <a:pt x="342" y="12"/>
                    </a:cubicBezTo>
                    <a:cubicBezTo>
                      <a:pt x="343" y="11"/>
                      <a:pt x="345" y="11"/>
                      <a:pt x="347" y="10"/>
                    </a:cubicBezTo>
                    <a:cubicBezTo>
                      <a:pt x="350" y="8"/>
                      <a:pt x="357" y="4"/>
                      <a:pt x="357" y="4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" name="Oval 22"/>
          <p:cNvSpPr/>
          <p:nvPr/>
        </p:nvSpPr>
        <p:spPr bwMode="auto">
          <a:xfrm>
            <a:off x="2812472" y="2895600"/>
            <a:ext cx="180109" cy="18010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Gill Sans MT" pitchFamily="-107" charset="-18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583381" y="2867891"/>
            <a:ext cx="180109" cy="18010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Gill Sans MT" pitchFamily="-107" charset="-18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927272" y="2867891"/>
            <a:ext cx="180109" cy="18010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Gill Sans MT" pitchFamily="-107" charset="-18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1551708" y="5569527"/>
            <a:ext cx="180109" cy="18010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Gill Sans MT" pitchFamily="-107" charset="-18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2895599" y="5569527"/>
            <a:ext cx="180109" cy="18010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Gill Sans MT" pitchFamily="-107" charset="-18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5666508" y="5541818"/>
            <a:ext cx="180109" cy="18010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Gill Sans MT" pitchFamily="-107" charset="-18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7010399" y="5541818"/>
            <a:ext cx="180109" cy="18010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Gill Sans MT" pitchFamily="-107" charset="-18"/>
            </a:endParaRPr>
          </a:p>
        </p:txBody>
      </p:sp>
      <p:cxnSp>
        <p:nvCxnSpPr>
          <p:cNvPr id="41" name="Straight Connector 40"/>
          <p:cNvCxnSpPr>
            <a:stCxn id="36" idx="6"/>
            <a:endCxn id="37" idx="2"/>
          </p:cNvCxnSpPr>
          <p:nvPr/>
        </p:nvCxnSpPr>
        <p:spPr bwMode="auto">
          <a:xfrm>
            <a:off x="1731817" y="5659582"/>
            <a:ext cx="1163782" cy="0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Freeform 41"/>
          <p:cNvSpPr/>
          <p:nvPr/>
        </p:nvSpPr>
        <p:spPr bwMode="auto">
          <a:xfrm>
            <a:off x="5832764" y="5521037"/>
            <a:ext cx="1246909" cy="380999"/>
          </a:xfrm>
          <a:custGeom>
            <a:avLst/>
            <a:gdLst>
              <a:gd name="connsiteX0" fmla="*/ 0 w 1246909"/>
              <a:gd name="connsiteY0" fmla="*/ 200890 h 380999"/>
              <a:gd name="connsiteX1" fmla="*/ 526472 w 1246909"/>
              <a:gd name="connsiteY1" fmla="*/ 353290 h 380999"/>
              <a:gd name="connsiteX2" fmla="*/ 762000 w 1246909"/>
              <a:gd name="connsiteY2" fmla="*/ 34636 h 380999"/>
              <a:gd name="connsiteX3" fmla="*/ 1246909 w 1246909"/>
              <a:gd name="connsiteY3" fmla="*/ 145472 h 38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6909" h="380999">
                <a:moveTo>
                  <a:pt x="0" y="200890"/>
                </a:moveTo>
                <a:cubicBezTo>
                  <a:pt x="199736" y="290944"/>
                  <a:pt x="399472" y="380999"/>
                  <a:pt x="526472" y="353290"/>
                </a:cubicBezTo>
                <a:cubicBezTo>
                  <a:pt x="653472" y="325581"/>
                  <a:pt x="641927" y="69272"/>
                  <a:pt x="762000" y="34636"/>
                </a:cubicBezTo>
                <a:cubicBezTo>
                  <a:pt x="882073" y="0"/>
                  <a:pt x="1064491" y="72736"/>
                  <a:pt x="1246909" y="145472"/>
                </a:cubicBez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Gill Sans MT" pitchFamily="-107" charset="-18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2327564" y="6008004"/>
            <a:ext cx="3920836" cy="523220"/>
          </a:xfrm>
          <a:custGeom>
            <a:avLst/>
            <a:gdLst>
              <a:gd name="connsiteX0" fmla="*/ 0 w 3920836"/>
              <a:gd name="connsiteY0" fmla="*/ 41564 h 1032164"/>
              <a:gd name="connsiteX1" fmla="*/ 1953491 w 3920836"/>
              <a:gd name="connsiteY1" fmla="*/ 1025237 h 1032164"/>
              <a:gd name="connsiteX2" fmla="*/ 3920836 w 3920836"/>
              <a:gd name="connsiteY2" fmla="*/ 0 h 103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20836" h="1032164">
                <a:moveTo>
                  <a:pt x="0" y="41564"/>
                </a:moveTo>
                <a:cubicBezTo>
                  <a:pt x="650009" y="536864"/>
                  <a:pt x="1300018" y="1032164"/>
                  <a:pt x="1953491" y="1025237"/>
                </a:cubicBezTo>
                <a:cubicBezTo>
                  <a:pt x="2606964" y="1018310"/>
                  <a:pt x="3263900" y="509155"/>
                  <a:pt x="3920836" y="0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Gill Sans MT" pitchFamily="-107" charset="-1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75079" y="2171700"/>
            <a:ext cx="1606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0-sphere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91636" y="4838700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1-disc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Rethinking Path Connectivity</a:t>
            </a:r>
            <a:endParaRPr lang="en-US" dirty="0"/>
          </a:p>
        </p:txBody>
      </p:sp>
      <p:sp>
        <p:nvSpPr>
          <p:cNvPr id="30" name="Freeform 29"/>
          <p:cNvSpPr/>
          <p:nvPr/>
        </p:nvSpPr>
        <p:spPr bwMode="auto">
          <a:xfrm>
            <a:off x="1708439" y="3131454"/>
            <a:ext cx="3920836" cy="523220"/>
          </a:xfrm>
          <a:custGeom>
            <a:avLst/>
            <a:gdLst>
              <a:gd name="connsiteX0" fmla="*/ 0 w 3920836"/>
              <a:gd name="connsiteY0" fmla="*/ 41564 h 1032164"/>
              <a:gd name="connsiteX1" fmla="*/ 1953491 w 3920836"/>
              <a:gd name="connsiteY1" fmla="*/ 1025237 h 1032164"/>
              <a:gd name="connsiteX2" fmla="*/ 3920836 w 3920836"/>
              <a:gd name="connsiteY2" fmla="*/ 0 h 103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20836" h="1032164">
                <a:moveTo>
                  <a:pt x="0" y="41564"/>
                </a:moveTo>
                <a:cubicBezTo>
                  <a:pt x="650009" y="536864"/>
                  <a:pt x="1300018" y="1032164"/>
                  <a:pt x="1953491" y="1025237"/>
                </a:cubicBezTo>
                <a:cubicBezTo>
                  <a:pt x="2606964" y="1018310"/>
                  <a:pt x="3263900" y="509155"/>
                  <a:pt x="3920836" y="0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Gill Sans MT" pitchFamily="-107" charset="-18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3013364" y="3140979"/>
            <a:ext cx="3920836" cy="523220"/>
          </a:xfrm>
          <a:custGeom>
            <a:avLst/>
            <a:gdLst>
              <a:gd name="connsiteX0" fmla="*/ 0 w 3920836"/>
              <a:gd name="connsiteY0" fmla="*/ 41564 h 1032164"/>
              <a:gd name="connsiteX1" fmla="*/ 1953491 w 3920836"/>
              <a:gd name="connsiteY1" fmla="*/ 1025237 h 1032164"/>
              <a:gd name="connsiteX2" fmla="*/ 3920836 w 3920836"/>
              <a:gd name="connsiteY2" fmla="*/ 0 h 103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20836" h="1032164">
                <a:moveTo>
                  <a:pt x="0" y="41564"/>
                </a:moveTo>
                <a:cubicBezTo>
                  <a:pt x="650009" y="536864"/>
                  <a:pt x="1300018" y="1032164"/>
                  <a:pt x="1953491" y="1025237"/>
                </a:cubicBezTo>
                <a:cubicBezTo>
                  <a:pt x="2606964" y="1018310"/>
                  <a:pt x="3263900" y="509155"/>
                  <a:pt x="3920836" y="0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Gill Sans MT" pitchFamily="-107" charset="-18"/>
            </a:endParaRPr>
          </a:p>
        </p:txBody>
      </p:sp>
      <p:sp>
        <p:nvSpPr>
          <p:cNvPr id="32" name="Text Box 122"/>
          <p:cNvSpPr txBox="1">
            <a:spLocks noChangeArrowheads="1"/>
          </p:cNvSpPr>
          <p:nvPr/>
        </p:nvSpPr>
        <p:spPr bwMode="auto">
          <a:xfrm>
            <a:off x="1645972" y="4187085"/>
            <a:ext cx="5756641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Let’s call this complex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0-connected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6"/>
          <p:cNvSpPr>
            <a:spLocks noChangeArrowheads="1"/>
          </p:cNvSpPr>
          <p:nvPr/>
        </p:nvSpPr>
        <p:spPr bwMode="auto">
          <a:xfrm>
            <a:off x="5050848" y="1954357"/>
            <a:ext cx="2600325" cy="17907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5092411" y="4642138"/>
            <a:ext cx="2600325" cy="17907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33"/>
          <p:cNvSpPr/>
          <p:nvPr/>
        </p:nvSpPr>
        <p:spPr bwMode="auto">
          <a:xfrm>
            <a:off x="3438525" y="3290224"/>
            <a:ext cx="2295525" cy="523220"/>
          </a:xfrm>
          <a:custGeom>
            <a:avLst/>
            <a:gdLst>
              <a:gd name="connsiteX0" fmla="*/ 0 w 3920836"/>
              <a:gd name="connsiteY0" fmla="*/ 41564 h 1032164"/>
              <a:gd name="connsiteX1" fmla="*/ 1953491 w 3920836"/>
              <a:gd name="connsiteY1" fmla="*/ 1025237 h 1032164"/>
              <a:gd name="connsiteX2" fmla="*/ 3920836 w 3920836"/>
              <a:gd name="connsiteY2" fmla="*/ 0 h 103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20836" h="1032164">
                <a:moveTo>
                  <a:pt x="0" y="41564"/>
                </a:moveTo>
                <a:cubicBezTo>
                  <a:pt x="650009" y="536864"/>
                  <a:pt x="1300018" y="1032164"/>
                  <a:pt x="1953491" y="1025237"/>
                </a:cubicBezTo>
                <a:cubicBezTo>
                  <a:pt x="2606964" y="1018310"/>
                  <a:pt x="3263900" y="509155"/>
                  <a:pt x="3920836" y="0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Gill Sans MT" pitchFamily="-107" charset="-18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1498023" y="1842655"/>
            <a:ext cx="2036618" cy="2036618"/>
          </a:xfrm>
          <a:prstGeom prst="ellipse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Gill Sans MT" pitchFamily="-107" charset="-18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1440873" y="4585855"/>
            <a:ext cx="2036618" cy="2036618"/>
          </a:xfrm>
          <a:prstGeom prst="ellipse">
            <a:avLst/>
          </a:prstGeom>
          <a:solidFill>
            <a:srgbClr val="99CCFF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Gill Sans MT" pitchFamily="-107" charset="-18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048250" y="2590800"/>
            <a:ext cx="2581275" cy="5619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5735781" y="2998355"/>
            <a:ext cx="1265382" cy="526472"/>
          </a:xfrm>
          <a:custGeom>
            <a:avLst/>
            <a:gdLst>
              <a:gd name="connsiteX0" fmla="*/ 0 w 1191491"/>
              <a:gd name="connsiteY0" fmla="*/ 346363 h 512618"/>
              <a:gd name="connsiteX1" fmla="*/ 360219 w 1191491"/>
              <a:gd name="connsiteY1" fmla="*/ 512618 h 512618"/>
              <a:gd name="connsiteX2" fmla="*/ 789709 w 1191491"/>
              <a:gd name="connsiteY2" fmla="*/ 290945 h 512618"/>
              <a:gd name="connsiteX3" fmla="*/ 1191491 w 1191491"/>
              <a:gd name="connsiteY3" fmla="*/ 318654 h 512618"/>
              <a:gd name="connsiteX4" fmla="*/ 429491 w 1191491"/>
              <a:gd name="connsiteY4" fmla="*/ 0 h 512618"/>
              <a:gd name="connsiteX5" fmla="*/ 27709 w 1191491"/>
              <a:gd name="connsiteY5" fmla="*/ 235527 h 512618"/>
              <a:gd name="connsiteX0" fmla="*/ 0 w 1251527"/>
              <a:gd name="connsiteY0" fmla="*/ 346363 h 512618"/>
              <a:gd name="connsiteX1" fmla="*/ 360219 w 1251527"/>
              <a:gd name="connsiteY1" fmla="*/ 512618 h 512618"/>
              <a:gd name="connsiteX2" fmla="*/ 789709 w 1251527"/>
              <a:gd name="connsiteY2" fmla="*/ 290945 h 512618"/>
              <a:gd name="connsiteX3" fmla="*/ 1191491 w 1251527"/>
              <a:gd name="connsiteY3" fmla="*/ 318654 h 512618"/>
              <a:gd name="connsiteX4" fmla="*/ 429491 w 1251527"/>
              <a:gd name="connsiteY4" fmla="*/ 0 h 512618"/>
              <a:gd name="connsiteX5" fmla="*/ 27709 w 1251527"/>
              <a:gd name="connsiteY5" fmla="*/ 235527 h 512618"/>
              <a:gd name="connsiteX0" fmla="*/ 0 w 1251527"/>
              <a:gd name="connsiteY0" fmla="*/ 346363 h 521854"/>
              <a:gd name="connsiteX1" fmla="*/ 360219 w 1251527"/>
              <a:gd name="connsiteY1" fmla="*/ 512618 h 521854"/>
              <a:gd name="connsiteX2" fmla="*/ 789709 w 1251527"/>
              <a:gd name="connsiteY2" fmla="*/ 290945 h 521854"/>
              <a:gd name="connsiteX3" fmla="*/ 1191491 w 1251527"/>
              <a:gd name="connsiteY3" fmla="*/ 318654 h 521854"/>
              <a:gd name="connsiteX4" fmla="*/ 429491 w 1251527"/>
              <a:gd name="connsiteY4" fmla="*/ 0 h 521854"/>
              <a:gd name="connsiteX5" fmla="*/ 27709 w 1251527"/>
              <a:gd name="connsiteY5" fmla="*/ 235527 h 521854"/>
              <a:gd name="connsiteX0" fmla="*/ 0 w 1251527"/>
              <a:gd name="connsiteY0" fmla="*/ 360217 h 535708"/>
              <a:gd name="connsiteX1" fmla="*/ 360219 w 1251527"/>
              <a:gd name="connsiteY1" fmla="*/ 526472 h 535708"/>
              <a:gd name="connsiteX2" fmla="*/ 789709 w 1251527"/>
              <a:gd name="connsiteY2" fmla="*/ 304799 h 535708"/>
              <a:gd name="connsiteX3" fmla="*/ 1191491 w 1251527"/>
              <a:gd name="connsiteY3" fmla="*/ 332508 h 535708"/>
              <a:gd name="connsiteX4" fmla="*/ 429491 w 1251527"/>
              <a:gd name="connsiteY4" fmla="*/ 13854 h 535708"/>
              <a:gd name="connsiteX5" fmla="*/ 27709 w 1251527"/>
              <a:gd name="connsiteY5" fmla="*/ 249381 h 535708"/>
              <a:gd name="connsiteX0" fmla="*/ 0 w 1251527"/>
              <a:gd name="connsiteY0" fmla="*/ 348672 h 524163"/>
              <a:gd name="connsiteX1" fmla="*/ 360219 w 1251527"/>
              <a:gd name="connsiteY1" fmla="*/ 514927 h 524163"/>
              <a:gd name="connsiteX2" fmla="*/ 789709 w 1251527"/>
              <a:gd name="connsiteY2" fmla="*/ 293254 h 524163"/>
              <a:gd name="connsiteX3" fmla="*/ 1191491 w 1251527"/>
              <a:gd name="connsiteY3" fmla="*/ 320963 h 524163"/>
              <a:gd name="connsiteX4" fmla="*/ 429491 w 1251527"/>
              <a:gd name="connsiteY4" fmla="*/ 2309 h 524163"/>
              <a:gd name="connsiteX5" fmla="*/ 27709 w 1251527"/>
              <a:gd name="connsiteY5" fmla="*/ 307109 h 524163"/>
              <a:gd name="connsiteX0" fmla="*/ 13855 w 1265382"/>
              <a:gd name="connsiteY0" fmla="*/ 350981 h 526472"/>
              <a:gd name="connsiteX1" fmla="*/ 374074 w 1265382"/>
              <a:gd name="connsiteY1" fmla="*/ 517236 h 526472"/>
              <a:gd name="connsiteX2" fmla="*/ 803564 w 1265382"/>
              <a:gd name="connsiteY2" fmla="*/ 295563 h 526472"/>
              <a:gd name="connsiteX3" fmla="*/ 1205346 w 1265382"/>
              <a:gd name="connsiteY3" fmla="*/ 323272 h 526472"/>
              <a:gd name="connsiteX4" fmla="*/ 443346 w 1265382"/>
              <a:gd name="connsiteY4" fmla="*/ 4618 h 526472"/>
              <a:gd name="connsiteX5" fmla="*/ 0 w 1265382"/>
              <a:gd name="connsiteY5" fmla="*/ 350982 h 52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5382" h="526472">
                <a:moveTo>
                  <a:pt x="13855" y="350981"/>
                </a:moveTo>
                <a:cubicBezTo>
                  <a:pt x="133928" y="406399"/>
                  <a:pt x="242456" y="526472"/>
                  <a:pt x="374074" y="517236"/>
                </a:cubicBezTo>
                <a:cubicBezTo>
                  <a:pt x="505692" y="508000"/>
                  <a:pt x="665019" y="327890"/>
                  <a:pt x="803564" y="295563"/>
                </a:cubicBezTo>
                <a:cubicBezTo>
                  <a:pt x="942109" y="263236"/>
                  <a:pt x="1265382" y="371763"/>
                  <a:pt x="1205346" y="323272"/>
                </a:cubicBezTo>
                <a:cubicBezTo>
                  <a:pt x="1145310" y="274781"/>
                  <a:pt x="644237" y="0"/>
                  <a:pt x="443346" y="4618"/>
                </a:cubicBezTo>
                <a:cubicBezTo>
                  <a:pt x="242455" y="9236"/>
                  <a:pt x="133927" y="272473"/>
                  <a:pt x="0" y="350982"/>
                </a:cubicBez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Gill Sans MT" pitchFamily="-107" charset="-18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124450" y="5267325"/>
            <a:ext cx="2581275" cy="5619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Freeform 59"/>
          <p:cNvSpPr/>
          <p:nvPr/>
        </p:nvSpPr>
        <p:spPr bwMode="auto">
          <a:xfrm>
            <a:off x="6040581" y="5741555"/>
            <a:ext cx="1265382" cy="526472"/>
          </a:xfrm>
          <a:custGeom>
            <a:avLst/>
            <a:gdLst>
              <a:gd name="connsiteX0" fmla="*/ 0 w 1191491"/>
              <a:gd name="connsiteY0" fmla="*/ 346363 h 512618"/>
              <a:gd name="connsiteX1" fmla="*/ 360219 w 1191491"/>
              <a:gd name="connsiteY1" fmla="*/ 512618 h 512618"/>
              <a:gd name="connsiteX2" fmla="*/ 789709 w 1191491"/>
              <a:gd name="connsiteY2" fmla="*/ 290945 h 512618"/>
              <a:gd name="connsiteX3" fmla="*/ 1191491 w 1191491"/>
              <a:gd name="connsiteY3" fmla="*/ 318654 h 512618"/>
              <a:gd name="connsiteX4" fmla="*/ 429491 w 1191491"/>
              <a:gd name="connsiteY4" fmla="*/ 0 h 512618"/>
              <a:gd name="connsiteX5" fmla="*/ 27709 w 1191491"/>
              <a:gd name="connsiteY5" fmla="*/ 235527 h 512618"/>
              <a:gd name="connsiteX0" fmla="*/ 0 w 1251527"/>
              <a:gd name="connsiteY0" fmla="*/ 346363 h 512618"/>
              <a:gd name="connsiteX1" fmla="*/ 360219 w 1251527"/>
              <a:gd name="connsiteY1" fmla="*/ 512618 h 512618"/>
              <a:gd name="connsiteX2" fmla="*/ 789709 w 1251527"/>
              <a:gd name="connsiteY2" fmla="*/ 290945 h 512618"/>
              <a:gd name="connsiteX3" fmla="*/ 1191491 w 1251527"/>
              <a:gd name="connsiteY3" fmla="*/ 318654 h 512618"/>
              <a:gd name="connsiteX4" fmla="*/ 429491 w 1251527"/>
              <a:gd name="connsiteY4" fmla="*/ 0 h 512618"/>
              <a:gd name="connsiteX5" fmla="*/ 27709 w 1251527"/>
              <a:gd name="connsiteY5" fmla="*/ 235527 h 512618"/>
              <a:gd name="connsiteX0" fmla="*/ 0 w 1251527"/>
              <a:gd name="connsiteY0" fmla="*/ 346363 h 521854"/>
              <a:gd name="connsiteX1" fmla="*/ 360219 w 1251527"/>
              <a:gd name="connsiteY1" fmla="*/ 512618 h 521854"/>
              <a:gd name="connsiteX2" fmla="*/ 789709 w 1251527"/>
              <a:gd name="connsiteY2" fmla="*/ 290945 h 521854"/>
              <a:gd name="connsiteX3" fmla="*/ 1191491 w 1251527"/>
              <a:gd name="connsiteY3" fmla="*/ 318654 h 521854"/>
              <a:gd name="connsiteX4" fmla="*/ 429491 w 1251527"/>
              <a:gd name="connsiteY4" fmla="*/ 0 h 521854"/>
              <a:gd name="connsiteX5" fmla="*/ 27709 w 1251527"/>
              <a:gd name="connsiteY5" fmla="*/ 235527 h 521854"/>
              <a:gd name="connsiteX0" fmla="*/ 0 w 1251527"/>
              <a:gd name="connsiteY0" fmla="*/ 360217 h 535708"/>
              <a:gd name="connsiteX1" fmla="*/ 360219 w 1251527"/>
              <a:gd name="connsiteY1" fmla="*/ 526472 h 535708"/>
              <a:gd name="connsiteX2" fmla="*/ 789709 w 1251527"/>
              <a:gd name="connsiteY2" fmla="*/ 304799 h 535708"/>
              <a:gd name="connsiteX3" fmla="*/ 1191491 w 1251527"/>
              <a:gd name="connsiteY3" fmla="*/ 332508 h 535708"/>
              <a:gd name="connsiteX4" fmla="*/ 429491 w 1251527"/>
              <a:gd name="connsiteY4" fmla="*/ 13854 h 535708"/>
              <a:gd name="connsiteX5" fmla="*/ 27709 w 1251527"/>
              <a:gd name="connsiteY5" fmla="*/ 249381 h 535708"/>
              <a:gd name="connsiteX0" fmla="*/ 0 w 1251527"/>
              <a:gd name="connsiteY0" fmla="*/ 348672 h 524163"/>
              <a:gd name="connsiteX1" fmla="*/ 360219 w 1251527"/>
              <a:gd name="connsiteY1" fmla="*/ 514927 h 524163"/>
              <a:gd name="connsiteX2" fmla="*/ 789709 w 1251527"/>
              <a:gd name="connsiteY2" fmla="*/ 293254 h 524163"/>
              <a:gd name="connsiteX3" fmla="*/ 1191491 w 1251527"/>
              <a:gd name="connsiteY3" fmla="*/ 320963 h 524163"/>
              <a:gd name="connsiteX4" fmla="*/ 429491 w 1251527"/>
              <a:gd name="connsiteY4" fmla="*/ 2309 h 524163"/>
              <a:gd name="connsiteX5" fmla="*/ 27709 w 1251527"/>
              <a:gd name="connsiteY5" fmla="*/ 307109 h 524163"/>
              <a:gd name="connsiteX0" fmla="*/ 13855 w 1265382"/>
              <a:gd name="connsiteY0" fmla="*/ 350981 h 526472"/>
              <a:gd name="connsiteX1" fmla="*/ 374074 w 1265382"/>
              <a:gd name="connsiteY1" fmla="*/ 517236 h 526472"/>
              <a:gd name="connsiteX2" fmla="*/ 803564 w 1265382"/>
              <a:gd name="connsiteY2" fmla="*/ 295563 h 526472"/>
              <a:gd name="connsiteX3" fmla="*/ 1205346 w 1265382"/>
              <a:gd name="connsiteY3" fmla="*/ 323272 h 526472"/>
              <a:gd name="connsiteX4" fmla="*/ 443346 w 1265382"/>
              <a:gd name="connsiteY4" fmla="*/ 4618 h 526472"/>
              <a:gd name="connsiteX5" fmla="*/ 0 w 1265382"/>
              <a:gd name="connsiteY5" fmla="*/ 350982 h 52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5382" h="526472">
                <a:moveTo>
                  <a:pt x="13855" y="350981"/>
                </a:moveTo>
                <a:cubicBezTo>
                  <a:pt x="133928" y="406399"/>
                  <a:pt x="242456" y="526472"/>
                  <a:pt x="374074" y="517236"/>
                </a:cubicBezTo>
                <a:cubicBezTo>
                  <a:pt x="505692" y="508000"/>
                  <a:pt x="665019" y="327890"/>
                  <a:pt x="803564" y="295563"/>
                </a:cubicBezTo>
                <a:cubicBezTo>
                  <a:pt x="942109" y="263236"/>
                  <a:pt x="1265382" y="371763"/>
                  <a:pt x="1205346" y="323272"/>
                </a:cubicBezTo>
                <a:cubicBezTo>
                  <a:pt x="1145310" y="274781"/>
                  <a:pt x="644237" y="0"/>
                  <a:pt x="443346" y="4618"/>
                </a:cubicBezTo>
                <a:cubicBezTo>
                  <a:pt x="242455" y="9236"/>
                  <a:pt x="133927" y="272473"/>
                  <a:pt x="0" y="350982"/>
                </a:cubicBezTo>
              </a:path>
            </a:pathLst>
          </a:custGeom>
          <a:solidFill>
            <a:srgbClr val="99CCFF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Gill Sans MT" pitchFamily="-107" charset="-18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2422814" y="6047807"/>
            <a:ext cx="3625561" cy="523220"/>
          </a:xfrm>
          <a:custGeom>
            <a:avLst/>
            <a:gdLst>
              <a:gd name="connsiteX0" fmla="*/ 0 w 3920836"/>
              <a:gd name="connsiteY0" fmla="*/ 41564 h 1032164"/>
              <a:gd name="connsiteX1" fmla="*/ 1953491 w 3920836"/>
              <a:gd name="connsiteY1" fmla="*/ 1025237 h 1032164"/>
              <a:gd name="connsiteX2" fmla="*/ 3920836 w 3920836"/>
              <a:gd name="connsiteY2" fmla="*/ 0 h 103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20836" h="1032164">
                <a:moveTo>
                  <a:pt x="0" y="41564"/>
                </a:moveTo>
                <a:cubicBezTo>
                  <a:pt x="650009" y="536864"/>
                  <a:pt x="1300018" y="1032164"/>
                  <a:pt x="1953491" y="1025237"/>
                </a:cubicBezTo>
                <a:cubicBezTo>
                  <a:pt x="2606964" y="1018310"/>
                  <a:pt x="3263900" y="509155"/>
                  <a:pt x="3920836" y="0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Gill Sans MT" pitchFamily="-107" charset="-18"/>
            </a:endParaRPr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1-Connectivity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737028" y="2171700"/>
            <a:ext cx="160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1-sphere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3086" y="4972050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2-disc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76875" y="2590800"/>
            <a:ext cx="276225" cy="114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38850" y="2533650"/>
            <a:ext cx="276225" cy="114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72250" y="2581275"/>
            <a:ext cx="276225" cy="114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96125" y="2628900"/>
            <a:ext cx="276225" cy="114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1650" y="5276850"/>
            <a:ext cx="276225" cy="114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43625" y="5219700"/>
            <a:ext cx="276225" cy="114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77025" y="5257800"/>
            <a:ext cx="276225" cy="114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00900" y="5314950"/>
            <a:ext cx="276225" cy="114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050848" y="2392507"/>
            <a:ext cx="2600325" cy="1790700"/>
            <a:chOff x="3507" y="1789"/>
            <a:chExt cx="858" cy="497"/>
          </a:xfrm>
        </p:grpSpPr>
        <p:sp>
          <p:nvSpPr>
            <p:cNvPr id="4" name="Oval 16"/>
            <p:cNvSpPr>
              <a:spLocks noChangeArrowheads="1"/>
            </p:cNvSpPr>
            <p:nvPr/>
          </p:nvSpPr>
          <p:spPr bwMode="auto">
            <a:xfrm>
              <a:off x="3507" y="1789"/>
              <a:ext cx="858" cy="49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3758" y="2002"/>
              <a:ext cx="357" cy="76"/>
              <a:chOff x="4109" y="1226"/>
              <a:chExt cx="357" cy="76"/>
            </a:xfrm>
          </p:grpSpPr>
          <p:sp>
            <p:nvSpPr>
              <p:cNvPr id="6" name="Freeform 10"/>
              <p:cNvSpPr>
                <a:spLocks/>
              </p:cNvSpPr>
              <p:nvPr/>
            </p:nvSpPr>
            <p:spPr bwMode="auto">
              <a:xfrm>
                <a:off x="4173" y="1229"/>
                <a:ext cx="220" cy="73"/>
              </a:xfrm>
              <a:custGeom>
                <a:avLst/>
                <a:gdLst/>
                <a:ahLst/>
                <a:cxnLst>
                  <a:cxn ang="0">
                    <a:pos x="8" y="41"/>
                  </a:cxn>
                  <a:cxn ang="0">
                    <a:pos x="32" y="51"/>
                  </a:cxn>
                  <a:cxn ang="0">
                    <a:pos x="50" y="57"/>
                  </a:cxn>
                  <a:cxn ang="0">
                    <a:pos x="76" y="63"/>
                  </a:cxn>
                  <a:cxn ang="0">
                    <a:pos x="136" y="69"/>
                  </a:cxn>
                  <a:cxn ang="0">
                    <a:pos x="220" y="56"/>
                  </a:cxn>
                  <a:cxn ang="0">
                    <a:pos x="170" y="11"/>
                  </a:cxn>
                  <a:cxn ang="0">
                    <a:pos x="149" y="0"/>
                  </a:cxn>
                  <a:cxn ang="0">
                    <a:pos x="47" y="12"/>
                  </a:cxn>
                  <a:cxn ang="0">
                    <a:pos x="17" y="24"/>
                  </a:cxn>
                  <a:cxn ang="0">
                    <a:pos x="8" y="41"/>
                  </a:cxn>
                </a:cxnLst>
                <a:rect l="0" t="0" r="r" b="b"/>
                <a:pathLst>
                  <a:path w="220" h="73">
                    <a:moveTo>
                      <a:pt x="8" y="41"/>
                    </a:moveTo>
                    <a:cubicBezTo>
                      <a:pt x="17" y="44"/>
                      <a:pt x="23" y="50"/>
                      <a:pt x="32" y="51"/>
                    </a:cubicBezTo>
                    <a:cubicBezTo>
                      <a:pt x="38" y="54"/>
                      <a:pt x="43" y="56"/>
                      <a:pt x="50" y="57"/>
                    </a:cubicBezTo>
                    <a:cubicBezTo>
                      <a:pt x="58" y="60"/>
                      <a:pt x="67" y="62"/>
                      <a:pt x="76" y="63"/>
                    </a:cubicBezTo>
                    <a:cubicBezTo>
                      <a:pt x="105" y="73"/>
                      <a:pt x="86" y="68"/>
                      <a:pt x="136" y="69"/>
                    </a:cubicBezTo>
                    <a:cubicBezTo>
                      <a:pt x="188" y="68"/>
                      <a:pt x="180" y="64"/>
                      <a:pt x="220" y="56"/>
                    </a:cubicBezTo>
                    <a:cubicBezTo>
                      <a:pt x="198" y="47"/>
                      <a:pt x="195" y="15"/>
                      <a:pt x="170" y="11"/>
                    </a:cubicBezTo>
                    <a:cubicBezTo>
                      <a:pt x="164" y="6"/>
                      <a:pt x="156" y="3"/>
                      <a:pt x="149" y="0"/>
                    </a:cubicBezTo>
                    <a:cubicBezTo>
                      <a:pt x="113" y="2"/>
                      <a:pt x="82" y="5"/>
                      <a:pt x="47" y="12"/>
                    </a:cubicBezTo>
                    <a:cubicBezTo>
                      <a:pt x="38" y="16"/>
                      <a:pt x="27" y="22"/>
                      <a:pt x="17" y="24"/>
                    </a:cubicBezTo>
                    <a:cubicBezTo>
                      <a:pt x="12" y="27"/>
                      <a:pt x="0" y="36"/>
                      <a:pt x="8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" name="Freeform 12"/>
              <p:cNvSpPr>
                <a:spLocks/>
              </p:cNvSpPr>
              <p:nvPr/>
            </p:nvSpPr>
            <p:spPr bwMode="auto">
              <a:xfrm>
                <a:off x="4175" y="1226"/>
                <a:ext cx="221" cy="56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30" y="18"/>
                  </a:cxn>
                  <a:cxn ang="0">
                    <a:pos x="69" y="8"/>
                  </a:cxn>
                  <a:cxn ang="0">
                    <a:pos x="107" y="3"/>
                  </a:cxn>
                  <a:cxn ang="0">
                    <a:pos x="161" y="2"/>
                  </a:cxn>
                  <a:cxn ang="0">
                    <a:pos x="189" y="15"/>
                  </a:cxn>
                  <a:cxn ang="0">
                    <a:pos x="221" y="56"/>
                  </a:cxn>
                </a:cxnLst>
                <a:rect l="0" t="0" r="r" b="b"/>
                <a:pathLst>
                  <a:path w="221" h="56">
                    <a:moveTo>
                      <a:pt x="0" y="44"/>
                    </a:moveTo>
                    <a:cubicBezTo>
                      <a:pt x="9" y="34"/>
                      <a:pt x="18" y="24"/>
                      <a:pt x="30" y="18"/>
                    </a:cubicBezTo>
                    <a:cubicBezTo>
                      <a:pt x="42" y="12"/>
                      <a:pt x="56" y="10"/>
                      <a:pt x="69" y="8"/>
                    </a:cubicBezTo>
                    <a:cubicBezTo>
                      <a:pt x="82" y="6"/>
                      <a:pt x="92" y="4"/>
                      <a:pt x="107" y="3"/>
                    </a:cubicBezTo>
                    <a:cubicBezTo>
                      <a:pt x="122" y="2"/>
                      <a:pt x="147" y="0"/>
                      <a:pt x="161" y="2"/>
                    </a:cubicBezTo>
                    <a:cubicBezTo>
                      <a:pt x="175" y="4"/>
                      <a:pt x="179" y="6"/>
                      <a:pt x="189" y="15"/>
                    </a:cubicBezTo>
                    <a:cubicBezTo>
                      <a:pt x="199" y="24"/>
                      <a:pt x="216" y="49"/>
                      <a:pt x="221" y="56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4109" y="1231"/>
                <a:ext cx="357" cy="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33"/>
                  </a:cxn>
                  <a:cxn ang="0">
                    <a:pos x="71" y="40"/>
                  </a:cxn>
                  <a:cxn ang="0">
                    <a:pos x="129" y="58"/>
                  </a:cxn>
                  <a:cxn ang="0">
                    <a:pos x="180" y="63"/>
                  </a:cxn>
                  <a:cxn ang="0">
                    <a:pos x="236" y="60"/>
                  </a:cxn>
                  <a:cxn ang="0">
                    <a:pos x="293" y="42"/>
                  </a:cxn>
                  <a:cxn ang="0">
                    <a:pos x="335" y="18"/>
                  </a:cxn>
                  <a:cxn ang="0">
                    <a:pos x="342" y="12"/>
                  </a:cxn>
                  <a:cxn ang="0">
                    <a:pos x="347" y="10"/>
                  </a:cxn>
                  <a:cxn ang="0">
                    <a:pos x="357" y="4"/>
                  </a:cxn>
                </a:cxnLst>
                <a:rect l="0" t="0" r="r" b="b"/>
                <a:pathLst>
                  <a:path w="357" h="65">
                    <a:moveTo>
                      <a:pt x="0" y="0"/>
                    </a:moveTo>
                    <a:cubicBezTo>
                      <a:pt x="12" y="16"/>
                      <a:pt x="37" y="27"/>
                      <a:pt x="56" y="33"/>
                    </a:cubicBezTo>
                    <a:cubicBezTo>
                      <a:pt x="61" y="37"/>
                      <a:pt x="65" y="39"/>
                      <a:pt x="71" y="40"/>
                    </a:cubicBezTo>
                    <a:cubicBezTo>
                      <a:pt x="87" y="52"/>
                      <a:pt x="109" y="56"/>
                      <a:pt x="129" y="58"/>
                    </a:cubicBezTo>
                    <a:cubicBezTo>
                      <a:pt x="147" y="62"/>
                      <a:pt x="159" y="62"/>
                      <a:pt x="180" y="63"/>
                    </a:cubicBezTo>
                    <a:cubicBezTo>
                      <a:pt x="199" y="62"/>
                      <a:pt x="218" y="65"/>
                      <a:pt x="236" y="60"/>
                    </a:cubicBezTo>
                    <a:cubicBezTo>
                      <a:pt x="255" y="55"/>
                      <a:pt x="274" y="46"/>
                      <a:pt x="293" y="42"/>
                    </a:cubicBezTo>
                    <a:cubicBezTo>
                      <a:pt x="306" y="32"/>
                      <a:pt x="321" y="26"/>
                      <a:pt x="335" y="18"/>
                    </a:cubicBezTo>
                    <a:cubicBezTo>
                      <a:pt x="338" y="16"/>
                      <a:pt x="339" y="14"/>
                      <a:pt x="342" y="12"/>
                    </a:cubicBezTo>
                    <a:cubicBezTo>
                      <a:pt x="343" y="11"/>
                      <a:pt x="345" y="11"/>
                      <a:pt x="347" y="10"/>
                    </a:cubicBezTo>
                    <a:cubicBezTo>
                      <a:pt x="350" y="8"/>
                      <a:pt x="357" y="4"/>
                      <a:pt x="357" y="4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" name="Freeform 33"/>
          <p:cNvSpPr/>
          <p:nvPr/>
        </p:nvSpPr>
        <p:spPr bwMode="auto">
          <a:xfrm>
            <a:off x="3255817" y="3997849"/>
            <a:ext cx="2646219" cy="523220"/>
          </a:xfrm>
          <a:custGeom>
            <a:avLst/>
            <a:gdLst>
              <a:gd name="connsiteX0" fmla="*/ 0 w 3920836"/>
              <a:gd name="connsiteY0" fmla="*/ 41564 h 1032164"/>
              <a:gd name="connsiteX1" fmla="*/ 1953491 w 3920836"/>
              <a:gd name="connsiteY1" fmla="*/ 1025237 h 1032164"/>
              <a:gd name="connsiteX2" fmla="*/ 3920836 w 3920836"/>
              <a:gd name="connsiteY2" fmla="*/ 0 h 103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20836" h="1032164">
                <a:moveTo>
                  <a:pt x="0" y="41564"/>
                </a:moveTo>
                <a:cubicBezTo>
                  <a:pt x="650009" y="536864"/>
                  <a:pt x="1300018" y="1032164"/>
                  <a:pt x="1953491" y="1025237"/>
                </a:cubicBezTo>
                <a:cubicBezTo>
                  <a:pt x="2606964" y="1018310"/>
                  <a:pt x="3263900" y="509155"/>
                  <a:pt x="3920836" y="0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Gill Sans MT" pitchFamily="-107" charset="-18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1136073" y="2776105"/>
            <a:ext cx="2036618" cy="2036618"/>
          </a:xfrm>
          <a:prstGeom prst="ellipse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Gill Sans MT" pitchFamily="-107" charset="-18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5368637" y="2619087"/>
            <a:ext cx="2006600" cy="1369291"/>
          </a:xfrm>
          <a:custGeom>
            <a:avLst/>
            <a:gdLst>
              <a:gd name="connsiteX0" fmla="*/ 651163 w 1925782"/>
              <a:gd name="connsiteY0" fmla="*/ 55418 h 1191491"/>
              <a:gd name="connsiteX1" fmla="*/ 0 w 1925782"/>
              <a:gd name="connsiteY1" fmla="*/ 554182 h 1191491"/>
              <a:gd name="connsiteX2" fmla="*/ 318654 w 1925782"/>
              <a:gd name="connsiteY2" fmla="*/ 1108363 h 1191491"/>
              <a:gd name="connsiteX3" fmla="*/ 1454727 w 1925782"/>
              <a:gd name="connsiteY3" fmla="*/ 1191491 h 1191491"/>
              <a:gd name="connsiteX4" fmla="*/ 1925782 w 1925782"/>
              <a:gd name="connsiteY4" fmla="*/ 568036 h 1191491"/>
              <a:gd name="connsiteX5" fmla="*/ 1343891 w 1925782"/>
              <a:gd name="connsiteY5" fmla="*/ 0 h 1191491"/>
              <a:gd name="connsiteX6" fmla="*/ 720436 w 1925782"/>
              <a:gd name="connsiteY6" fmla="*/ 41563 h 1191491"/>
              <a:gd name="connsiteX0" fmla="*/ 651163 w 1944255"/>
              <a:gd name="connsiteY0" fmla="*/ 55418 h 1191491"/>
              <a:gd name="connsiteX1" fmla="*/ 0 w 1944255"/>
              <a:gd name="connsiteY1" fmla="*/ 554182 h 1191491"/>
              <a:gd name="connsiteX2" fmla="*/ 318654 w 1944255"/>
              <a:gd name="connsiteY2" fmla="*/ 1108363 h 1191491"/>
              <a:gd name="connsiteX3" fmla="*/ 1454727 w 1944255"/>
              <a:gd name="connsiteY3" fmla="*/ 1191491 h 1191491"/>
              <a:gd name="connsiteX4" fmla="*/ 1925782 w 1944255"/>
              <a:gd name="connsiteY4" fmla="*/ 568036 h 1191491"/>
              <a:gd name="connsiteX5" fmla="*/ 1343891 w 1944255"/>
              <a:gd name="connsiteY5" fmla="*/ 0 h 1191491"/>
              <a:gd name="connsiteX6" fmla="*/ 720436 w 1944255"/>
              <a:gd name="connsiteY6" fmla="*/ 41563 h 1191491"/>
              <a:gd name="connsiteX0" fmla="*/ 706581 w 1999673"/>
              <a:gd name="connsiteY0" fmla="*/ 55418 h 1281546"/>
              <a:gd name="connsiteX1" fmla="*/ 55418 w 1999673"/>
              <a:gd name="connsiteY1" fmla="*/ 554182 h 1281546"/>
              <a:gd name="connsiteX2" fmla="*/ 374072 w 1999673"/>
              <a:gd name="connsiteY2" fmla="*/ 1108363 h 1281546"/>
              <a:gd name="connsiteX3" fmla="*/ 1510145 w 1999673"/>
              <a:gd name="connsiteY3" fmla="*/ 1191491 h 1281546"/>
              <a:gd name="connsiteX4" fmla="*/ 1981200 w 1999673"/>
              <a:gd name="connsiteY4" fmla="*/ 568036 h 1281546"/>
              <a:gd name="connsiteX5" fmla="*/ 1399309 w 1999673"/>
              <a:gd name="connsiteY5" fmla="*/ 0 h 1281546"/>
              <a:gd name="connsiteX6" fmla="*/ 775854 w 1999673"/>
              <a:gd name="connsiteY6" fmla="*/ 41563 h 1281546"/>
              <a:gd name="connsiteX0" fmla="*/ 706581 w 1999673"/>
              <a:gd name="connsiteY0" fmla="*/ 55418 h 1281546"/>
              <a:gd name="connsiteX1" fmla="*/ 55418 w 1999673"/>
              <a:gd name="connsiteY1" fmla="*/ 554182 h 1281546"/>
              <a:gd name="connsiteX2" fmla="*/ 374072 w 1999673"/>
              <a:gd name="connsiteY2" fmla="*/ 1108363 h 1281546"/>
              <a:gd name="connsiteX3" fmla="*/ 1510145 w 1999673"/>
              <a:gd name="connsiteY3" fmla="*/ 1191491 h 1281546"/>
              <a:gd name="connsiteX4" fmla="*/ 1981200 w 1999673"/>
              <a:gd name="connsiteY4" fmla="*/ 568036 h 1281546"/>
              <a:gd name="connsiteX5" fmla="*/ 1399309 w 1999673"/>
              <a:gd name="connsiteY5" fmla="*/ 0 h 1281546"/>
              <a:gd name="connsiteX6" fmla="*/ 775854 w 1999673"/>
              <a:gd name="connsiteY6" fmla="*/ 41563 h 1281546"/>
              <a:gd name="connsiteX0" fmla="*/ 706581 w 1999673"/>
              <a:gd name="connsiteY0" fmla="*/ 55418 h 1281546"/>
              <a:gd name="connsiteX1" fmla="*/ 55418 w 1999673"/>
              <a:gd name="connsiteY1" fmla="*/ 554182 h 1281546"/>
              <a:gd name="connsiteX2" fmla="*/ 374072 w 1999673"/>
              <a:gd name="connsiteY2" fmla="*/ 1108363 h 1281546"/>
              <a:gd name="connsiteX3" fmla="*/ 1510145 w 1999673"/>
              <a:gd name="connsiteY3" fmla="*/ 1191491 h 1281546"/>
              <a:gd name="connsiteX4" fmla="*/ 1981200 w 1999673"/>
              <a:gd name="connsiteY4" fmla="*/ 568036 h 1281546"/>
              <a:gd name="connsiteX5" fmla="*/ 1399309 w 1999673"/>
              <a:gd name="connsiteY5" fmla="*/ 0 h 1281546"/>
              <a:gd name="connsiteX6" fmla="*/ 775854 w 1999673"/>
              <a:gd name="connsiteY6" fmla="*/ 41563 h 1281546"/>
              <a:gd name="connsiteX0" fmla="*/ 706581 w 1999673"/>
              <a:gd name="connsiteY0" fmla="*/ 143163 h 1369291"/>
              <a:gd name="connsiteX1" fmla="*/ 55418 w 1999673"/>
              <a:gd name="connsiteY1" fmla="*/ 641927 h 1369291"/>
              <a:gd name="connsiteX2" fmla="*/ 374072 w 1999673"/>
              <a:gd name="connsiteY2" fmla="*/ 1196108 h 1369291"/>
              <a:gd name="connsiteX3" fmla="*/ 1510145 w 1999673"/>
              <a:gd name="connsiteY3" fmla="*/ 1279236 h 1369291"/>
              <a:gd name="connsiteX4" fmla="*/ 1981200 w 1999673"/>
              <a:gd name="connsiteY4" fmla="*/ 655781 h 1369291"/>
              <a:gd name="connsiteX5" fmla="*/ 1399309 w 1999673"/>
              <a:gd name="connsiteY5" fmla="*/ 87745 h 1369291"/>
              <a:gd name="connsiteX6" fmla="*/ 775854 w 1999673"/>
              <a:gd name="connsiteY6" fmla="*/ 129308 h 1369291"/>
              <a:gd name="connsiteX0" fmla="*/ 706581 w 1999673"/>
              <a:gd name="connsiteY0" fmla="*/ 143163 h 1369291"/>
              <a:gd name="connsiteX1" fmla="*/ 55418 w 1999673"/>
              <a:gd name="connsiteY1" fmla="*/ 641927 h 1369291"/>
              <a:gd name="connsiteX2" fmla="*/ 374072 w 1999673"/>
              <a:gd name="connsiteY2" fmla="*/ 1196108 h 1369291"/>
              <a:gd name="connsiteX3" fmla="*/ 1510145 w 1999673"/>
              <a:gd name="connsiteY3" fmla="*/ 1279236 h 1369291"/>
              <a:gd name="connsiteX4" fmla="*/ 1981200 w 1999673"/>
              <a:gd name="connsiteY4" fmla="*/ 655781 h 1369291"/>
              <a:gd name="connsiteX5" fmla="*/ 1399309 w 1999673"/>
              <a:gd name="connsiteY5" fmla="*/ 87745 h 1369291"/>
              <a:gd name="connsiteX6" fmla="*/ 775854 w 1999673"/>
              <a:gd name="connsiteY6" fmla="*/ 129308 h 1369291"/>
              <a:gd name="connsiteX0" fmla="*/ 713508 w 2006600"/>
              <a:gd name="connsiteY0" fmla="*/ 143163 h 1369291"/>
              <a:gd name="connsiteX1" fmla="*/ 755072 w 2006600"/>
              <a:gd name="connsiteY1" fmla="*/ 143163 h 1369291"/>
              <a:gd name="connsiteX2" fmla="*/ 62345 w 2006600"/>
              <a:gd name="connsiteY2" fmla="*/ 641927 h 1369291"/>
              <a:gd name="connsiteX3" fmla="*/ 380999 w 2006600"/>
              <a:gd name="connsiteY3" fmla="*/ 1196108 h 1369291"/>
              <a:gd name="connsiteX4" fmla="*/ 1517072 w 2006600"/>
              <a:gd name="connsiteY4" fmla="*/ 1279236 h 1369291"/>
              <a:gd name="connsiteX5" fmla="*/ 1988127 w 2006600"/>
              <a:gd name="connsiteY5" fmla="*/ 655781 h 1369291"/>
              <a:gd name="connsiteX6" fmla="*/ 1406236 w 2006600"/>
              <a:gd name="connsiteY6" fmla="*/ 87745 h 1369291"/>
              <a:gd name="connsiteX7" fmla="*/ 782781 w 2006600"/>
              <a:gd name="connsiteY7" fmla="*/ 129308 h 136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6600" h="1369291">
                <a:moveTo>
                  <a:pt x="713508" y="143163"/>
                </a:moveTo>
                <a:cubicBezTo>
                  <a:pt x="706581" y="143163"/>
                  <a:pt x="863599" y="60036"/>
                  <a:pt x="755072" y="143163"/>
                </a:cubicBezTo>
                <a:cubicBezTo>
                  <a:pt x="646545" y="226290"/>
                  <a:pt x="124690" y="466436"/>
                  <a:pt x="62345" y="641927"/>
                </a:cubicBezTo>
                <a:cubicBezTo>
                  <a:pt x="0" y="817418"/>
                  <a:pt x="138545" y="1089890"/>
                  <a:pt x="380999" y="1196108"/>
                </a:cubicBezTo>
                <a:cubicBezTo>
                  <a:pt x="623453" y="1302326"/>
                  <a:pt x="1249217" y="1369291"/>
                  <a:pt x="1517072" y="1279236"/>
                </a:cubicBezTo>
                <a:cubicBezTo>
                  <a:pt x="1784927" y="1189181"/>
                  <a:pt x="2006600" y="854363"/>
                  <a:pt x="1988127" y="655781"/>
                </a:cubicBezTo>
                <a:cubicBezTo>
                  <a:pt x="1969654" y="457199"/>
                  <a:pt x="1607127" y="175490"/>
                  <a:pt x="1406236" y="87745"/>
                </a:cubicBezTo>
                <a:cubicBezTo>
                  <a:pt x="1205345" y="0"/>
                  <a:pt x="990599" y="115454"/>
                  <a:pt x="782781" y="129308"/>
                </a:cubicBez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Gill Sans MT" pitchFamily="-107" charset="-1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25252" y="3593522"/>
            <a:ext cx="357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Complex is not 1-Connected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6"/>
          <p:cNvSpPr>
            <a:spLocks noChangeArrowheads="1"/>
          </p:cNvSpPr>
          <p:nvPr/>
        </p:nvSpPr>
        <p:spPr bwMode="auto">
          <a:xfrm>
            <a:off x="5050848" y="1954357"/>
            <a:ext cx="2600325" cy="17907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5092411" y="4642138"/>
            <a:ext cx="2600325" cy="17907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2-Connectivity</a:t>
            </a:r>
            <a:endParaRPr lang="en-US" dirty="0"/>
          </a:p>
        </p:txBody>
      </p:sp>
      <p:pic>
        <p:nvPicPr>
          <p:cNvPr id="228354" name="Picture 2" descr="http://awkwardpress.com/wp-content/uploads/soccer-b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8570" y="1781174"/>
            <a:ext cx="2327685" cy="2322513"/>
          </a:xfrm>
          <a:prstGeom prst="rect">
            <a:avLst/>
          </a:prstGeom>
          <a:noFill/>
        </p:spPr>
      </p:pic>
      <p:pic>
        <p:nvPicPr>
          <p:cNvPr id="228356" name="Picture 4" descr="http://t0.gstatic.com/images?q=tbn:ANd9GcQqD2qIoB0oAkyXIXN23GjIGD885aeuFdjwFiS49vgvqYG2LqE&amp;t=1&amp;usg=__TV5Pe6R4BJMA2epHT8pAz83_HSg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7825" y="4254500"/>
            <a:ext cx="2289175" cy="228917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05761" y="4533900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3-disk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0653" y="1866900"/>
            <a:ext cx="160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2-sphere</a:t>
            </a:r>
          </a:p>
        </p:txBody>
      </p:sp>
      <p:sp>
        <p:nvSpPr>
          <p:cNvPr id="19" name="Freeform 18"/>
          <p:cNvSpPr/>
          <p:nvPr/>
        </p:nvSpPr>
        <p:spPr bwMode="auto">
          <a:xfrm>
            <a:off x="3514725" y="5604799"/>
            <a:ext cx="2295525" cy="523220"/>
          </a:xfrm>
          <a:custGeom>
            <a:avLst/>
            <a:gdLst>
              <a:gd name="connsiteX0" fmla="*/ 0 w 3920836"/>
              <a:gd name="connsiteY0" fmla="*/ 41564 h 1032164"/>
              <a:gd name="connsiteX1" fmla="*/ 1953491 w 3920836"/>
              <a:gd name="connsiteY1" fmla="*/ 1025237 h 1032164"/>
              <a:gd name="connsiteX2" fmla="*/ 3920836 w 3920836"/>
              <a:gd name="connsiteY2" fmla="*/ 0 h 103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20836" h="1032164">
                <a:moveTo>
                  <a:pt x="0" y="41564"/>
                </a:moveTo>
                <a:cubicBezTo>
                  <a:pt x="650009" y="536864"/>
                  <a:pt x="1300018" y="1032164"/>
                  <a:pt x="1953491" y="1025237"/>
                </a:cubicBezTo>
                <a:cubicBezTo>
                  <a:pt x="2606964" y="1018310"/>
                  <a:pt x="3263900" y="509155"/>
                  <a:pt x="3920836" y="0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Gill Sans MT" pitchFamily="-107" charset="-18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3438525" y="3290224"/>
            <a:ext cx="2295525" cy="523220"/>
          </a:xfrm>
          <a:custGeom>
            <a:avLst/>
            <a:gdLst>
              <a:gd name="connsiteX0" fmla="*/ 0 w 3920836"/>
              <a:gd name="connsiteY0" fmla="*/ 41564 h 1032164"/>
              <a:gd name="connsiteX1" fmla="*/ 1953491 w 3920836"/>
              <a:gd name="connsiteY1" fmla="*/ 1025237 h 1032164"/>
              <a:gd name="connsiteX2" fmla="*/ 3920836 w 3920836"/>
              <a:gd name="connsiteY2" fmla="*/ 0 h 103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20836" h="1032164">
                <a:moveTo>
                  <a:pt x="0" y="41564"/>
                </a:moveTo>
                <a:cubicBezTo>
                  <a:pt x="650009" y="536864"/>
                  <a:pt x="1300018" y="1032164"/>
                  <a:pt x="1953491" y="1025237"/>
                </a:cubicBezTo>
                <a:cubicBezTo>
                  <a:pt x="2606964" y="1018310"/>
                  <a:pt x="3263900" y="509155"/>
                  <a:pt x="3920836" y="0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Gill Sans MT" pitchFamily="-107" charset="-1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n</a:t>
            </a:r>
            <a:r>
              <a:rPr lang="en-US" dirty="0" smtClean="0"/>
              <a:t>-connectivity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114-7792-44A0-8895-839824EE2AB3}" type="datetime5">
              <a:rPr lang="en-US" smtClean="0"/>
              <a:pPr/>
              <a:t>11-Nov-10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13F16-CD78-4520-9B53-E3A23A002AF0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76915" y="1876425"/>
            <a:ext cx="67812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-connected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if, for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 </a:t>
            </a:r>
            <a:r>
              <a:rPr lang="en-US" sz="2800" i="1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·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every continuous map of the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-sphere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0816" y="4065073"/>
            <a:ext cx="5333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can be extended to a continuous map of the (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m+1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)-disk</a:t>
            </a:r>
          </a:p>
        </p:txBody>
      </p:sp>
      <p:pic>
        <p:nvPicPr>
          <p:cNvPr id="15" name="Picture 1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927506" y="3062799"/>
            <a:ext cx="3080026" cy="711125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602653" y="5251448"/>
            <a:ext cx="3729734" cy="770007"/>
          </a:xfrm>
          <a:prstGeom prst="rect">
            <a:avLst/>
          </a:prstGeom>
          <a:noFill/>
          <a:ln/>
          <a:effectLst/>
        </p:spPr>
      </p:pic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4000047" y="6045716"/>
            <a:ext cx="4685898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)-connected is non-empty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Text Box 122"/>
          <p:cNvSpPr txBox="1">
            <a:spLocks noChangeArrowheads="1"/>
          </p:cNvSpPr>
          <p:nvPr/>
        </p:nvSpPr>
        <p:spPr bwMode="auto">
          <a:xfrm>
            <a:off x="837747" y="1634385"/>
            <a:ext cx="4592924" cy="1077218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For every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-simplex 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30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30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is (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k-1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)-connected …</a:t>
            </a:r>
          </a:p>
        </p:txBody>
      </p:sp>
      <p:sp>
        <p:nvSpPr>
          <p:cNvPr id="7" name="Text Box 122"/>
          <p:cNvSpPr txBox="1">
            <a:spLocks noChangeArrowheads="1"/>
          </p:cNvSpPr>
          <p:nvPr/>
        </p:nvSpPr>
        <p:spPr bwMode="auto">
          <a:xfrm>
            <a:off x="1437822" y="2653227"/>
            <a:ext cx="4820550" cy="1077218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For every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(n-1)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-simplex 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30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n</a:t>
            </a:r>
            <a:r>
              <a:rPr lang="en-US" sz="32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200" baseline="30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30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n</a:t>
            </a:r>
            <a:r>
              <a:rPr lang="en-US" sz="32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200" baseline="30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1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is (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k-2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)-connected …</a:t>
            </a:r>
          </a:p>
        </p:txBody>
      </p:sp>
      <p:sp>
        <p:nvSpPr>
          <p:cNvPr id="17" name="Text Box 122"/>
          <p:cNvSpPr txBox="1">
            <a:spLocks noChangeArrowheads="1"/>
          </p:cNvSpPr>
          <p:nvPr/>
        </p:nvSpPr>
        <p:spPr bwMode="auto">
          <a:xfrm>
            <a:off x="837747" y="5517820"/>
            <a:ext cx="6708888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Then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¢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cannot solve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-set agreement.</a:t>
            </a:r>
          </a:p>
        </p:txBody>
      </p:sp>
      <p:sp>
        <p:nvSpPr>
          <p:cNvPr id="25" name="Text Box 122"/>
          <p:cNvSpPr txBox="1">
            <a:spLocks noChangeArrowheads="1"/>
          </p:cNvSpPr>
          <p:nvPr/>
        </p:nvSpPr>
        <p:spPr bwMode="auto">
          <a:xfrm>
            <a:off x="2059704" y="3672069"/>
            <a:ext cx="543739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3" name="Text Box 122"/>
          <p:cNvSpPr txBox="1">
            <a:spLocks noChangeArrowheads="1"/>
          </p:cNvSpPr>
          <p:nvPr/>
        </p:nvSpPr>
        <p:spPr bwMode="auto">
          <a:xfrm>
            <a:off x="2432096" y="4136913"/>
            <a:ext cx="4714752" cy="1077218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For every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(n-k)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-simplex 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30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n</a:t>
            </a:r>
            <a:r>
              <a:rPr lang="en-US" sz="32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200" baseline="30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30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n</a:t>
            </a:r>
            <a:r>
              <a:rPr lang="en-US" sz="32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200" baseline="30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k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is (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)-connected …</a:t>
            </a:r>
          </a:p>
        </p:txBody>
      </p:sp>
      <p:sp>
        <p:nvSpPr>
          <p:cNvPr id="27" name="Right Brace 26"/>
          <p:cNvSpPr/>
          <p:nvPr/>
        </p:nvSpPr>
        <p:spPr bwMode="auto">
          <a:xfrm>
            <a:off x="7403690" y="1592826"/>
            <a:ext cx="929149" cy="3819832"/>
          </a:xfrm>
          <a:prstGeom prst="rightBrac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122"/>
          <p:cNvSpPr txBox="1">
            <a:spLocks noChangeArrowheads="1"/>
          </p:cNvSpPr>
          <p:nvPr/>
        </p:nvSpPr>
        <p:spPr bwMode="auto">
          <a:xfrm>
            <a:off x="8406426" y="3264030"/>
            <a:ext cx="364202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7" grpId="0" animBg="1"/>
      <p:bldP spid="25" grpId="0" animBg="1"/>
      <p:bldP spid="13" grpId="0" animBg="1"/>
      <p:bldP spid="27" grpId="0" animBg="1"/>
      <p:bldP spid="2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Combinatorial </a:t>
            </a:r>
            <a:r>
              <a:rPr lang="en-US" dirty="0" err="1" smtClean="0"/>
              <a:t>vs</a:t>
            </a:r>
            <a:r>
              <a:rPr lang="en-US" dirty="0" smtClean="0"/>
              <a:t> Geometric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Text Box 122"/>
          <p:cNvSpPr txBox="1">
            <a:spLocks noChangeArrowheads="1"/>
          </p:cNvSpPr>
          <p:nvPr/>
        </p:nvSpPr>
        <p:spPr bwMode="auto">
          <a:xfrm>
            <a:off x="837747" y="1634385"/>
            <a:ext cx="6262676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So far, definitions are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combinatorial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…</a:t>
            </a:r>
          </a:p>
        </p:txBody>
      </p:sp>
      <p:sp>
        <p:nvSpPr>
          <p:cNvPr id="7" name="Text Box 122"/>
          <p:cNvSpPr txBox="1">
            <a:spLocks noChangeArrowheads="1"/>
          </p:cNvSpPr>
          <p:nvPr/>
        </p:nvSpPr>
        <p:spPr bwMode="auto">
          <a:xfrm>
            <a:off x="1372507" y="2653227"/>
            <a:ext cx="6280887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Simplex is a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of vertexes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{</a:t>
            </a:r>
            <a:r>
              <a:rPr lang="en-US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v</a:t>
            </a:r>
            <a:r>
              <a:rPr lang="en-US" sz="28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0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…, </a:t>
            </a:r>
            <a:r>
              <a:rPr lang="en-US" sz="2800" i="1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v</a:t>
            </a:r>
            <a:r>
              <a:rPr lang="en-US" sz="2800" i="1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</a:p>
        </p:txBody>
      </p:sp>
      <p:sp>
        <p:nvSpPr>
          <p:cNvPr id="12" name="Text Box 122"/>
          <p:cNvSpPr txBox="1">
            <a:spLocks noChangeArrowheads="1"/>
          </p:cNvSpPr>
          <p:nvPr/>
        </p:nvSpPr>
        <p:spPr bwMode="auto">
          <a:xfrm>
            <a:off x="1372507" y="3734541"/>
            <a:ext cx="6412333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Complex is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of simplexes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{</a:t>
            </a:r>
            <a:r>
              <a:rPr lang="en-US" sz="28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2800" baseline="-25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0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, …, </a:t>
            </a:r>
            <a:r>
              <a:rPr lang="en-US" sz="28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2800" baseline="-25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CC78-9E74-4FC3-BC74-FB5418971507}" type="datetime5">
              <a:rPr lang="en-US"/>
              <a:pPr/>
              <a:t>11-Nov-10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smtClean="0"/>
              <a:t>Geometric Vertex</a:t>
            </a:r>
            <a:endParaRPr lang="en-US" dirty="0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 flipV="1">
            <a:off x="1614488" y="2466975"/>
            <a:ext cx="0" cy="3478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Freeform 4"/>
          <p:cNvSpPr>
            <a:spLocks/>
          </p:cNvSpPr>
          <p:nvPr/>
        </p:nvSpPr>
        <p:spPr bwMode="auto">
          <a:xfrm>
            <a:off x="1624013" y="5935663"/>
            <a:ext cx="4311650" cy="20637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716" y="0"/>
              </a:cxn>
              <a:cxn ang="0">
                <a:pos x="2703" y="13"/>
              </a:cxn>
            </a:cxnLst>
            <a:rect l="0" t="0" r="r" b="b"/>
            <a:pathLst>
              <a:path w="2716" h="13">
                <a:moveTo>
                  <a:pt x="0" y="6"/>
                </a:moveTo>
                <a:lnTo>
                  <a:pt x="2716" y="0"/>
                </a:lnTo>
                <a:lnTo>
                  <a:pt x="2703" y="13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V="1">
            <a:off x="1633538" y="4411663"/>
            <a:ext cx="3349625" cy="1533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048000" y="2895600"/>
            <a:ext cx="52403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Point in high-dimensional Euclidean Space</a:t>
            </a:r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2514600" y="4419600"/>
            <a:ext cx="685800" cy="6096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2973388" y="4565650"/>
            <a:ext cx="98425" cy="212725"/>
          </a:xfrm>
          <a:prstGeom prst="ellipse">
            <a:avLst/>
          </a:prstGeom>
          <a:solidFill>
            <a:schemeClr val="hlink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6DCC-773C-4290-939B-0A9903A8B653}" type="datetime5">
              <a:rPr lang="en-US"/>
              <a:pPr/>
              <a:t>11-Nov-10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Simplexes</a:t>
            </a:r>
            <a:endParaRPr lang="en-US" dirty="0"/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1074738" y="2000250"/>
            <a:ext cx="2601912" cy="1404938"/>
            <a:chOff x="677" y="1260"/>
            <a:chExt cx="1639" cy="885"/>
          </a:xfrm>
        </p:grpSpPr>
        <p:sp>
          <p:nvSpPr>
            <p:cNvPr id="14342" name="Oval 6"/>
            <p:cNvSpPr>
              <a:spLocks noChangeArrowheads="1"/>
            </p:cNvSpPr>
            <p:nvPr/>
          </p:nvSpPr>
          <p:spPr bwMode="auto">
            <a:xfrm>
              <a:off x="1405" y="1260"/>
              <a:ext cx="183" cy="157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43" name="Oval 7"/>
            <p:cNvSpPr>
              <a:spLocks noChangeArrowheads="1"/>
            </p:cNvSpPr>
            <p:nvPr/>
          </p:nvSpPr>
          <p:spPr bwMode="auto">
            <a:xfrm>
              <a:off x="1527" y="1298"/>
              <a:ext cx="27" cy="54"/>
            </a:xfrm>
            <a:prstGeom prst="ellipse">
              <a:avLst/>
            </a:prstGeom>
            <a:solidFill>
              <a:schemeClr val="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677" y="1622"/>
              <a:ext cx="1639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400">
                  <a:latin typeface="Arial" pitchFamily="34" charset="0"/>
                  <a:cs typeface="Arial" pitchFamily="34" charset="0"/>
                </a:rPr>
                <a:t>0-simplex (vertex)</a:t>
              </a:r>
            </a:p>
          </p:txBody>
        </p:sp>
      </p:grp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5118100" y="2575352"/>
            <a:ext cx="210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1-simplex (edge)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251450" y="2001838"/>
            <a:ext cx="1838325" cy="249237"/>
            <a:chOff x="3401" y="1327"/>
            <a:chExt cx="1158" cy="157"/>
          </a:xfrm>
        </p:grpSpPr>
        <p:sp>
          <p:nvSpPr>
            <p:cNvPr id="14357" name="Line 21"/>
            <p:cNvSpPr>
              <a:spLocks noChangeShapeType="1"/>
            </p:cNvSpPr>
            <p:nvPr/>
          </p:nvSpPr>
          <p:spPr bwMode="auto">
            <a:xfrm>
              <a:off x="3517" y="1405"/>
              <a:ext cx="92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3401" y="1327"/>
              <a:ext cx="183" cy="157"/>
              <a:chOff x="2625" y="3482"/>
              <a:chExt cx="183" cy="157"/>
            </a:xfrm>
          </p:grpSpPr>
          <p:sp>
            <p:nvSpPr>
              <p:cNvPr id="14367" name="Oval 31"/>
              <p:cNvSpPr>
                <a:spLocks noChangeArrowheads="1"/>
              </p:cNvSpPr>
              <p:nvPr/>
            </p:nvSpPr>
            <p:spPr bwMode="auto">
              <a:xfrm>
                <a:off x="2625" y="3482"/>
                <a:ext cx="183" cy="157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68" name="Oval 32"/>
              <p:cNvSpPr>
                <a:spLocks noChangeArrowheads="1"/>
              </p:cNvSpPr>
              <p:nvPr/>
            </p:nvSpPr>
            <p:spPr bwMode="auto">
              <a:xfrm>
                <a:off x="2747" y="3520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4376" y="1327"/>
              <a:ext cx="183" cy="157"/>
              <a:chOff x="2625" y="3482"/>
              <a:chExt cx="183" cy="157"/>
            </a:xfrm>
          </p:grpSpPr>
          <p:sp>
            <p:nvSpPr>
              <p:cNvPr id="14370" name="Oval 34"/>
              <p:cNvSpPr>
                <a:spLocks noChangeArrowheads="1"/>
              </p:cNvSpPr>
              <p:nvPr/>
            </p:nvSpPr>
            <p:spPr bwMode="auto">
              <a:xfrm>
                <a:off x="2625" y="3482"/>
                <a:ext cx="183" cy="157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71" name="Oval 35"/>
              <p:cNvSpPr>
                <a:spLocks noChangeArrowheads="1"/>
              </p:cNvSpPr>
              <p:nvPr/>
            </p:nvSpPr>
            <p:spPr bwMode="auto">
              <a:xfrm>
                <a:off x="2747" y="3520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6" name="Group 78"/>
          <p:cNvGrpSpPr>
            <a:grpSpLocks/>
          </p:cNvGrpSpPr>
          <p:nvPr/>
        </p:nvGrpSpPr>
        <p:grpSpPr bwMode="auto">
          <a:xfrm>
            <a:off x="1749425" y="3792538"/>
            <a:ext cx="1730375" cy="1482725"/>
            <a:chOff x="1102" y="2389"/>
            <a:chExt cx="1090" cy="934"/>
          </a:xfrm>
        </p:grpSpPr>
        <p:sp>
          <p:nvSpPr>
            <p:cNvPr id="14386" name="Freeform 50"/>
            <p:cNvSpPr>
              <a:spLocks/>
            </p:cNvSpPr>
            <p:nvPr/>
          </p:nvSpPr>
          <p:spPr bwMode="auto">
            <a:xfrm>
              <a:off x="1229" y="2488"/>
              <a:ext cx="879" cy="755"/>
            </a:xfrm>
            <a:custGeom>
              <a:avLst/>
              <a:gdLst/>
              <a:ahLst/>
              <a:cxnLst>
                <a:cxn ang="0">
                  <a:pos x="0" y="362"/>
                </a:cxn>
                <a:cxn ang="0">
                  <a:pos x="734" y="0"/>
                </a:cxn>
                <a:cxn ang="0">
                  <a:pos x="879" y="755"/>
                </a:cxn>
                <a:cxn ang="0">
                  <a:pos x="0" y="362"/>
                </a:cxn>
              </a:cxnLst>
              <a:rect l="0" t="0" r="r" b="b"/>
              <a:pathLst>
                <a:path w="879" h="755">
                  <a:moveTo>
                    <a:pt x="0" y="362"/>
                  </a:moveTo>
                  <a:lnTo>
                    <a:pt x="734" y="0"/>
                  </a:lnTo>
                  <a:lnTo>
                    <a:pt x="879" y="755"/>
                  </a:lnTo>
                  <a:lnTo>
                    <a:pt x="0" y="362"/>
                  </a:lnTo>
                  <a:close/>
                </a:path>
              </a:pathLst>
            </a:custGeom>
            <a:gradFill rotWithShape="0">
              <a:gsLst>
                <a:gs pos="0">
                  <a:srgbClr val="00FFFF"/>
                </a:gs>
                <a:gs pos="50000">
                  <a:srgbClr val="00FFFF">
                    <a:gamma/>
                    <a:shade val="46275"/>
                    <a:invGamma/>
                  </a:srgbClr>
                </a:gs>
                <a:gs pos="100000">
                  <a:srgbClr val="00FFFF"/>
                </a:gs>
              </a:gsLst>
              <a:lin ang="5400000" scaled="1"/>
            </a:gra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74" name="Oval 38"/>
            <p:cNvSpPr>
              <a:spLocks noChangeArrowheads="1"/>
            </p:cNvSpPr>
            <p:nvPr/>
          </p:nvSpPr>
          <p:spPr bwMode="auto">
            <a:xfrm>
              <a:off x="1102" y="2758"/>
              <a:ext cx="194" cy="165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75" name="Oval 39"/>
            <p:cNvSpPr>
              <a:spLocks noChangeArrowheads="1"/>
            </p:cNvSpPr>
            <p:nvPr/>
          </p:nvSpPr>
          <p:spPr bwMode="auto">
            <a:xfrm>
              <a:off x="1232" y="2798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81" name="Oval 45"/>
            <p:cNvSpPr>
              <a:spLocks noChangeArrowheads="1"/>
            </p:cNvSpPr>
            <p:nvPr/>
          </p:nvSpPr>
          <p:spPr bwMode="auto">
            <a:xfrm>
              <a:off x="1850" y="2389"/>
              <a:ext cx="194" cy="165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82" name="Oval 46"/>
            <p:cNvSpPr>
              <a:spLocks noChangeArrowheads="1"/>
            </p:cNvSpPr>
            <p:nvPr/>
          </p:nvSpPr>
          <p:spPr bwMode="auto">
            <a:xfrm>
              <a:off x="1980" y="2429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84" name="Oval 48"/>
            <p:cNvSpPr>
              <a:spLocks noChangeArrowheads="1"/>
            </p:cNvSpPr>
            <p:nvPr/>
          </p:nvSpPr>
          <p:spPr bwMode="auto">
            <a:xfrm>
              <a:off x="1998" y="3158"/>
              <a:ext cx="194" cy="165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85" name="Oval 49"/>
            <p:cNvSpPr>
              <a:spLocks noChangeArrowheads="1"/>
            </p:cNvSpPr>
            <p:nvPr/>
          </p:nvSpPr>
          <p:spPr bwMode="auto">
            <a:xfrm>
              <a:off x="2128" y="3198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387" name="Text Box 51"/>
          <p:cNvSpPr txBox="1">
            <a:spLocks noChangeArrowheads="1"/>
          </p:cNvSpPr>
          <p:nvPr/>
        </p:nvSpPr>
        <p:spPr bwMode="auto">
          <a:xfrm>
            <a:off x="1485900" y="5553502"/>
            <a:ext cx="2257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2-simplex (solid triangle)</a:t>
            </a:r>
          </a:p>
        </p:txBody>
      </p:sp>
      <p:grpSp>
        <p:nvGrpSpPr>
          <p:cNvPr id="7" name="Group 76"/>
          <p:cNvGrpSpPr>
            <a:grpSpLocks/>
          </p:cNvGrpSpPr>
          <p:nvPr/>
        </p:nvGrpSpPr>
        <p:grpSpPr bwMode="auto">
          <a:xfrm>
            <a:off x="4567238" y="3724275"/>
            <a:ext cx="3192462" cy="2659063"/>
            <a:chOff x="2877" y="2346"/>
            <a:chExt cx="2011" cy="1675"/>
          </a:xfrm>
        </p:grpSpPr>
        <p:sp>
          <p:nvSpPr>
            <p:cNvPr id="14404" name="Text Box 68"/>
            <p:cNvSpPr txBox="1">
              <a:spLocks noChangeArrowheads="1"/>
            </p:cNvSpPr>
            <p:nvPr/>
          </p:nvSpPr>
          <p:spPr bwMode="auto">
            <a:xfrm>
              <a:off x="2877" y="3498"/>
              <a:ext cx="2011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400">
                  <a:latin typeface="Arial" pitchFamily="34" charset="0"/>
                  <a:cs typeface="Arial" pitchFamily="34" charset="0"/>
                </a:rPr>
                <a:t>3-simplex </a:t>
              </a:r>
            </a:p>
            <a:p>
              <a:r>
                <a:rPr lang="en-US" sz="2400">
                  <a:latin typeface="Arial" pitchFamily="34" charset="0"/>
                  <a:cs typeface="Arial" pitchFamily="34" charset="0"/>
                </a:rPr>
                <a:t>(solid tetrahedron)</a:t>
              </a:r>
            </a:p>
          </p:txBody>
        </p:sp>
        <p:grpSp>
          <p:nvGrpSpPr>
            <p:cNvPr id="8" name="Group 70"/>
            <p:cNvGrpSpPr>
              <a:grpSpLocks/>
            </p:cNvGrpSpPr>
            <p:nvPr/>
          </p:nvGrpSpPr>
          <p:grpSpPr bwMode="auto">
            <a:xfrm>
              <a:off x="3270" y="2346"/>
              <a:ext cx="1226" cy="1021"/>
              <a:chOff x="3729" y="2639"/>
              <a:chExt cx="1226" cy="1021"/>
            </a:xfrm>
          </p:grpSpPr>
          <p:sp>
            <p:nvSpPr>
              <p:cNvPr id="14402" name="Freeform 66"/>
              <p:cNvSpPr>
                <a:spLocks/>
              </p:cNvSpPr>
              <p:nvPr/>
            </p:nvSpPr>
            <p:spPr bwMode="auto">
              <a:xfrm>
                <a:off x="4096" y="2731"/>
                <a:ext cx="755" cy="8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52" y="848"/>
                  </a:cxn>
                  <a:cxn ang="0">
                    <a:pos x="755" y="320"/>
                  </a:cxn>
                  <a:cxn ang="0">
                    <a:pos x="0" y="0"/>
                  </a:cxn>
                </a:cxnLst>
                <a:rect l="0" t="0" r="r" b="b"/>
                <a:pathLst>
                  <a:path w="755" h="848">
                    <a:moveTo>
                      <a:pt x="0" y="0"/>
                    </a:moveTo>
                    <a:lnTo>
                      <a:pt x="652" y="848"/>
                    </a:lnTo>
                    <a:lnTo>
                      <a:pt x="755" y="3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C8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01" name="Freeform 65"/>
              <p:cNvSpPr>
                <a:spLocks/>
              </p:cNvSpPr>
              <p:nvPr/>
            </p:nvSpPr>
            <p:spPr bwMode="auto">
              <a:xfrm>
                <a:off x="3827" y="2720"/>
                <a:ext cx="931" cy="890"/>
              </a:xfrm>
              <a:custGeom>
                <a:avLst/>
                <a:gdLst/>
                <a:ahLst/>
                <a:cxnLst>
                  <a:cxn ang="0">
                    <a:pos x="269" y="0"/>
                  </a:cxn>
                  <a:cxn ang="0">
                    <a:pos x="931" y="890"/>
                  </a:cxn>
                  <a:cxn ang="0">
                    <a:pos x="0" y="817"/>
                  </a:cxn>
                  <a:cxn ang="0">
                    <a:pos x="269" y="0"/>
                  </a:cxn>
                </a:cxnLst>
                <a:rect l="0" t="0" r="r" b="b"/>
                <a:pathLst>
                  <a:path w="931" h="890">
                    <a:moveTo>
                      <a:pt x="269" y="0"/>
                    </a:moveTo>
                    <a:lnTo>
                      <a:pt x="931" y="890"/>
                    </a:lnTo>
                    <a:lnTo>
                      <a:pt x="0" y="817"/>
                    </a:lnTo>
                    <a:lnTo>
                      <a:pt x="26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" name="Group 52"/>
              <p:cNvGrpSpPr>
                <a:grpSpLocks/>
              </p:cNvGrpSpPr>
              <p:nvPr/>
            </p:nvGrpSpPr>
            <p:grpSpPr bwMode="auto">
              <a:xfrm>
                <a:off x="4003" y="2639"/>
                <a:ext cx="194" cy="165"/>
                <a:chOff x="3366" y="2963"/>
                <a:chExt cx="432" cy="384"/>
              </a:xfrm>
            </p:grpSpPr>
            <p:sp>
              <p:nvSpPr>
                <p:cNvPr id="14389" name="Oval 53"/>
                <p:cNvSpPr>
                  <a:spLocks noChangeArrowheads="1"/>
                </p:cNvSpPr>
                <p:nvPr/>
              </p:nvSpPr>
              <p:spPr bwMode="auto">
                <a:xfrm>
                  <a:off x="3366" y="2963"/>
                  <a:ext cx="432" cy="384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390" name="Oval 54"/>
                <p:cNvSpPr>
                  <a:spLocks noChangeArrowheads="1"/>
                </p:cNvSpPr>
                <p:nvPr/>
              </p:nvSpPr>
              <p:spPr bwMode="auto">
                <a:xfrm>
                  <a:off x="3655" y="3055"/>
                  <a:ext cx="62" cy="134"/>
                </a:xfrm>
                <a:prstGeom prst="ellipse">
                  <a:avLst/>
                </a:prstGeom>
                <a:solidFill>
                  <a:srgbClr val="FF7C8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0" name="Group 61"/>
              <p:cNvGrpSpPr>
                <a:grpSpLocks/>
              </p:cNvGrpSpPr>
              <p:nvPr/>
            </p:nvGrpSpPr>
            <p:grpSpPr bwMode="auto">
              <a:xfrm>
                <a:off x="4653" y="3495"/>
                <a:ext cx="194" cy="165"/>
                <a:chOff x="3366" y="2963"/>
                <a:chExt cx="432" cy="384"/>
              </a:xfrm>
            </p:grpSpPr>
            <p:sp>
              <p:nvSpPr>
                <p:cNvPr id="14398" name="Oval 62"/>
                <p:cNvSpPr>
                  <a:spLocks noChangeArrowheads="1"/>
                </p:cNvSpPr>
                <p:nvPr/>
              </p:nvSpPr>
              <p:spPr bwMode="auto">
                <a:xfrm>
                  <a:off x="3366" y="2963"/>
                  <a:ext cx="432" cy="384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399" name="Oval 63"/>
                <p:cNvSpPr>
                  <a:spLocks noChangeArrowheads="1"/>
                </p:cNvSpPr>
                <p:nvPr/>
              </p:nvSpPr>
              <p:spPr bwMode="auto">
                <a:xfrm>
                  <a:off x="3655" y="3055"/>
                  <a:ext cx="62" cy="134"/>
                </a:xfrm>
                <a:prstGeom prst="ellipse">
                  <a:avLst/>
                </a:prstGeom>
                <a:solidFill>
                  <a:srgbClr val="FF7C8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4403" name="Line 67"/>
              <p:cNvSpPr>
                <a:spLocks noChangeShapeType="1"/>
              </p:cNvSpPr>
              <p:nvPr/>
            </p:nvSpPr>
            <p:spPr bwMode="auto">
              <a:xfrm flipV="1">
                <a:off x="3817" y="3051"/>
                <a:ext cx="1055" cy="4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1" name="Group 58"/>
              <p:cNvGrpSpPr>
                <a:grpSpLocks/>
              </p:cNvGrpSpPr>
              <p:nvPr/>
            </p:nvGrpSpPr>
            <p:grpSpPr bwMode="auto">
              <a:xfrm>
                <a:off x="3729" y="3452"/>
                <a:ext cx="194" cy="165"/>
                <a:chOff x="3366" y="2963"/>
                <a:chExt cx="432" cy="384"/>
              </a:xfrm>
            </p:grpSpPr>
            <p:sp>
              <p:nvSpPr>
                <p:cNvPr id="14395" name="Oval 59"/>
                <p:cNvSpPr>
                  <a:spLocks noChangeArrowheads="1"/>
                </p:cNvSpPr>
                <p:nvPr/>
              </p:nvSpPr>
              <p:spPr bwMode="auto">
                <a:xfrm>
                  <a:off x="3366" y="2963"/>
                  <a:ext cx="432" cy="384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396" name="Oval 60"/>
                <p:cNvSpPr>
                  <a:spLocks noChangeArrowheads="1"/>
                </p:cNvSpPr>
                <p:nvPr/>
              </p:nvSpPr>
              <p:spPr bwMode="auto">
                <a:xfrm>
                  <a:off x="3655" y="3055"/>
                  <a:ext cx="62" cy="134"/>
                </a:xfrm>
                <a:prstGeom prst="ellipse">
                  <a:avLst/>
                </a:prstGeom>
                <a:solidFill>
                  <a:srgbClr val="FF7C8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2" name="Group 55"/>
              <p:cNvGrpSpPr>
                <a:grpSpLocks/>
              </p:cNvGrpSpPr>
              <p:nvPr/>
            </p:nvGrpSpPr>
            <p:grpSpPr bwMode="auto">
              <a:xfrm>
                <a:off x="4761" y="2952"/>
                <a:ext cx="194" cy="165"/>
                <a:chOff x="3366" y="2963"/>
                <a:chExt cx="432" cy="384"/>
              </a:xfrm>
            </p:grpSpPr>
            <p:sp>
              <p:nvSpPr>
                <p:cNvPr id="14392" name="Oval 56"/>
                <p:cNvSpPr>
                  <a:spLocks noChangeArrowheads="1"/>
                </p:cNvSpPr>
                <p:nvPr/>
              </p:nvSpPr>
              <p:spPr bwMode="auto">
                <a:xfrm>
                  <a:off x="3366" y="2963"/>
                  <a:ext cx="432" cy="384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393" name="Oval 57"/>
                <p:cNvSpPr>
                  <a:spLocks noChangeArrowheads="1"/>
                </p:cNvSpPr>
                <p:nvPr/>
              </p:nvSpPr>
              <p:spPr bwMode="auto">
                <a:xfrm>
                  <a:off x="3655" y="3055"/>
                  <a:ext cx="62" cy="134"/>
                </a:xfrm>
                <a:prstGeom prst="ellipse">
                  <a:avLst/>
                </a:prstGeom>
                <a:solidFill>
                  <a:srgbClr val="FF7C8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45" name="Text Box 122"/>
          <p:cNvSpPr txBox="1">
            <a:spLocks noChangeArrowheads="1"/>
          </p:cNvSpPr>
          <p:nvPr/>
        </p:nvSpPr>
        <p:spPr bwMode="auto">
          <a:xfrm>
            <a:off x="2069179" y="3192769"/>
            <a:ext cx="4743450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Convex hull of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n+1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affinely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-independent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3236" y="2073438"/>
            <a:ext cx="4928440" cy="3393912"/>
            <a:chOff x="4813054" y="2418735"/>
            <a:chExt cx="3785269" cy="2606682"/>
          </a:xfrm>
        </p:grpSpPr>
        <p:sp>
          <p:nvSpPr>
            <p:cNvPr id="8" name="Oval 3"/>
            <p:cNvSpPr>
              <a:spLocks noChangeArrowheads="1"/>
            </p:cNvSpPr>
            <p:nvPr/>
          </p:nvSpPr>
          <p:spPr bwMode="auto">
            <a:xfrm>
              <a:off x="4813054" y="2418735"/>
              <a:ext cx="3785269" cy="2606682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5919979" y="3534894"/>
              <a:ext cx="1576040" cy="399784"/>
              <a:chOff x="4109" y="1226"/>
              <a:chExt cx="357" cy="76"/>
            </a:xfrm>
          </p:grpSpPr>
          <p:sp>
            <p:nvSpPr>
              <p:cNvPr id="10" name="Freeform 5"/>
              <p:cNvSpPr>
                <a:spLocks/>
              </p:cNvSpPr>
              <p:nvPr/>
            </p:nvSpPr>
            <p:spPr bwMode="auto">
              <a:xfrm>
                <a:off x="4173" y="1229"/>
                <a:ext cx="220" cy="73"/>
              </a:xfrm>
              <a:custGeom>
                <a:avLst/>
                <a:gdLst/>
                <a:ahLst/>
                <a:cxnLst>
                  <a:cxn ang="0">
                    <a:pos x="8" y="41"/>
                  </a:cxn>
                  <a:cxn ang="0">
                    <a:pos x="32" y="51"/>
                  </a:cxn>
                  <a:cxn ang="0">
                    <a:pos x="50" y="57"/>
                  </a:cxn>
                  <a:cxn ang="0">
                    <a:pos x="76" y="63"/>
                  </a:cxn>
                  <a:cxn ang="0">
                    <a:pos x="136" y="69"/>
                  </a:cxn>
                  <a:cxn ang="0">
                    <a:pos x="220" y="56"/>
                  </a:cxn>
                  <a:cxn ang="0">
                    <a:pos x="170" y="11"/>
                  </a:cxn>
                  <a:cxn ang="0">
                    <a:pos x="149" y="0"/>
                  </a:cxn>
                  <a:cxn ang="0">
                    <a:pos x="47" y="12"/>
                  </a:cxn>
                  <a:cxn ang="0">
                    <a:pos x="17" y="24"/>
                  </a:cxn>
                  <a:cxn ang="0">
                    <a:pos x="8" y="41"/>
                  </a:cxn>
                </a:cxnLst>
                <a:rect l="0" t="0" r="r" b="b"/>
                <a:pathLst>
                  <a:path w="220" h="73">
                    <a:moveTo>
                      <a:pt x="8" y="41"/>
                    </a:moveTo>
                    <a:cubicBezTo>
                      <a:pt x="17" y="44"/>
                      <a:pt x="23" y="50"/>
                      <a:pt x="32" y="51"/>
                    </a:cubicBezTo>
                    <a:cubicBezTo>
                      <a:pt x="38" y="54"/>
                      <a:pt x="43" y="56"/>
                      <a:pt x="50" y="57"/>
                    </a:cubicBezTo>
                    <a:cubicBezTo>
                      <a:pt x="58" y="60"/>
                      <a:pt x="67" y="62"/>
                      <a:pt x="76" y="63"/>
                    </a:cubicBezTo>
                    <a:cubicBezTo>
                      <a:pt x="105" y="73"/>
                      <a:pt x="86" y="68"/>
                      <a:pt x="136" y="69"/>
                    </a:cubicBezTo>
                    <a:cubicBezTo>
                      <a:pt x="188" y="68"/>
                      <a:pt x="180" y="64"/>
                      <a:pt x="220" y="56"/>
                    </a:cubicBezTo>
                    <a:cubicBezTo>
                      <a:pt x="198" y="47"/>
                      <a:pt x="195" y="15"/>
                      <a:pt x="170" y="11"/>
                    </a:cubicBezTo>
                    <a:cubicBezTo>
                      <a:pt x="164" y="6"/>
                      <a:pt x="156" y="3"/>
                      <a:pt x="149" y="0"/>
                    </a:cubicBezTo>
                    <a:cubicBezTo>
                      <a:pt x="113" y="2"/>
                      <a:pt x="82" y="5"/>
                      <a:pt x="47" y="12"/>
                    </a:cubicBezTo>
                    <a:cubicBezTo>
                      <a:pt x="38" y="16"/>
                      <a:pt x="27" y="22"/>
                      <a:pt x="17" y="24"/>
                    </a:cubicBezTo>
                    <a:cubicBezTo>
                      <a:pt x="12" y="27"/>
                      <a:pt x="0" y="36"/>
                      <a:pt x="8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4175" y="1226"/>
                <a:ext cx="221" cy="56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30" y="18"/>
                  </a:cxn>
                  <a:cxn ang="0">
                    <a:pos x="69" y="8"/>
                  </a:cxn>
                  <a:cxn ang="0">
                    <a:pos x="107" y="3"/>
                  </a:cxn>
                  <a:cxn ang="0">
                    <a:pos x="161" y="2"/>
                  </a:cxn>
                  <a:cxn ang="0">
                    <a:pos x="189" y="15"/>
                  </a:cxn>
                  <a:cxn ang="0">
                    <a:pos x="221" y="56"/>
                  </a:cxn>
                </a:cxnLst>
                <a:rect l="0" t="0" r="r" b="b"/>
                <a:pathLst>
                  <a:path w="221" h="56">
                    <a:moveTo>
                      <a:pt x="0" y="44"/>
                    </a:moveTo>
                    <a:cubicBezTo>
                      <a:pt x="9" y="34"/>
                      <a:pt x="18" y="24"/>
                      <a:pt x="30" y="18"/>
                    </a:cubicBezTo>
                    <a:cubicBezTo>
                      <a:pt x="42" y="12"/>
                      <a:pt x="56" y="10"/>
                      <a:pt x="69" y="8"/>
                    </a:cubicBezTo>
                    <a:cubicBezTo>
                      <a:pt x="82" y="6"/>
                      <a:pt x="92" y="4"/>
                      <a:pt x="107" y="3"/>
                    </a:cubicBezTo>
                    <a:cubicBezTo>
                      <a:pt x="122" y="2"/>
                      <a:pt x="147" y="0"/>
                      <a:pt x="161" y="2"/>
                    </a:cubicBezTo>
                    <a:cubicBezTo>
                      <a:pt x="175" y="4"/>
                      <a:pt x="179" y="6"/>
                      <a:pt x="189" y="15"/>
                    </a:cubicBezTo>
                    <a:cubicBezTo>
                      <a:pt x="199" y="24"/>
                      <a:pt x="216" y="49"/>
                      <a:pt x="221" y="56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4109" y="1231"/>
                <a:ext cx="357" cy="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33"/>
                  </a:cxn>
                  <a:cxn ang="0">
                    <a:pos x="71" y="40"/>
                  </a:cxn>
                  <a:cxn ang="0">
                    <a:pos x="129" y="58"/>
                  </a:cxn>
                  <a:cxn ang="0">
                    <a:pos x="180" y="63"/>
                  </a:cxn>
                  <a:cxn ang="0">
                    <a:pos x="236" y="60"/>
                  </a:cxn>
                  <a:cxn ang="0">
                    <a:pos x="293" y="42"/>
                  </a:cxn>
                  <a:cxn ang="0">
                    <a:pos x="335" y="18"/>
                  </a:cxn>
                  <a:cxn ang="0">
                    <a:pos x="342" y="12"/>
                  </a:cxn>
                  <a:cxn ang="0">
                    <a:pos x="347" y="10"/>
                  </a:cxn>
                  <a:cxn ang="0">
                    <a:pos x="357" y="4"/>
                  </a:cxn>
                </a:cxnLst>
                <a:rect l="0" t="0" r="r" b="b"/>
                <a:pathLst>
                  <a:path w="357" h="65">
                    <a:moveTo>
                      <a:pt x="0" y="0"/>
                    </a:moveTo>
                    <a:cubicBezTo>
                      <a:pt x="12" y="16"/>
                      <a:pt x="37" y="27"/>
                      <a:pt x="56" y="33"/>
                    </a:cubicBezTo>
                    <a:cubicBezTo>
                      <a:pt x="61" y="37"/>
                      <a:pt x="65" y="39"/>
                      <a:pt x="71" y="40"/>
                    </a:cubicBezTo>
                    <a:cubicBezTo>
                      <a:pt x="87" y="52"/>
                      <a:pt x="109" y="56"/>
                      <a:pt x="129" y="58"/>
                    </a:cubicBezTo>
                    <a:cubicBezTo>
                      <a:pt x="147" y="62"/>
                      <a:pt x="159" y="62"/>
                      <a:pt x="180" y="63"/>
                    </a:cubicBezTo>
                    <a:cubicBezTo>
                      <a:pt x="199" y="62"/>
                      <a:pt x="218" y="65"/>
                      <a:pt x="236" y="60"/>
                    </a:cubicBezTo>
                    <a:cubicBezTo>
                      <a:pt x="255" y="55"/>
                      <a:pt x="274" y="46"/>
                      <a:pt x="293" y="42"/>
                    </a:cubicBezTo>
                    <a:cubicBezTo>
                      <a:pt x="306" y="32"/>
                      <a:pt x="321" y="26"/>
                      <a:pt x="335" y="18"/>
                    </a:cubicBezTo>
                    <a:cubicBezTo>
                      <a:pt x="338" y="16"/>
                      <a:pt x="339" y="14"/>
                      <a:pt x="342" y="12"/>
                    </a:cubicBezTo>
                    <a:cubicBezTo>
                      <a:pt x="343" y="11"/>
                      <a:pt x="345" y="11"/>
                      <a:pt x="347" y="10"/>
                    </a:cubicBezTo>
                    <a:cubicBezTo>
                      <a:pt x="350" y="8"/>
                      <a:pt x="357" y="4"/>
                      <a:pt x="357" y="4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" name="Oval 12"/>
          <p:cNvSpPr/>
          <p:nvPr/>
        </p:nvSpPr>
        <p:spPr>
          <a:xfrm>
            <a:off x="2828925" y="3733800"/>
            <a:ext cx="123825" cy="1238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57600" y="4371975"/>
            <a:ext cx="123825" cy="1238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695825" y="4467225"/>
            <a:ext cx="123825" cy="1238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486400" y="4200525"/>
            <a:ext cx="123825" cy="1238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124200" y="4267200"/>
            <a:ext cx="123825" cy="1238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>
            <a:stCxn id="13" idx="5"/>
            <a:endCxn id="17" idx="1"/>
          </p:cNvCxnSpPr>
          <p:nvPr/>
        </p:nvCxnSpPr>
        <p:spPr bwMode="auto">
          <a:xfrm rot="16200000" flipH="1">
            <a:off x="2815554" y="3958553"/>
            <a:ext cx="445843" cy="207718"/>
          </a:xfrm>
          <a:prstGeom prst="line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17" idx="6"/>
            <a:endCxn id="14" idx="2"/>
          </p:cNvCxnSpPr>
          <p:nvPr/>
        </p:nvCxnSpPr>
        <p:spPr bwMode="auto">
          <a:xfrm>
            <a:off x="3248025" y="4329113"/>
            <a:ext cx="409575" cy="104775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14" idx="6"/>
            <a:endCxn id="15" idx="2"/>
          </p:cNvCxnSpPr>
          <p:nvPr/>
        </p:nvCxnSpPr>
        <p:spPr bwMode="auto">
          <a:xfrm>
            <a:off x="3781425" y="4433888"/>
            <a:ext cx="914400" cy="9525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5" idx="6"/>
            <a:endCxn id="16" idx="3"/>
          </p:cNvCxnSpPr>
          <p:nvPr/>
        </p:nvCxnSpPr>
        <p:spPr bwMode="auto">
          <a:xfrm flipV="1">
            <a:off x="4819650" y="4306216"/>
            <a:ext cx="684884" cy="222922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2133771" y="33528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vertex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00496" y="439102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vertex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286296" y="455295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vertex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05471" y="46482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vertex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86546" y="441007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vertex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972530" y="37719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edge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68364" y="40005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edge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021398" y="41529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edge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07757" y="40386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edge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70443" y="2238375"/>
            <a:ext cx="16450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simplicial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425F-0119-4B6E-8E8C-E2CA9E9A1DE9}" type="datetime5">
              <a:rPr lang="en-US"/>
              <a:pPr/>
              <a:t>11-Nov-10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Simplicial </a:t>
            </a:r>
            <a:r>
              <a:rPr lang="en-US" dirty="0"/>
              <a:t>Complex</a:t>
            </a:r>
          </a:p>
        </p:txBody>
      </p:sp>
      <p:pic>
        <p:nvPicPr>
          <p:cNvPr id="15363" name="Picture 3" descr="c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936750"/>
            <a:ext cx="5741988" cy="443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425F-0119-4B6E-8E8C-E2CA9E9A1DE9}" type="datetime5">
              <a:rPr lang="en-US"/>
              <a:pPr/>
              <a:t>11-Nov-10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Simplicial </a:t>
            </a:r>
            <a:r>
              <a:rPr lang="en-US" dirty="0"/>
              <a:t>Complex</a:t>
            </a:r>
          </a:p>
        </p:txBody>
      </p:sp>
      <p:pic>
        <p:nvPicPr>
          <p:cNvPr id="15363" name="Picture 3" descr="c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936750"/>
            <a:ext cx="5741988" cy="4438650"/>
          </a:xfrm>
          <a:prstGeom prst="rect">
            <a:avLst/>
          </a:prstGeom>
          <a:noFill/>
        </p:spPr>
      </p:pic>
      <p:sp>
        <p:nvSpPr>
          <p:cNvPr id="6" name="Text Box 122"/>
          <p:cNvSpPr txBox="1">
            <a:spLocks noChangeArrowheads="1"/>
          </p:cNvSpPr>
          <p:nvPr/>
        </p:nvSpPr>
        <p:spPr bwMode="auto">
          <a:xfrm>
            <a:off x="756572" y="3060033"/>
            <a:ext cx="4743450" cy="138499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Every pair of simplexes intersect either in a simplex, or not at 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425F-0119-4B6E-8E8C-E2CA9E9A1DE9}" type="datetime5">
              <a:rPr lang="en-US"/>
              <a:pPr/>
              <a:t>11-Nov-10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Simplicial </a:t>
            </a:r>
            <a:r>
              <a:rPr lang="en-US" dirty="0"/>
              <a:t>Complex</a:t>
            </a:r>
          </a:p>
        </p:txBody>
      </p:sp>
      <p:pic>
        <p:nvPicPr>
          <p:cNvPr id="15363" name="Picture 3" descr="c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936750"/>
            <a:ext cx="5741988" cy="4438650"/>
          </a:xfrm>
          <a:prstGeom prst="rect">
            <a:avLst/>
          </a:prstGeom>
          <a:noFill/>
        </p:spPr>
      </p:pic>
      <p:sp>
        <p:nvSpPr>
          <p:cNvPr id="6" name="Text Box 122"/>
          <p:cNvSpPr txBox="1">
            <a:spLocks noChangeArrowheads="1"/>
          </p:cNvSpPr>
          <p:nvPr/>
        </p:nvSpPr>
        <p:spPr bwMode="auto">
          <a:xfrm>
            <a:off x="756572" y="3060033"/>
            <a:ext cx="4743450" cy="138499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Every pair of simplexes intersect either in a simplex, or not at all</a:t>
            </a:r>
          </a:p>
        </p:txBody>
      </p:sp>
      <p:sp>
        <p:nvSpPr>
          <p:cNvPr id="7" name="Text Box 122"/>
          <p:cNvSpPr txBox="1">
            <a:spLocks noChangeArrowheads="1"/>
          </p:cNvSpPr>
          <p:nvPr/>
        </p:nvSpPr>
        <p:spPr bwMode="auto">
          <a:xfrm>
            <a:off x="2398559" y="3949853"/>
            <a:ext cx="4743450" cy="150810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Polyhedron 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C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is the point-set occupied by a geometric complex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6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Subdivisions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5" name="AutoShape 2"/>
          <p:cNvSpPr>
            <a:spLocks noChangeArrowheads="1"/>
          </p:cNvSpPr>
          <p:nvPr/>
        </p:nvSpPr>
        <p:spPr bwMode="auto">
          <a:xfrm flipV="1">
            <a:off x="4318307" y="1907767"/>
            <a:ext cx="4013200" cy="3201988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Freeform 4"/>
          <p:cNvSpPr>
            <a:spLocks/>
          </p:cNvSpPr>
          <p:nvPr/>
        </p:nvSpPr>
        <p:spPr bwMode="auto">
          <a:xfrm flipV="1">
            <a:off x="4411969" y="1920467"/>
            <a:ext cx="1876425" cy="1477963"/>
          </a:xfrm>
          <a:custGeom>
            <a:avLst/>
            <a:gdLst/>
            <a:ahLst/>
            <a:cxnLst>
              <a:cxn ang="0">
                <a:pos x="1182" y="471"/>
              </a:cxn>
              <a:cxn ang="0">
                <a:pos x="941" y="0"/>
              </a:cxn>
              <a:cxn ang="0">
                <a:pos x="920" y="2"/>
              </a:cxn>
              <a:cxn ang="0">
                <a:pos x="0" y="931"/>
              </a:cxn>
              <a:cxn ang="0">
                <a:pos x="1182" y="471"/>
              </a:cxn>
            </a:cxnLst>
            <a:rect l="0" t="0" r="r" b="b"/>
            <a:pathLst>
              <a:path w="1182" h="931">
                <a:moveTo>
                  <a:pt x="1182" y="471"/>
                </a:moveTo>
                <a:lnTo>
                  <a:pt x="941" y="0"/>
                </a:lnTo>
                <a:lnTo>
                  <a:pt x="920" y="2"/>
                </a:lnTo>
                <a:lnTo>
                  <a:pt x="0" y="931"/>
                </a:lnTo>
                <a:lnTo>
                  <a:pt x="1182" y="471"/>
                </a:ln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Freeform 5"/>
          <p:cNvSpPr>
            <a:spLocks/>
          </p:cNvSpPr>
          <p:nvPr/>
        </p:nvSpPr>
        <p:spPr bwMode="auto">
          <a:xfrm flipV="1">
            <a:off x="6255057" y="1920467"/>
            <a:ext cx="2124075" cy="1474788"/>
          </a:xfrm>
          <a:custGeom>
            <a:avLst/>
            <a:gdLst/>
            <a:ahLst/>
            <a:cxnLst>
              <a:cxn ang="0">
                <a:pos x="296" y="0"/>
              </a:cxn>
              <a:cxn ang="0">
                <a:pos x="0" y="469"/>
              </a:cxn>
              <a:cxn ang="0">
                <a:pos x="1338" y="929"/>
              </a:cxn>
              <a:cxn ang="0">
                <a:pos x="296" y="0"/>
              </a:cxn>
            </a:cxnLst>
            <a:rect l="0" t="0" r="r" b="b"/>
            <a:pathLst>
              <a:path w="1338" h="929">
                <a:moveTo>
                  <a:pt x="296" y="0"/>
                </a:moveTo>
                <a:lnTo>
                  <a:pt x="0" y="469"/>
                </a:lnTo>
                <a:lnTo>
                  <a:pt x="1338" y="929"/>
                </a:lnTo>
                <a:lnTo>
                  <a:pt x="296" y="0"/>
                </a:ln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Freeform 6"/>
          <p:cNvSpPr>
            <a:spLocks/>
          </p:cNvSpPr>
          <p:nvPr/>
        </p:nvSpPr>
        <p:spPr bwMode="auto">
          <a:xfrm flipV="1">
            <a:off x="5891519" y="3406367"/>
            <a:ext cx="833438" cy="1685925"/>
          </a:xfrm>
          <a:custGeom>
            <a:avLst/>
            <a:gdLst/>
            <a:ahLst/>
            <a:cxnLst>
              <a:cxn ang="0">
                <a:pos x="0" y="1062"/>
              </a:cxn>
              <a:cxn ang="0">
                <a:pos x="525" y="1062"/>
              </a:cxn>
              <a:cxn ang="0">
                <a:pos x="263" y="0"/>
              </a:cxn>
              <a:cxn ang="0">
                <a:pos x="0" y="1062"/>
              </a:cxn>
            </a:cxnLst>
            <a:rect l="0" t="0" r="r" b="b"/>
            <a:pathLst>
              <a:path w="525" h="1062">
                <a:moveTo>
                  <a:pt x="0" y="1062"/>
                </a:moveTo>
                <a:lnTo>
                  <a:pt x="525" y="1062"/>
                </a:lnTo>
                <a:lnTo>
                  <a:pt x="263" y="0"/>
                </a:lnTo>
                <a:lnTo>
                  <a:pt x="0" y="1062"/>
                </a:ln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7"/>
          <p:cNvSpPr>
            <a:spLocks noChangeShapeType="1"/>
          </p:cNvSpPr>
          <p:nvPr/>
        </p:nvSpPr>
        <p:spPr bwMode="auto">
          <a:xfrm flipV="1">
            <a:off x="6240769" y="195063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8"/>
          <p:cNvSpPr>
            <a:spLocks noChangeShapeType="1"/>
          </p:cNvSpPr>
          <p:nvPr/>
        </p:nvSpPr>
        <p:spPr bwMode="auto">
          <a:xfrm flipH="1" flipV="1">
            <a:off x="5801032" y="1874430"/>
            <a:ext cx="439737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9"/>
          <p:cNvSpPr>
            <a:spLocks noChangeShapeType="1"/>
          </p:cNvSpPr>
          <p:nvPr/>
        </p:nvSpPr>
        <p:spPr bwMode="auto">
          <a:xfrm flipV="1">
            <a:off x="6697969" y="3169830"/>
            <a:ext cx="838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10"/>
          <p:cNvSpPr>
            <a:spLocks noChangeShapeType="1"/>
          </p:cNvSpPr>
          <p:nvPr/>
        </p:nvSpPr>
        <p:spPr bwMode="auto">
          <a:xfrm>
            <a:off x="6697969" y="3398430"/>
            <a:ext cx="3048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11"/>
          <p:cNvSpPr>
            <a:spLocks noChangeShapeType="1"/>
          </p:cNvSpPr>
          <p:nvPr/>
        </p:nvSpPr>
        <p:spPr bwMode="auto">
          <a:xfrm flipH="1">
            <a:off x="5554969" y="3398430"/>
            <a:ext cx="304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12"/>
          <p:cNvSpPr>
            <a:spLocks noChangeShapeType="1"/>
          </p:cNvSpPr>
          <p:nvPr/>
        </p:nvSpPr>
        <p:spPr bwMode="auto">
          <a:xfrm flipH="1" flipV="1">
            <a:off x="5097769" y="3093630"/>
            <a:ext cx="7620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13"/>
          <p:cNvSpPr>
            <a:spLocks noChangeArrowheads="1"/>
          </p:cNvSpPr>
          <p:nvPr/>
        </p:nvSpPr>
        <p:spPr bwMode="auto">
          <a:xfrm flipV="1">
            <a:off x="8083857" y="1774417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67" name="Oval 15"/>
          <p:cNvSpPr>
            <a:spLocks noChangeArrowheads="1"/>
          </p:cNvSpPr>
          <p:nvPr/>
        </p:nvSpPr>
        <p:spPr bwMode="auto">
          <a:xfrm flipV="1">
            <a:off x="6809094" y="1774417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69" name="Oval 17"/>
          <p:cNvSpPr>
            <a:spLocks noChangeArrowheads="1"/>
          </p:cNvSpPr>
          <p:nvPr/>
        </p:nvSpPr>
        <p:spPr bwMode="auto">
          <a:xfrm flipV="1">
            <a:off x="5704194" y="1774417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73" name="Oval 21"/>
          <p:cNvSpPr>
            <a:spLocks noChangeArrowheads="1"/>
          </p:cNvSpPr>
          <p:nvPr/>
        </p:nvSpPr>
        <p:spPr bwMode="auto">
          <a:xfrm flipV="1">
            <a:off x="7366307" y="3003142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90" name="Oval 26"/>
          <p:cNvSpPr>
            <a:spLocks noChangeArrowheads="1"/>
          </p:cNvSpPr>
          <p:nvPr/>
        </p:nvSpPr>
        <p:spPr bwMode="auto">
          <a:xfrm flipV="1">
            <a:off x="6141423" y="2511938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 flipV="1">
            <a:off x="6626532" y="3260316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86" name="Oval 33"/>
          <p:cNvSpPr>
            <a:spLocks noChangeArrowheads="1"/>
          </p:cNvSpPr>
          <p:nvPr/>
        </p:nvSpPr>
        <p:spPr bwMode="auto">
          <a:xfrm flipV="1">
            <a:off x="5715307" y="3261904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82" name="Oval 37"/>
          <p:cNvSpPr>
            <a:spLocks noChangeArrowheads="1"/>
          </p:cNvSpPr>
          <p:nvPr/>
        </p:nvSpPr>
        <p:spPr bwMode="auto">
          <a:xfrm flipV="1">
            <a:off x="6921807" y="3787367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2285744" y="1874992"/>
            <a:ext cx="4013200" cy="3201988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2379406" y="3586317"/>
            <a:ext cx="1876425" cy="1477963"/>
          </a:xfrm>
          <a:custGeom>
            <a:avLst/>
            <a:gdLst/>
            <a:ahLst/>
            <a:cxnLst>
              <a:cxn ang="0">
                <a:pos x="1182" y="471"/>
              </a:cxn>
              <a:cxn ang="0">
                <a:pos x="941" y="0"/>
              </a:cxn>
              <a:cxn ang="0">
                <a:pos x="920" y="2"/>
              </a:cxn>
              <a:cxn ang="0">
                <a:pos x="0" y="931"/>
              </a:cxn>
              <a:cxn ang="0">
                <a:pos x="1182" y="471"/>
              </a:cxn>
            </a:cxnLst>
            <a:rect l="0" t="0" r="r" b="b"/>
            <a:pathLst>
              <a:path w="1182" h="931">
                <a:moveTo>
                  <a:pt x="1182" y="471"/>
                </a:moveTo>
                <a:lnTo>
                  <a:pt x="941" y="0"/>
                </a:lnTo>
                <a:lnTo>
                  <a:pt x="920" y="2"/>
                </a:lnTo>
                <a:lnTo>
                  <a:pt x="0" y="931"/>
                </a:lnTo>
                <a:lnTo>
                  <a:pt x="1182" y="471"/>
                </a:ln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22494" y="3589492"/>
            <a:ext cx="2124075" cy="1474788"/>
          </a:xfrm>
          <a:custGeom>
            <a:avLst/>
            <a:gdLst/>
            <a:ahLst/>
            <a:cxnLst>
              <a:cxn ang="0">
                <a:pos x="296" y="0"/>
              </a:cxn>
              <a:cxn ang="0">
                <a:pos x="0" y="469"/>
              </a:cxn>
              <a:cxn ang="0">
                <a:pos x="1338" y="929"/>
              </a:cxn>
              <a:cxn ang="0">
                <a:pos x="296" y="0"/>
              </a:cxn>
            </a:cxnLst>
            <a:rect l="0" t="0" r="r" b="b"/>
            <a:pathLst>
              <a:path w="1338" h="929">
                <a:moveTo>
                  <a:pt x="296" y="0"/>
                </a:moveTo>
                <a:lnTo>
                  <a:pt x="0" y="469"/>
                </a:lnTo>
                <a:lnTo>
                  <a:pt x="1338" y="929"/>
                </a:lnTo>
                <a:lnTo>
                  <a:pt x="296" y="0"/>
                </a:ln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858956" y="1892455"/>
            <a:ext cx="833438" cy="1685925"/>
          </a:xfrm>
          <a:custGeom>
            <a:avLst/>
            <a:gdLst/>
            <a:ahLst/>
            <a:cxnLst>
              <a:cxn ang="0">
                <a:pos x="0" y="1062"/>
              </a:cxn>
              <a:cxn ang="0">
                <a:pos x="525" y="1062"/>
              </a:cxn>
              <a:cxn ang="0">
                <a:pos x="263" y="0"/>
              </a:cxn>
              <a:cxn ang="0">
                <a:pos x="0" y="1062"/>
              </a:cxn>
            </a:cxnLst>
            <a:rect l="0" t="0" r="r" b="b"/>
            <a:pathLst>
              <a:path w="525" h="1062">
                <a:moveTo>
                  <a:pt x="0" y="1062"/>
                </a:moveTo>
                <a:lnTo>
                  <a:pt x="525" y="1062"/>
                </a:lnTo>
                <a:lnTo>
                  <a:pt x="263" y="0"/>
                </a:lnTo>
                <a:lnTo>
                  <a:pt x="0" y="1062"/>
                </a:ln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4208206" y="4348317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3768469" y="4348317"/>
            <a:ext cx="439737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4665406" y="3586317"/>
            <a:ext cx="838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4665406" y="3052917"/>
            <a:ext cx="3048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 flipV="1">
            <a:off x="3522406" y="3129117"/>
            <a:ext cx="304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3065206" y="3586317"/>
            <a:ext cx="7620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6051294" y="4948392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8" name="Oval 15"/>
          <p:cNvSpPr>
            <a:spLocks noChangeArrowheads="1"/>
          </p:cNvSpPr>
          <p:nvPr/>
        </p:nvSpPr>
        <p:spPr bwMode="auto">
          <a:xfrm>
            <a:off x="4776531" y="4948392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3671631" y="4948392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2227006" y="4948392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5333744" y="3719667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2873119" y="3776817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9" name="Oval 26"/>
          <p:cNvSpPr>
            <a:spLocks noChangeArrowheads="1"/>
          </p:cNvSpPr>
          <p:nvPr/>
        </p:nvSpPr>
        <p:spPr bwMode="auto">
          <a:xfrm>
            <a:off x="4108860" y="4210871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4593969" y="3462493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35" name="Oval 33"/>
          <p:cNvSpPr>
            <a:spLocks noChangeArrowheads="1"/>
          </p:cNvSpPr>
          <p:nvPr/>
        </p:nvSpPr>
        <p:spPr bwMode="auto">
          <a:xfrm>
            <a:off x="3682744" y="3460905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37" name="Oval 35"/>
          <p:cNvSpPr>
            <a:spLocks noChangeArrowheads="1"/>
          </p:cNvSpPr>
          <p:nvPr/>
        </p:nvSpPr>
        <p:spPr bwMode="auto">
          <a:xfrm>
            <a:off x="4139944" y="1843242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39" name="Oval 37"/>
          <p:cNvSpPr>
            <a:spLocks noChangeArrowheads="1"/>
          </p:cNvSpPr>
          <p:nvPr/>
        </p:nvSpPr>
        <p:spPr bwMode="auto">
          <a:xfrm>
            <a:off x="4889244" y="2935442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1" name="Oval 39"/>
          <p:cNvSpPr>
            <a:spLocks noChangeArrowheads="1"/>
          </p:cNvSpPr>
          <p:nvPr/>
        </p:nvSpPr>
        <p:spPr bwMode="auto">
          <a:xfrm>
            <a:off x="3389056" y="2933855"/>
            <a:ext cx="307975" cy="261937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7" grpId="0" animBg="1"/>
      <p:bldP spid="69" grpId="0" animBg="1"/>
      <p:bldP spid="73" grpId="0" animBg="1"/>
      <p:bldP spid="90" grpId="0" animBg="1"/>
      <p:bldP spid="88" grpId="0" animBg="1"/>
      <p:bldP spid="86" grpId="0" animBg="1"/>
      <p:bldP spid="8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20" grpId="0" animBg="1"/>
      <p:bldP spid="24" grpId="0" animBg="1"/>
      <p:bldP spid="26" grpId="0" animBg="1"/>
      <p:bldP spid="29" grpId="0" animBg="1"/>
      <p:bldP spid="32" grpId="0" animBg="1"/>
      <p:bldP spid="35" grpId="0" animBg="1"/>
      <p:bldP spid="39" grpId="0" animBg="1"/>
      <p:bldP spid="4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6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msy10"/>
              </a:rPr>
              <a:t>B</a:t>
            </a:r>
            <a:r>
              <a:rPr lang="en-US" dirty="0" smtClean="0"/>
              <a:t> is a subdivision of </a:t>
            </a:r>
            <a:r>
              <a:rPr lang="en-US" dirty="0" smtClean="0">
                <a:latin typeface="cmsy10"/>
              </a:rPr>
              <a:t>A</a:t>
            </a:r>
            <a:r>
              <a:rPr lang="en-US" dirty="0" smtClean="0"/>
              <a:t> if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5" name="AutoShape 2"/>
          <p:cNvSpPr>
            <a:spLocks noChangeArrowheads="1"/>
          </p:cNvSpPr>
          <p:nvPr/>
        </p:nvSpPr>
        <p:spPr bwMode="auto">
          <a:xfrm flipV="1">
            <a:off x="4318307" y="1907767"/>
            <a:ext cx="4013200" cy="3201988"/>
          </a:xfrm>
          <a:prstGeom prst="triangl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6" name="Freeform 4"/>
          <p:cNvSpPr>
            <a:spLocks/>
          </p:cNvSpPr>
          <p:nvPr/>
        </p:nvSpPr>
        <p:spPr bwMode="auto">
          <a:xfrm flipV="1">
            <a:off x="4411969" y="1920467"/>
            <a:ext cx="1876425" cy="1477963"/>
          </a:xfrm>
          <a:custGeom>
            <a:avLst/>
            <a:gdLst/>
            <a:ahLst/>
            <a:cxnLst>
              <a:cxn ang="0">
                <a:pos x="1182" y="471"/>
              </a:cxn>
              <a:cxn ang="0">
                <a:pos x="941" y="0"/>
              </a:cxn>
              <a:cxn ang="0">
                <a:pos x="920" y="2"/>
              </a:cxn>
              <a:cxn ang="0">
                <a:pos x="0" y="931"/>
              </a:cxn>
              <a:cxn ang="0">
                <a:pos x="1182" y="471"/>
              </a:cxn>
            </a:cxnLst>
            <a:rect l="0" t="0" r="r" b="b"/>
            <a:pathLst>
              <a:path w="1182" h="931">
                <a:moveTo>
                  <a:pt x="1182" y="471"/>
                </a:moveTo>
                <a:lnTo>
                  <a:pt x="941" y="0"/>
                </a:lnTo>
                <a:lnTo>
                  <a:pt x="920" y="2"/>
                </a:lnTo>
                <a:lnTo>
                  <a:pt x="0" y="931"/>
                </a:lnTo>
                <a:lnTo>
                  <a:pt x="1182" y="471"/>
                </a:ln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Freeform 5"/>
          <p:cNvSpPr>
            <a:spLocks/>
          </p:cNvSpPr>
          <p:nvPr/>
        </p:nvSpPr>
        <p:spPr bwMode="auto">
          <a:xfrm flipV="1">
            <a:off x="6255057" y="1920467"/>
            <a:ext cx="2124075" cy="1474788"/>
          </a:xfrm>
          <a:custGeom>
            <a:avLst/>
            <a:gdLst/>
            <a:ahLst/>
            <a:cxnLst>
              <a:cxn ang="0">
                <a:pos x="296" y="0"/>
              </a:cxn>
              <a:cxn ang="0">
                <a:pos x="0" y="469"/>
              </a:cxn>
              <a:cxn ang="0">
                <a:pos x="1338" y="929"/>
              </a:cxn>
              <a:cxn ang="0">
                <a:pos x="296" y="0"/>
              </a:cxn>
            </a:cxnLst>
            <a:rect l="0" t="0" r="r" b="b"/>
            <a:pathLst>
              <a:path w="1338" h="929">
                <a:moveTo>
                  <a:pt x="296" y="0"/>
                </a:moveTo>
                <a:lnTo>
                  <a:pt x="0" y="469"/>
                </a:lnTo>
                <a:lnTo>
                  <a:pt x="1338" y="929"/>
                </a:lnTo>
                <a:lnTo>
                  <a:pt x="296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" name="Freeform 6"/>
          <p:cNvSpPr>
            <a:spLocks/>
          </p:cNvSpPr>
          <p:nvPr/>
        </p:nvSpPr>
        <p:spPr bwMode="auto">
          <a:xfrm flipV="1">
            <a:off x="5891519" y="3406367"/>
            <a:ext cx="833438" cy="1685925"/>
          </a:xfrm>
          <a:custGeom>
            <a:avLst/>
            <a:gdLst/>
            <a:ahLst/>
            <a:cxnLst>
              <a:cxn ang="0">
                <a:pos x="0" y="1062"/>
              </a:cxn>
              <a:cxn ang="0">
                <a:pos x="525" y="1062"/>
              </a:cxn>
              <a:cxn ang="0">
                <a:pos x="263" y="0"/>
              </a:cxn>
              <a:cxn ang="0">
                <a:pos x="0" y="1062"/>
              </a:cxn>
            </a:cxnLst>
            <a:rect l="0" t="0" r="r" b="b"/>
            <a:pathLst>
              <a:path w="525" h="1062">
                <a:moveTo>
                  <a:pt x="0" y="1062"/>
                </a:moveTo>
                <a:lnTo>
                  <a:pt x="525" y="1062"/>
                </a:lnTo>
                <a:lnTo>
                  <a:pt x="263" y="0"/>
                </a:lnTo>
                <a:lnTo>
                  <a:pt x="0" y="1062"/>
                </a:ln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7"/>
          <p:cNvSpPr>
            <a:spLocks noChangeShapeType="1"/>
          </p:cNvSpPr>
          <p:nvPr/>
        </p:nvSpPr>
        <p:spPr bwMode="auto">
          <a:xfrm flipV="1">
            <a:off x="6240769" y="195063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8"/>
          <p:cNvSpPr>
            <a:spLocks noChangeShapeType="1"/>
          </p:cNvSpPr>
          <p:nvPr/>
        </p:nvSpPr>
        <p:spPr bwMode="auto">
          <a:xfrm flipH="1" flipV="1">
            <a:off x="5801032" y="1874430"/>
            <a:ext cx="439737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9"/>
          <p:cNvSpPr>
            <a:spLocks noChangeShapeType="1"/>
          </p:cNvSpPr>
          <p:nvPr/>
        </p:nvSpPr>
        <p:spPr bwMode="auto">
          <a:xfrm flipV="1">
            <a:off x="6697969" y="3169830"/>
            <a:ext cx="838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10"/>
          <p:cNvSpPr>
            <a:spLocks noChangeShapeType="1"/>
          </p:cNvSpPr>
          <p:nvPr/>
        </p:nvSpPr>
        <p:spPr bwMode="auto">
          <a:xfrm>
            <a:off x="6697969" y="3398430"/>
            <a:ext cx="3048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11"/>
          <p:cNvSpPr>
            <a:spLocks noChangeShapeType="1"/>
          </p:cNvSpPr>
          <p:nvPr/>
        </p:nvSpPr>
        <p:spPr bwMode="auto">
          <a:xfrm flipH="1">
            <a:off x="5554969" y="3398430"/>
            <a:ext cx="304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12"/>
          <p:cNvSpPr>
            <a:spLocks noChangeShapeType="1"/>
          </p:cNvSpPr>
          <p:nvPr/>
        </p:nvSpPr>
        <p:spPr bwMode="auto">
          <a:xfrm flipH="1" flipV="1">
            <a:off x="5097769" y="3093630"/>
            <a:ext cx="7620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13"/>
          <p:cNvSpPr>
            <a:spLocks noChangeArrowheads="1"/>
          </p:cNvSpPr>
          <p:nvPr/>
        </p:nvSpPr>
        <p:spPr bwMode="auto">
          <a:xfrm flipV="1">
            <a:off x="8083857" y="1774417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67" name="Oval 15"/>
          <p:cNvSpPr>
            <a:spLocks noChangeArrowheads="1"/>
          </p:cNvSpPr>
          <p:nvPr/>
        </p:nvSpPr>
        <p:spPr bwMode="auto">
          <a:xfrm flipV="1">
            <a:off x="6809094" y="1774417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69" name="Oval 17"/>
          <p:cNvSpPr>
            <a:spLocks noChangeArrowheads="1"/>
          </p:cNvSpPr>
          <p:nvPr/>
        </p:nvSpPr>
        <p:spPr bwMode="auto">
          <a:xfrm flipV="1">
            <a:off x="5704194" y="1774417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73" name="Oval 21"/>
          <p:cNvSpPr>
            <a:spLocks noChangeArrowheads="1"/>
          </p:cNvSpPr>
          <p:nvPr/>
        </p:nvSpPr>
        <p:spPr bwMode="auto">
          <a:xfrm flipV="1">
            <a:off x="7366307" y="3003142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90" name="Oval 26"/>
          <p:cNvSpPr>
            <a:spLocks noChangeArrowheads="1"/>
          </p:cNvSpPr>
          <p:nvPr/>
        </p:nvSpPr>
        <p:spPr bwMode="auto">
          <a:xfrm flipV="1">
            <a:off x="6141423" y="2511938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 flipV="1">
            <a:off x="6626532" y="3260316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86" name="Oval 33"/>
          <p:cNvSpPr>
            <a:spLocks noChangeArrowheads="1"/>
          </p:cNvSpPr>
          <p:nvPr/>
        </p:nvSpPr>
        <p:spPr bwMode="auto">
          <a:xfrm flipV="1">
            <a:off x="5715307" y="3261904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82" name="Oval 37"/>
          <p:cNvSpPr>
            <a:spLocks noChangeArrowheads="1"/>
          </p:cNvSpPr>
          <p:nvPr/>
        </p:nvSpPr>
        <p:spPr bwMode="auto">
          <a:xfrm flipV="1">
            <a:off x="6921807" y="3787367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2285744" y="1874992"/>
            <a:ext cx="4013200" cy="3201988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2379406" y="3586317"/>
            <a:ext cx="1876425" cy="1477963"/>
          </a:xfrm>
          <a:custGeom>
            <a:avLst/>
            <a:gdLst/>
            <a:ahLst/>
            <a:cxnLst>
              <a:cxn ang="0">
                <a:pos x="1182" y="471"/>
              </a:cxn>
              <a:cxn ang="0">
                <a:pos x="941" y="0"/>
              </a:cxn>
              <a:cxn ang="0">
                <a:pos x="920" y="2"/>
              </a:cxn>
              <a:cxn ang="0">
                <a:pos x="0" y="931"/>
              </a:cxn>
              <a:cxn ang="0">
                <a:pos x="1182" y="471"/>
              </a:cxn>
            </a:cxnLst>
            <a:rect l="0" t="0" r="r" b="b"/>
            <a:pathLst>
              <a:path w="1182" h="931">
                <a:moveTo>
                  <a:pt x="1182" y="471"/>
                </a:moveTo>
                <a:lnTo>
                  <a:pt x="941" y="0"/>
                </a:lnTo>
                <a:lnTo>
                  <a:pt x="920" y="2"/>
                </a:lnTo>
                <a:lnTo>
                  <a:pt x="0" y="931"/>
                </a:lnTo>
                <a:lnTo>
                  <a:pt x="1182" y="471"/>
                </a:ln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22494" y="3589492"/>
            <a:ext cx="2124075" cy="1474788"/>
          </a:xfrm>
          <a:custGeom>
            <a:avLst/>
            <a:gdLst/>
            <a:ahLst/>
            <a:cxnLst>
              <a:cxn ang="0">
                <a:pos x="296" y="0"/>
              </a:cxn>
              <a:cxn ang="0">
                <a:pos x="0" y="469"/>
              </a:cxn>
              <a:cxn ang="0">
                <a:pos x="1338" y="929"/>
              </a:cxn>
              <a:cxn ang="0">
                <a:pos x="296" y="0"/>
              </a:cxn>
            </a:cxnLst>
            <a:rect l="0" t="0" r="r" b="b"/>
            <a:pathLst>
              <a:path w="1338" h="929">
                <a:moveTo>
                  <a:pt x="296" y="0"/>
                </a:moveTo>
                <a:lnTo>
                  <a:pt x="0" y="469"/>
                </a:lnTo>
                <a:lnTo>
                  <a:pt x="1338" y="929"/>
                </a:lnTo>
                <a:lnTo>
                  <a:pt x="296" y="0"/>
                </a:ln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858956" y="1892455"/>
            <a:ext cx="833438" cy="1685925"/>
          </a:xfrm>
          <a:custGeom>
            <a:avLst/>
            <a:gdLst/>
            <a:ahLst/>
            <a:cxnLst>
              <a:cxn ang="0">
                <a:pos x="0" y="1062"/>
              </a:cxn>
              <a:cxn ang="0">
                <a:pos x="525" y="1062"/>
              </a:cxn>
              <a:cxn ang="0">
                <a:pos x="263" y="0"/>
              </a:cxn>
              <a:cxn ang="0">
                <a:pos x="0" y="1062"/>
              </a:cxn>
            </a:cxnLst>
            <a:rect l="0" t="0" r="r" b="b"/>
            <a:pathLst>
              <a:path w="525" h="1062">
                <a:moveTo>
                  <a:pt x="0" y="1062"/>
                </a:moveTo>
                <a:lnTo>
                  <a:pt x="525" y="1062"/>
                </a:lnTo>
                <a:lnTo>
                  <a:pt x="263" y="0"/>
                </a:lnTo>
                <a:lnTo>
                  <a:pt x="0" y="1062"/>
                </a:ln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4208206" y="4348317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3768469" y="4348317"/>
            <a:ext cx="439737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4665406" y="3586317"/>
            <a:ext cx="838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4665406" y="3052917"/>
            <a:ext cx="3048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 flipV="1">
            <a:off x="3522406" y="3129117"/>
            <a:ext cx="304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3065206" y="3586317"/>
            <a:ext cx="7620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6051294" y="4948392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8" name="Oval 15"/>
          <p:cNvSpPr>
            <a:spLocks noChangeArrowheads="1"/>
          </p:cNvSpPr>
          <p:nvPr/>
        </p:nvSpPr>
        <p:spPr bwMode="auto">
          <a:xfrm>
            <a:off x="4776531" y="4948392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3671631" y="4948392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2227006" y="4948392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5333744" y="3719667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2873119" y="3776817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9" name="Oval 26"/>
          <p:cNvSpPr>
            <a:spLocks noChangeArrowheads="1"/>
          </p:cNvSpPr>
          <p:nvPr/>
        </p:nvSpPr>
        <p:spPr bwMode="auto">
          <a:xfrm>
            <a:off x="4108860" y="4210871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4593969" y="3462493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35" name="Oval 33"/>
          <p:cNvSpPr>
            <a:spLocks noChangeArrowheads="1"/>
          </p:cNvSpPr>
          <p:nvPr/>
        </p:nvSpPr>
        <p:spPr bwMode="auto">
          <a:xfrm>
            <a:off x="3682744" y="3460905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37" name="Oval 35"/>
          <p:cNvSpPr>
            <a:spLocks noChangeArrowheads="1"/>
          </p:cNvSpPr>
          <p:nvPr/>
        </p:nvSpPr>
        <p:spPr bwMode="auto">
          <a:xfrm>
            <a:off x="4139944" y="1843242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39" name="Oval 37"/>
          <p:cNvSpPr>
            <a:spLocks noChangeArrowheads="1"/>
          </p:cNvSpPr>
          <p:nvPr/>
        </p:nvSpPr>
        <p:spPr bwMode="auto">
          <a:xfrm>
            <a:off x="4889244" y="2935442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1" name="Oval 39"/>
          <p:cNvSpPr>
            <a:spLocks noChangeArrowheads="1"/>
          </p:cNvSpPr>
          <p:nvPr/>
        </p:nvSpPr>
        <p:spPr bwMode="auto">
          <a:xfrm>
            <a:off x="3389056" y="2933855"/>
            <a:ext cx="307975" cy="261937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Text Box 122"/>
          <p:cNvSpPr txBox="1">
            <a:spLocks noChangeArrowheads="1"/>
          </p:cNvSpPr>
          <p:nvPr/>
        </p:nvSpPr>
        <p:spPr bwMode="auto">
          <a:xfrm>
            <a:off x="270796" y="3305666"/>
            <a:ext cx="4901279" cy="156966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For each simplex </a:t>
            </a:r>
            <a:r>
              <a:rPr lang="en-US" sz="3200" dirty="0" smtClean="0">
                <a:solidFill>
                  <a:schemeClr val="tx1"/>
                </a:solidFill>
                <a:latin typeface="cmmi10"/>
              </a:rPr>
              <a:t>¯</a:t>
            </a:r>
            <a:r>
              <a:rPr lang="en-US" sz="2800" dirty="0" smtClean="0"/>
              <a:t> of </a:t>
            </a:r>
            <a:r>
              <a:rPr lang="en-US" sz="3200" dirty="0" smtClean="0">
                <a:solidFill>
                  <a:schemeClr val="tx1"/>
                </a:solidFill>
                <a:latin typeface="cmsy10"/>
              </a:rPr>
              <a:t>B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there is a simplex </a:t>
            </a:r>
            <a:r>
              <a:rPr lang="en-US" sz="3200" dirty="0" smtClean="0">
                <a:solidFill>
                  <a:schemeClr val="tx1"/>
                </a:solidFill>
                <a:latin typeface="cmmi10"/>
              </a:rPr>
              <a:t>®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such that </a:t>
            </a:r>
            <a:r>
              <a:rPr lang="en-US" sz="3200" dirty="0" smtClean="0">
                <a:solidFill>
                  <a:schemeClr val="tx1"/>
                </a:solidFill>
              </a:rPr>
              <a:t>|</a:t>
            </a:r>
            <a:r>
              <a:rPr lang="en-US" sz="3200" dirty="0" smtClean="0">
                <a:solidFill>
                  <a:schemeClr val="tx1"/>
                </a:solidFill>
                <a:latin typeface="cmmi10"/>
              </a:rPr>
              <a:t>¯</a:t>
            </a:r>
            <a:r>
              <a:rPr lang="en-US" sz="3200" dirty="0" smtClean="0">
                <a:solidFill>
                  <a:schemeClr val="tx1"/>
                </a:solidFill>
              </a:rPr>
              <a:t>| </a:t>
            </a:r>
            <a:r>
              <a:rPr lang="en-US" sz="3200" dirty="0" smtClean="0">
                <a:solidFill>
                  <a:schemeClr val="tx1"/>
                </a:solidFill>
                <a:latin typeface="cmsy10"/>
              </a:rPr>
              <a:t>µ</a:t>
            </a:r>
            <a:r>
              <a:rPr lang="en-US" sz="3200" dirty="0" smtClean="0">
                <a:solidFill>
                  <a:schemeClr val="tx1"/>
                </a:solidFill>
              </a:rPr>
              <a:t> |</a:t>
            </a:r>
            <a:r>
              <a:rPr lang="en-US" sz="3200" dirty="0" smtClean="0">
                <a:solidFill>
                  <a:schemeClr val="tx1"/>
                </a:solidFill>
                <a:latin typeface="cmmi10"/>
              </a:rPr>
              <a:t>®</a:t>
            </a:r>
            <a:r>
              <a:rPr lang="en-US" sz="3200" dirty="0" smtClean="0">
                <a:solidFill>
                  <a:schemeClr val="tx1"/>
                </a:solidFill>
              </a:rPr>
              <a:t>|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32418" y="2581275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  <a:latin typeface="cmmi10"/>
                <a:cs typeface="Arial" pitchFamily="34" charset="0"/>
              </a:rPr>
              <a:t>¯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382547" y="3552825"/>
            <a:ext cx="5453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cmmi10"/>
                <a:cs typeface="Arial" pitchFamily="34" charset="0"/>
              </a:rPr>
              <a:t>®</a:t>
            </a:r>
          </a:p>
        </p:txBody>
      </p:sp>
      <p:sp>
        <p:nvSpPr>
          <p:cNvPr id="48" name="Text Box 122"/>
          <p:cNvSpPr txBox="1">
            <a:spLocks noChangeArrowheads="1"/>
          </p:cNvSpPr>
          <p:nvPr/>
        </p:nvSpPr>
        <p:spPr bwMode="auto">
          <a:xfrm>
            <a:off x="1128046" y="5201141"/>
            <a:ext cx="7539704" cy="1077218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For each simplex </a:t>
            </a:r>
            <a:r>
              <a:rPr lang="en-US" sz="3200" dirty="0" smtClean="0">
                <a:solidFill>
                  <a:schemeClr val="tx1"/>
                </a:solidFill>
                <a:latin typeface="cmmi10"/>
              </a:rPr>
              <a:t>®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smtClean="0">
                <a:solidFill>
                  <a:schemeClr val="tx1"/>
                </a:solidFill>
              </a:rPr>
              <a:t>|</a:t>
            </a:r>
            <a:r>
              <a:rPr lang="en-US" sz="3200" dirty="0" smtClean="0">
                <a:solidFill>
                  <a:schemeClr val="tx1"/>
                </a:solidFill>
                <a:latin typeface="cmmi10"/>
              </a:rPr>
              <a:t>®</a:t>
            </a:r>
            <a:r>
              <a:rPr lang="en-US" sz="3200" dirty="0" smtClean="0">
                <a:solidFill>
                  <a:schemeClr val="tx1"/>
                </a:solidFill>
              </a:rPr>
              <a:t>|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is the union of a finite set of geometric simplexes of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B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6" grpId="2"/>
      <p:bldP spid="47" grpId="0"/>
      <p:bldP spid="4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Barycentric Subdivision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2285744" y="1874992"/>
            <a:ext cx="4013200" cy="3201988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6051294" y="4948392"/>
            <a:ext cx="307975" cy="2619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2227006" y="4948392"/>
            <a:ext cx="307975" cy="2619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37" name="Oval 35"/>
          <p:cNvSpPr>
            <a:spLocks noChangeArrowheads="1"/>
          </p:cNvSpPr>
          <p:nvPr/>
        </p:nvSpPr>
        <p:spPr bwMode="auto">
          <a:xfrm>
            <a:off x="4139944" y="1843242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041740" y="5220929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mmi10"/>
                <a:cs typeface="Arial" pitchFamily="34" charset="0"/>
              </a:rPr>
              <a:t>¾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495056" y="5535560"/>
            <a:ext cx="1257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Bary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</a:p>
        </p:txBody>
      </p:sp>
      <p:cxnSp>
        <p:nvCxnSpPr>
          <p:cNvPr id="31" name="Straight Connector 30"/>
          <p:cNvCxnSpPr>
            <a:stCxn id="37" idx="4"/>
            <a:endCxn id="6" idx="3"/>
          </p:cNvCxnSpPr>
          <p:nvPr/>
        </p:nvCxnSpPr>
        <p:spPr bwMode="auto">
          <a:xfrm rot="5400000">
            <a:off x="2807238" y="3590286"/>
            <a:ext cx="2971800" cy="1588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6" idx="5"/>
            <a:endCxn id="22" idx="7"/>
          </p:cNvCxnSpPr>
          <p:nvPr/>
        </p:nvCxnSpPr>
        <p:spPr bwMode="auto">
          <a:xfrm flipH="1">
            <a:off x="2489879" y="3475986"/>
            <a:ext cx="2805765" cy="1510766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16" idx="1"/>
            <a:endCxn id="6" idx="1"/>
          </p:cNvCxnSpPr>
          <p:nvPr/>
        </p:nvCxnSpPr>
        <p:spPr bwMode="auto">
          <a:xfrm rot="16200000" flipV="1">
            <a:off x="3937337" y="2827693"/>
            <a:ext cx="1510766" cy="2807352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Oval 35"/>
          <p:cNvSpPr>
            <a:spLocks noChangeArrowheads="1"/>
          </p:cNvSpPr>
          <p:nvPr/>
        </p:nvSpPr>
        <p:spPr bwMode="auto">
          <a:xfrm>
            <a:off x="5147750" y="3337746"/>
            <a:ext cx="307975" cy="2619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4" name="Oval 35"/>
          <p:cNvSpPr>
            <a:spLocks noChangeArrowheads="1"/>
          </p:cNvSpPr>
          <p:nvPr/>
        </p:nvSpPr>
        <p:spPr bwMode="auto">
          <a:xfrm>
            <a:off x="4135027" y="4979734"/>
            <a:ext cx="307975" cy="2619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Oval 35"/>
          <p:cNvSpPr>
            <a:spLocks noChangeArrowheads="1"/>
          </p:cNvSpPr>
          <p:nvPr/>
        </p:nvSpPr>
        <p:spPr bwMode="auto">
          <a:xfrm>
            <a:off x="3122304" y="3362329"/>
            <a:ext cx="307975" cy="2619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7" name="Oval 35"/>
          <p:cNvSpPr>
            <a:spLocks noChangeArrowheads="1"/>
          </p:cNvSpPr>
          <p:nvPr/>
        </p:nvSpPr>
        <p:spPr bwMode="auto">
          <a:xfrm>
            <a:off x="4130110" y="3883439"/>
            <a:ext cx="307975" cy="2619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43" grpId="0" animBg="1"/>
      <p:bldP spid="44" grpId="0" animBg="1"/>
      <p:bldP spid="45" grpId="0" animBg="1"/>
      <p:bldP spid="4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Barycentric Subdivision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619220" y="1874992"/>
            <a:ext cx="4013200" cy="3201988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560482" y="4948392"/>
            <a:ext cx="307975" cy="2619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37" name="Oval 35"/>
          <p:cNvSpPr>
            <a:spLocks noChangeArrowheads="1"/>
          </p:cNvSpPr>
          <p:nvPr/>
        </p:nvSpPr>
        <p:spPr bwMode="auto">
          <a:xfrm>
            <a:off x="2473420" y="1843242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670184" y="4203290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mmi10"/>
                <a:cs typeface="Arial" pitchFamily="34" charset="0"/>
              </a:rPr>
              <a:t>¾</a:t>
            </a:r>
          </a:p>
        </p:txBody>
      </p:sp>
      <p:cxnSp>
        <p:nvCxnSpPr>
          <p:cNvPr id="31" name="Straight Connector 30"/>
          <p:cNvCxnSpPr>
            <a:stCxn id="37" idx="4"/>
            <a:endCxn id="6" idx="3"/>
          </p:cNvCxnSpPr>
          <p:nvPr/>
        </p:nvCxnSpPr>
        <p:spPr bwMode="auto">
          <a:xfrm rot="5400000">
            <a:off x="1140714" y="3590286"/>
            <a:ext cx="2971800" cy="1588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6" idx="5"/>
            <a:endCxn id="22" idx="7"/>
          </p:cNvCxnSpPr>
          <p:nvPr/>
        </p:nvCxnSpPr>
        <p:spPr bwMode="auto">
          <a:xfrm flipH="1">
            <a:off x="823355" y="3475986"/>
            <a:ext cx="2805765" cy="1510766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16" idx="1"/>
            <a:endCxn id="6" idx="1"/>
          </p:cNvCxnSpPr>
          <p:nvPr/>
        </p:nvCxnSpPr>
        <p:spPr bwMode="auto">
          <a:xfrm rot="16200000" flipV="1">
            <a:off x="2270813" y="2827693"/>
            <a:ext cx="1510766" cy="2807352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Oval 35"/>
          <p:cNvSpPr>
            <a:spLocks noChangeArrowheads="1"/>
          </p:cNvSpPr>
          <p:nvPr/>
        </p:nvSpPr>
        <p:spPr bwMode="auto">
          <a:xfrm>
            <a:off x="2468503" y="4979734"/>
            <a:ext cx="307975" cy="2619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Oval 35"/>
          <p:cNvSpPr>
            <a:spLocks noChangeArrowheads="1"/>
          </p:cNvSpPr>
          <p:nvPr/>
        </p:nvSpPr>
        <p:spPr bwMode="auto">
          <a:xfrm>
            <a:off x="1455780" y="3362329"/>
            <a:ext cx="307975" cy="2619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20" name="Curved Connector 19"/>
          <p:cNvCxnSpPr>
            <a:stCxn id="32" idx="2"/>
          </p:cNvCxnSpPr>
          <p:nvPr/>
        </p:nvCxnSpPr>
        <p:spPr bwMode="auto">
          <a:xfrm rot="10800000">
            <a:off x="4763729" y="5117691"/>
            <a:ext cx="914400" cy="358405"/>
          </a:xfrm>
          <a:prstGeom prst="curvedConnector3">
            <a:avLst>
              <a:gd name="adj1" fmla="val 50000"/>
            </a:avLst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Curved Connector 23"/>
          <p:cNvCxnSpPr>
            <a:endCxn id="43" idx="6"/>
          </p:cNvCxnSpPr>
          <p:nvPr/>
        </p:nvCxnSpPr>
        <p:spPr bwMode="auto">
          <a:xfrm rot="10800000">
            <a:off x="3789201" y="3468716"/>
            <a:ext cx="2294728" cy="1166659"/>
          </a:xfrm>
          <a:prstGeom prst="curvedConnector3">
            <a:avLst>
              <a:gd name="adj1" fmla="val 50000"/>
            </a:avLst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" name="Group 24"/>
          <p:cNvGrpSpPr/>
          <p:nvPr/>
        </p:nvGrpSpPr>
        <p:grpSpPr>
          <a:xfrm>
            <a:off x="4213122" y="5833424"/>
            <a:ext cx="701881" cy="624988"/>
            <a:chOff x="6307393" y="5096004"/>
            <a:chExt cx="701881" cy="624988"/>
          </a:xfrm>
        </p:grpSpPr>
        <p:sp>
          <p:nvSpPr>
            <p:cNvPr id="26" name="Isosceles Triangle 25"/>
            <p:cNvSpPr/>
            <p:nvPr/>
          </p:nvSpPr>
          <p:spPr>
            <a:xfrm>
              <a:off x="6442686" y="5235677"/>
              <a:ext cx="444811" cy="383458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txBody>
            <a:bodyPr rtlCol="0" anchor="ctr">
              <a:spAutoFit/>
            </a:bodyPr>
            <a:lstStyle/>
            <a:p>
              <a:pPr algn="ctr">
                <a:buNone/>
              </a:pP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val 35"/>
            <p:cNvSpPr>
              <a:spLocks noChangeArrowheads="1"/>
            </p:cNvSpPr>
            <p:nvPr/>
          </p:nvSpPr>
          <p:spPr bwMode="auto">
            <a:xfrm>
              <a:off x="6547667" y="5096004"/>
              <a:ext cx="234849" cy="19974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8" name="Oval 35"/>
            <p:cNvSpPr>
              <a:spLocks noChangeArrowheads="1"/>
            </p:cNvSpPr>
            <p:nvPr/>
          </p:nvSpPr>
          <p:spPr bwMode="auto">
            <a:xfrm>
              <a:off x="6774425" y="5521249"/>
              <a:ext cx="234849" cy="199743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9" name="Oval 35"/>
            <p:cNvSpPr>
              <a:spLocks noChangeArrowheads="1"/>
            </p:cNvSpPr>
            <p:nvPr/>
          </p:nvSpPr>
          <p:spPr bwMode="auto">
            <a:xfrm>
              <a:off x="6307393" y="5521249"/>
              <a:ext cx="234849" cy="199743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cxnSp>
        <p:nvCxnSpPr>
          <p:cNvPr id="30" name="Curved Connector 61"/>
          <p:cNvCxnSpPr>
            <a:endCxn id="40" idx="4"/>
          </p:cNvCxnSpPr>
          <p:nvPr/>
        </p:nvCxnSpPr>
        <p:spPr bwMode="auto">
          <a:xfrm rot="16200000" flipV="1">
            <a:off x="2530985" y="4227049"/>
            <a:ext cx="1926045" cy="1802025"/>
          </a:xfrm>
          <a:prstGeom prst="curvedConnector3">
            <a:avLst>
              <a:gd name="adj1" fmla="val 50000"/>
            </a:avLst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5678129" y="5376223"/>
            <a:ext cx="234849" cy="199743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285587" y="4209691"/>
            <a:ext cx="234849" cy="902749"/>
            <a:chOff x="6285587" y="4209691"/>
            <a:chExt cx="234849" cy="902749"/>
          </a:xfrm>
        </p:grpSpPr>
        <p:sp>
          <p:nvSpPr>
            <p:cNvPr id="23" name="Oval 35"/>
            <p:cNvSpPr>
              <a:spLocks noChangeArrowheads="1"/>
            </p:cNvSpPr>
            <p:nvPr/>
          </p:nvSpPr>
          <p:spPr bwMode="auto">
            <a:xfrm>
              <a:off x="6285587" y="4209691"/>
              <a:ext cx="234849" cy="19974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3" name="Oval 35"/>
            <p:cNvSpPr>
              <a:spLocks noChangeArrowheads="1"/>
            </p:cNvSpPr>
            <p:nvPr/>
          </p:nvSpPr>
          <p:spPr bwMode="auto">
            <a:xfrm>
              <a:off x="6285587" y="4912697"/>
              <a:ext cx="234849" cy="199743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cxnSp>
          <p:nvCxnSpPr>
            <p:cNvPr id="34" name="Straight Connector 33"/>
            <p:cNvCxnSpPr>
              <a:endCxn id="33" idx="0"/>
            </p:cNvCxnSpPr>
            <p:nvPr/>
          </p:nvCxnSpPr>
          <p:spPr bwMode="auto">
            <a:xfrm rot="5400000">
              <a:off x="6151381" y="4661065"/>
              <a:ext cx="503263" cy="0"/>
            </a:xfrm>
            <a:prstGeom prst="line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5" name="Text Box 122"/>
          <p:cNvSpPr txBox="1">
            <a:spLocks noChangeArrowheads="1"/>
          </p:cNvSpPr>
          <p:nvPr/>
        </p:nvSpPr>
        <p:spPr bwMode="auto">
          <a:xfrm>
            <a:off x="3728373" y="1743566"/>
            <a:ext cx="3663028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Each vertex of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Bary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cmmi10"/>
                <a:cs typeface="Arial" pitchFamily="34" charset="0"/>
              </a:rPr>
              <a:t>¾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is a face of </a:t>
            </a:r>
            <a:r>
              <a:rPr lang="en-US" sz="2800" dirty="0" smtClean="0">
                <a:solidFill>
                  <a:schemeClr val="tx2"/>
                </a:solidFill>
                <a:latin typeface="cmmi10"/>
                <a:cs typeface="Arial" pitchFamily="34" charset="0"/>
              </a:rPr>
              <a:t>¾</a:t>
            </a:r>
            <a:endParaRPr lang="en-US" sz="2800" dirty="0" smtClean="0">
              <a:solidFill>
                <a:schemeClr val="tx2"/>
              </a:solidFill>
              <a:latin typeface="cmmi10"/>
            </a:endParaRPr>
          </a:p>
        </p:txBody>
      </p:sp>
      <p:sp>
        <p:nvSpPr>
          <p:cNvPr id="36" name="Text Box 122"/>
          <p:cNvSpPr txBox="1">
            <a:spLocks noChangeArrowheads="1"/>
          </p:cNvSpPr>
          <p:nvPr/>
        </p:nvSpPr>
        <p:spPr bwMode="auto">
          <a:xfrm>
            <a:off x="5042823" y="3048491"/>
            <a:ext cx="3663028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Simplex = faces ordered by inclusion</a:t>
            </a:r>
            <a:endParaRPr lang="en-US" sz="2800" dirty="0" smtClean="0">
              <a:solidFill>
                <a:schemeClr val="tx2"/>
              </a:solidFill>
              <a:latin typeface="cmmi1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2657475" y="3457575"/>
            <a:ext cx="1952625" cy="1628775"/>
          </a:xfrm>
          <a:custGeom>
            <a:avLst/>
            <a:gdLst>
              <a:gd name="connsiteX0" fmla="*/ 981075 w 1952625"/>
              <a:gd name="connsiteY0" fmla="*/ 0 h 1628775"/>
              <a:gd name="connsiteX1" fmla="*/ 0 w 1952625"/>
              <a:gd name="connsiteY1" fmla="*/ 581025 h 1628775"/>
              <a:gd name="connsiteX2" fmla="*/ 1952625 w 1952625"/>
              <a:gd name="connsiteY2" fmla="*/ 1628775 h 1628775"/>
              <a:gd name="connsiteX3" fmla="*/ 981075 w 1952625"/>
              <a:gd name="connsiteY3" fmla="*/ 0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2625" h="1628775">
                <a:moveTo>
                  <a:pt x="981075" y="0"/>
                </a:moveTo>
                <a:lnTo>
                  <a:pt x="0" y="581025"/>
                </a:lnTo>
                <a:lnTo>
                  <a:pt x="1952625" y="1628775"/>
                </a:lnTo>
                <a:lnTo>
                  <a:pt x="981075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4384770" y="4948392"/>
            <a:ext cx="307975" cy="2619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3" name="Oval 35"/>
          <p:cNvSpPr>
            <a:spLocks noChangeArrowheads="1"/>
          </p:cNvSpPr>
          <p:nvPr/>
        </p:nvSpPr>
        <p:spPr bwMode="auto">
          <a:xfrm>
            <a:off x="3481226" y="3337746"/>
            <a:ext cx="307975" cy="2619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0" name="Oval 35"/>
          <p:cNvSpPr>
            <a:spLocks noChangeArrowheads="1"/>
          </p:cNvSpPr>
          <p:nvPr/>
        </p:nvSpPr>
        <p:spPr bwMode="auto">
          <a:xfrm>
            <a:off x="2439006" y="3903101"/>
            <a:ext cx="307975" cy="2619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6" grpId="0" animBg="1"/>
      <p:bldP spid="4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AutoShape 2"/>
          <p:cNvSpPr>
            <a:spLocks noChangeArrowheads="1"/>
          </p:cNvSpPr>
          <p:nvPr/>
        </p:nvSpPr>
        <p:spPr bwMode="auto">
          <a:xfrm flipV="1">
            <a:off x="4281692" y="1894657"/>
            <a:ext cx="4013200" cy="3201988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Barycentric Coordinates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2285744" y="1874992"/>
            <a:ext cx="4013200" cy="3201988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6051294" y="4948392"/>
            <a:ext cx="307975" cy="2619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6257669" y="5011892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2227006" y="4948392"/>
            <a:ext cx="307975" cy="2619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2433381" y="5011892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35"/>
          <p:cNvSpPr>
            <a:spLocks noChangeArrowheads="1"/>
          </p:cNvSpPr>
          <p:nvPr/>
        </p:nvSpPr>
        <p:spPr bwMode="auto">
          <a:xfrm>
            <a:off x="4139944" y="1843242"/>
            <a:ext cx="307975" cy="2619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38" name="Oval 36"/>
          <p:cNvSpPr>
            <a:spLocks noChangeArrowheads="1"/>
          </p:cNvSpPr>
          <p:nvPr/>
        </p:nvSpPr>
        <p:spPr bwMode="auto">
          <a:xfrm>
            <a:off x="4346319" y="1906742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19"/>
          <p:cNvSpPr>
            <a:spLocks noChangeArrowheads="1"/>
          </p:cNvSpPr>
          <p:nvPr/>
        </p:nvSpPr>
        <p:spPr bwMode="auto">
          <a:xfrm>
            <a:off x="8131277" y="1738160"/>
            <a:ext cx="307975" cy="2619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51" name="Oval 20"/>
          <p:cNvSpPr>
            <a:spLocks noChangeArrowheads="1"/>
          </p:cNvSpPr>
          <p:nvPr/>
        </p:nvSpPr>
        <p:spPr bwMode="auto">
          <a:xfrm>
            <a:off x="8337652" y="1801660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16193" y="5257855"/>
            <a:ext cx="78313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Every point of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C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has a unique representation using barycentric coordinates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93707" y="1769806"/>
            <a:ext cx="407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rial"/>
                <a:cs typeface="Arial" pitchFamily="34" charset="0"/>
              </a:rPr>
              <a:t>v</a:t>
            </a:r>
            <a:r>
              <a:rPr lang="en-US" sz="2000" i="1" baseline="-25000" dirty="0" smtClean="0">
                <a:latin typeface="Arial"/>
                <a:cs typeface="Arial" pitchFamily="34" charset="0"/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06598" y="1730477"/>
            <a:ext cx="407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rial"/>
                <a:cs typeface="Arial" pitchFamily="34" charset="0"/>
              </a:rPr>
              <a:t>v</a:t>
            </a:r>
            <a:r>
              <a:rPr lang="en-US" sz="2000" i="1" baseline="-25000" dirty="0" smtClean="0"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94225" y="4891548"/>
            <a:ext cx="407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rial"/>
                <a:cs typeface="Arial" pitchFamily="34" charset="0"/>
              </a:rPr>
              <a:t>v</a:t>
            </a:r>
            <a:r>
              <a:rPr lang="en-US" sz="2000" i="1" baseline="-25000" dirty="0" smtClean="0"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46923" y="4911213"/>
            <a:ext cx="407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 pitchFamily="34" charset="0"/>
              </a:rPr>
              <a:t>v</a:t>
            </a:r>
            <a:r>
              <a:rPr lang="en-US" sz="2000" baseline="-25000" dirty="0" smtClean="0">
                <a:latin typeface="Arial"/>
                <a:cs typeface="Arial" pitchFamily="34" charset="0"/>
              </a:rPr>
              <a:t>2</a:t>
            </a:r>
          </a:p>
        </p:txBody>
      </p:sp>
      <p:cxnSp>
        <p:nvCxnSpPr>
          <p:cNvPr id="28" name="Straight Arrow Connector 27"/>
          <p:cNvCxnSpPr>
            <a:stCxn id="37" idx="4"/>
          </p:cNvCxnSpPr>
          <p:nvPr/>
        </p:nvCxnSpPr>
        <p:spPr bwMode="auto">
          <a:xfrm rot="5400000">
            <a:off x="3398172" y="2653790"/>
            <a:ext cx="1444371" cy="34715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22" idx="7"/>
          </p:cNvCxnSpPr>
          <p:nvPr/>
        </p:nvCxnSpPr>
        <p:spPr bwMode="auto">
          <a:xfrm rot="5400000" flipH="1" flipV="1">
            <a:off x="2541514" y="3660823"/>
            <a:ext cx="1274295" cy="1377565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16" idx="1"/>
          </p:cNvCxnSpPr>
          <p:nvPr/>
        </p:nvCxnSpPr>
        <p:spPr bwMode="auto">
          <a:xfrm rot="16200000" flipV="1">
            <a:off x="4424110" y="3314466"/>
            <a:ext cx="1274295" cy="207027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184483" y="2094271"/>
            <a:ext cx="3650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 = </a:t>
            </a:r>
            <a:r>
              <a:rPr lang="en-US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t</a:t>
            </a:r>
            <a:r>
              <a:rPr lang="en-US" sz="28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0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v</a:t>
            </a:r>
            <a:r>
              <a:rPr lang="en-US" sz="28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0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t</a:t>
            </a:r>
            <a:r>
              <a:rPr lang="en-US" sz="28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1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v</a:t>
            </a:r>
            <a:r>
              <a:rPr lang="en-US" sz="28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1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t</a:t>
            </a:r>
            <a:r>
              <a:rPr lang="en-US" sz="28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2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v</a:t>
            </a:r>
            <a:r>
              <a:rPr lang="en-US" sz="28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4483" y="2841522"/>
            <a:ext cx="2504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en-US" sz="2800" i="1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·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t</a:t>
            </a:r>
            <a:r>
              <a:rPr lang="en-US" sz="28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0</a:t>
            </a:r>
            <a:r>
              <a:rPr lang="en-US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,t</a:t>
            </a:r>
            <a:r>
              <a:rPr lang="en-US" sz="28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1</a:t>
            </a:r>
            <a:r>
              <a:rPr lang="en-US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,t</a:t>
            </a:r>
            <a:r>
              <a:rPr lang="en-US" sz="28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2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·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4483" y="3588773"/>
            <a:ext cx="1329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tx1"/>
                </a:solidFill>
                <a:latin typeface="Symbol"/>
                <a:cs typeface="Arial" pitchFamily="34" charset="0"/>
                <a:sym typeface="Symbol"/>
              </a:rPr>
              <a:t>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t</a:t>
            </a:r>
            <a:r>
              <a:rPr lang="en-US" sz="2800" i="1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64516" y="338229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</a:t>
            </a:r>
            <a:endParaRPr lang="en-US" sz="2800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Simplicial to Continuous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A651-A933-4FA8-B239-8C4A625EA919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42E9E5-46F2-4C50-9D07-D407555D9628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16" name="Picture 1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645746" y="2526071"/>
            <a:ext cx="2034553" cy="2714071"/>
          </a:xfrm>
          <a:prstGeom prst="rect">
            <a:avLst/>
          </a:prstGeom>
          <a:noFill/>
          <a:ln/>
          <a:effectLst/>
        </p:spPr>
      </p:pic>
      <p:sp>
        <p:nvSpPr>
          <p:cNvPr id="10" name="TextBox 9"/>
          <p:cNvSpPr txBox="1"/>
          <p:nvPr/>
        </p:nvSpPr>
        <p:spPr>
          <a:xfrm>
            <a:off x="1585364" y="1902542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simplicial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85364" y="4016478"/>
            <a:ext cx="1925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continuous</a:t>
            </a:r>
          </a:p>
        </p:txBody>
      </p:sp>
      <p:sp>
        <p:nvSpPr>
          <p:cNvPr id="13" name="Curved Left Arrow 12"/>
          <p:cNvSpPr/>
          <p:nvPr/>
        </p:nvSpPr>
        <p:spPr>
          <a:xfrm>
            <a:off x="3819865" y="2610464"/>
            <a:ext cx="1371590" cy="2669459"/>
          </a:xfrm>
          <a:prstGeom prst="curvedLeftArrow">
            <a:avLst/>
          </a:prstGeom>
          <a:ln w="38100">
            <a:solidFill>
              <a:srgbClr val="0000FF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5484664" y="3145501"/>
            <a:ext cx="3249483" cy="857429"/>
          </a:xfrm>
          <a:prstGeom prst="rect">
            <a:avLst/>
          </a:prstGeom>
          <a:noFill/>
          <a:ln/>
          <a:effectLst/>
        </p:spPr>
      </p:pic>
      <p:sp>
        <p:nvSpPr>
          <p:cNvPr id="17" name="TextBox 16"/>
          <p:cNvSpPr txBox="1"/>
          <p:nvPr/>
        </p:nvSpPr>
        <p:spPr>
          <a:xfrm>
            <a:off x="5478252" y="4380271"/>
            <a:ext cx="3356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extend over barycentric coordinates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67891" y="5191433"/>
            <a:ext cx="3371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(piece-wise linear map)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1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A651-A933-4FA8-B239-8C4A625EA919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42E9E5-46F2-4C50-9D07-D407555D9628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85364" y="1902542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simplicial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85364" y="4016478"/>
            <a:ext cx="1925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continuous</a:t>
            </a:r>
          </a:p>
        </p:txBody>
      </p:sp>
      <p:sp>
        <p:nvSpPr>
          <p:cNvPr id="13" name="Curved Left Arrow 12"/>
          <p:cNvSpPr/>
          <p:nvPr/>
        </p:nvSpPr>
        <p:spPr>
          <a:xfrm flipV="1">
            <a:off x="3819865" y="2610464"/>
            <a:ext cx="1371590" cy="2669459"/>
          </a:xfrm>
          <a:prstGeom prst="curvedLeftArrow">
            <a:avLst/>
          </a:prstGeom>
          <a:ln w="38100">
            <a:solidFill>
              <a:srgbClr val="0000FF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89761" y="3583858"/>
            <a:ext cx="3547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Simplicial Approximation Theorem</a:t>
            </a:r>
          </a:p>
        </p:txBody>
      </p:sp>
      <p:pic>
        <p:nvPicPr>
          <p:cNvPr id="14" name="Picture 1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645746" y="2526071"/>
            <a:ext cx="2034553" cy="271407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Connected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" name="Group 6"/>
          <p:cNvGrpSpPr/>
          <p:nvPr/>
        </p:nvGrpSpPr>
        <p:grpSpPr>
          <a:xfrm>
            <a:off x="2093236" y="2073438"/>
            <a:ext cx="4928440" cy="3393912"/>
            <a:chOff x="4813054" y="2418735"/>
            <a:chExt cx="3785269" cy="2606682"/>
          </a:xfrm>
        </p:grpSpPr>
        <p:sp>
          <p:nvSpPr>
            <p:cNvPr id="8" name="Oval 3"/>
            <p:cNvSpPr>
              <a:spLocks noChangeArrowheads="1"/>
            </p:cNvSpPr>
            <p:nvPr/>
          </p:nvSpPr>
          <p:spPr bwMode="auto">
            <a:xfrm>
              <a:off x="4813054" y="2418735"/>
              <a:ext cx="3785269" cy="2606682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5919979" y="3534894"/>
              <a:ext cx="1576040" cy="399784"/>
              <a:chOff x="4109" y="1226"/>
              <a:chExt cx="357" cy="76"/>
            </a:xfrm>
          </p:grpSpPr>
          <p:sp>
            <p:nvSpPr>
              <p:cNvPr id="10" name="Freeform 5"/>
              <p:cNvSpPr>
                <a:spLocks/>
              </p:cNvSpPr>
              <p:nvPr/>
            </p:nvSpPr>
            <p:spPr bwMode="auto">
              <a:xfrm>
                <a:off x="4173" y="1229"/>
                <a:ext cx="220" cy="73"/>
              </a:xfrm>
              <a:custGeom>
                <a:avLst/>
                <a:gdLst/>
                <a:ahLst/>
                <a:cxnLst>
                  <a:cxn ang="0">
                    <a:pos x="8" y="41"/>
                  </a:cxn>
                  <a:cxn ang="0">
                    <a:pos x="32" y="51"/>
                  </a:cxn>
                  <a:cxn ang="0">
                    <a:pos x="50" y="57"/>
                  </a:cxn>
                  <a:cxn ang="0">
                    <a:pos x="76" y="63"/>
                  </a:cxn>
                  <a:cxn ang="0">
                    <a:pos x="136" y="69"/>
                  </a:cxn>
                  <a:cxn ang="0">
                    <a:pos x="220" y="56"/>
                  </a:cxn>
                  <a:cxn ang="0">
                    <a:pos x="170" y="11"/>
                  </a:cxn>
                  <a:cxn ang="0">
                    <a:pos x="149" y="0"/>
                  </a:cxn>
                  <a:cxn ang="0">
                    <a:pos x="47" y="12"/>
                  </a:cxn>
                  <a:cxn ang="0">
                    <a:pos x="17" y="24"/>
                  </a:cxn>
                  <a:cxn ang="0">
                    <a:pos x="8" y="41"/>
                  </a:cxn>
                </a:cxnLst>
                <a:rect l="0" t="0" r="r" b="b"/>
                <a:pathLst>
                  <a:path w="220" h="73">
                    <a:moveTo>
                      <a:pt x="8" y="41"/>
                    </a:moveTo>
                    <a:cubicBezTo>
                      <a:pt x="17" y="44"/>
                      <a:pt x="23" y="50"/>
                      <a:pt x="32" y="51"/>
                    </a:cubicBezTo>
                    <a:cubicBezTo>
                      <a:pt x="38" y="54"/>
                      <a:pt x="43" y="56"/>
                      <a:pt x="50" y="57"/>
                    </a:cubicBezTo>
                    <a:cubicBezTo>
                      <a:pt x="58" y="60"/>
                      <a:pt x="67" y="62"/>
                      <a:pt x="76" y="63"/>
                    </a:cubicBezTo>
                    <a:cubicBezTo>
                      <a:pt x="105" y="73"/>
                      <a:pt x="86" y="68"/>
                      <a:pt x="136" y="69"/>
                    </a:cubicBezTo>
                    <a:cubicBezTo>
                      <a:pt x="188" y="68"/>
                      <a:pt x="180" y="64"/>
                      <a:pt x="220" y="56"/>
                    </a:cubicBezTo>
                    <a:cubicBezTo>
                      <a:pt x="198" y="47"/>
                      <a:pt x="195" y="15"/>
                      <a:pt x="170" y="11"/>
                    </a:cubicBezTo>
                    <a:cubicBezTo>
                      <a:pt x="164" y="6"/>
                      <a:pt x="156" y="3"/>
                      <a:pt x="149" y="0"/>
                    </a:cubicBezTo>
                    <a:cubicBezTo>
                      <a:pt x="113" y="2"/>
                      <a:pt x="82" y="5"/>
                      <a:pt x="47" y="12"/>
                    </a:cubicBezTo>
                    <a:cubicBezTo>
                      <a:pt x="38" y="16"/>
                      <a:pt x="27" y="22"/>
                      <a:pt x="17" y="24"/>
                    </a:cubicBezTo>
                    <a:cubicBezTo>
                      <a:pt x="12" y="27"/>
                      <a:pt x="0" y="36"/>
                      <a:pt x="8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4175" y="1226"/>
                <a:ext cx="221" cy="56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30" y="18"/>
                  </a:cxn>
                  <a:cxn ang="0">
                    <a:pos x="69" y="8"/>
                  </a:cxn>
                  <a:cxn ang="0">
                    <a:pos x="107" y="3"/>
                  </a:cxn>
                  <a:cxn ang="0">
                    <a:pos x="161" y="2"/>
                  </a:cxn>
                  <a:cxn ang="0">
                    <a:pos x="189" y="15"/>
                  </a:cxn>
                  <a:cxn ang="0">
                    <a:pos x="221" y="56"/>
                  </a:cxn>
                </a:cxnLst>
                <a:rect l="0" t="0" r="r" b="b"/>
                <a:pathLst>
                  <a:path w="221" h="56">
                    <a:moveTo>
                      <a:pt x="0" y="44"/>
                    </a:moveTo>
                    <a:cubicBezTo>
                      <a:pt x="9" y="34"/>
                      <a:pt x="18" y="24"/>
                      <a:pt x="30" y="18"/>
                    </a:cubicBezTo>
                    <a:cubicBezTo>
                      <a:pt x="42" y="12"/>
                      <a:pt x="56" y="10"/>
                      <a:pt x="69" y="8"/>
                    </a:cubicBezTo>
                    <a:cubicBezTo>
                      <a:pt x="82" y="6"/>
                      <a:pt x="92" y="4"/>
                      <a:pt x="107" y="3"/>
                    </a:cubicBezTo>
                    <a:cubicBezTo>
                      <a:pt x="122" y="2"/>
                      <a:pt x="147" y="0"/>
                      <a:pt x="161" y="2"/>
                    </a:cubicBezTo>
                    <a:cubicBezTo>
                      <a:pt x="175" y="4"/>
                      <a:pt x="179" y="6"/>
                      <a:pt x="189" y="15"/>
                    </a:cubicBezTo>
                    <a:cubicBezTo>
                      <a:pt x="199" y="24"/>
                      <a:pt x="216" y="49"/>
                      <a:pt x="221" y="56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4109" y="1231"/>
                <a:ext cx="357" cy="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33"/>
                  </a:cxn>
                  <a:cxn ang="0">
                    <a:pos x="71" y="40"/>
                  </a:cxn>
                  <a:cxn ang="0">
                    <a:pos x="129" y="58"/>
                  </a:cxn>
                  <a:cxn ang="0">
                    <a:pos x="180" y="63"/>
                  </a:cxn>
                  <a:cxn ang="0">
                    <a:pos x="236" y="60"/>
                  </a:cxn>
                  <a:cxn ang="0">
                    <a:pos x="293" y="42"/>
                  </a:cxn>
                  <a:cxn ang="0">
                    <a:pos x="335" y="18"/>
                  </a:cxn>
                  <a:cxn ang="0">
                    <a:pos x="342" y="12"/>
                  </a:cxn>
                  <a:cxn ang="0">
                    <a:pos x="347" y="10"/>
                  </a:cxn>
                  <a:cxn ang="0">
                    <a:pos x="357" y="4"/>
                  </a:cxn>
                </a:cxnLst>
                <a:rect l="0" t="0" r="r" b="b"/>
                <a:pathLst>
                  <a:path w="357" h="65">
                    <a:moveTo>
                      <a:pt x="0" y="0"/>
                    </a:moveTo>
                    <a:cubicBezTo>
                      <a:pt x="12" y="16"/>
                      <a:pt x="37" y="27"/>
                      <a:pt x="56" y="33"/>
                    </a:cubicBezTo>
                    <a:cubicBezTo>
                      <a:pt x="61" y="37"/>
                      <a:pt x="65" y="39"/>
                      <a:pt x="71" y="40"/>
                    </a:cubicBezTo>
                    <a:cubicBezTo>
                      <a:pt x="87" y="52"/>
                      <a:pt x="109" y="56"/>
                      <a:pt x="129" y="58"/>
                    </a:cubicBezTo>
                    <a:cubicBezTo>
                      <a:pt x="147" y="62"/>
                      <a:pt x="159" y="62"/>
                      <a:pt x="180" y="63"/>
                    </a:cubicBezTo>
                    <a:cubicBezTo>
                      <a:pt x="199" y="62"/>
                      <a:pt x="218" y="65"/>
                      <a:pt x="236" y="60"/>
                    </a:cubicBezTo>
                    <a:cubicBezTo>
                      <a:pt x="255" y="55"/>
                      <a:pt x="274" y="46"/>
                      <a:pt x="293" y="42"/>
                    </a:cubicBezTo>
                    <a:cubicBezTo>
                      <a:pt x="306" y="32"/>
                      <a:pt x="321" y="26"/>
                      <a:pt x="335" y="18"/>
                    </a:cubicBezTo>
                    <a:cubicBezTo>
                      <a:pt x="338" y="16"/>
                      <a:pt x="339" y="14"/>
                      <a:pt x="342" y="12"/>
                    </a:cubicBezTo>
                    <a:cubicBezTo>
                      <a:pt x="343" y="11"/>
                      <a:pt x="345" y="11"/>
                      <a:pt x="347" y="10"/>
                    </a:cubicBezTo>
                    <a:cubicBezTo>
                      <a:pt x="350" y="8"/>
                      <a:pt x="357" y="4"/>
                      <a:pt x="357" y="4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" name="Oval 12"/>
          <p:cNvSpPr/>
          <p:nvPr/>
        </p:nvSpPr>
        <p:spPr>
          <a:xfrm>
            <a:off x="2828925" y="3733800"/>
            <a:ext cx="123825" cy="1238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86150" y="2867025"/>
            <a:ext cx="123825" cy="1238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067175" y="2800350"/>
            <a:ext cx="123825" cy="1238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457825" y="2876550"/>
            <a:ext cx="123825" cy="1238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190875" y="3267075"/>
            <a:ext cx="123825" cy="1238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Connector 20"/>
          <p:cNvCxnSpPr>
            <a:endCxn id="14" idx="3"/>
          </p:cNvCxnSpPr>
          <p:nvPr/>
        </p:nvCxnSpPr>
        <p:spPr bwMode="auto">
          <a:xfrm rot="5400000" flipH="1" flipV="1">
            <a:off x="3267075" y="3020341"/>
            <a:ext cx="284834" cy="189584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14" idx="6"/>
            <a:endCxn id="15" idx="2"/>
          </p:cNvCxnSpPr>
          <p:nvPr/>
        </p:nvCxnSpPr>
        <p:spPr bwMode="auto">
          <a:xfrm flipV="1">
            <a:off x="3609975" y="2862263"/>
            <a:ext cx="457200" cy="66675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5" idx="6"/>
            <a:endCxn id="16" idx="3"/>
          </p:cNvCxnSpPr>
          <p:nvPr/>
        </p:nvCxnSpPr>
        <p:spPr bwMode="auto">
          <a:xfrm>
            <a:off x="4191000" y="2862263"/>
            <a:ext cx="1284959" cy="119978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endCxn id="17" idx="3"/>
          </p:cNvCxnSpPr>
          <p:nvPr/>
        </p:nvCxnSpPr>
        <p:spPr bwMode="auto">
          <a:xfrm rot="5400000" flipH="1" flipV="1">
            <a:off x="2890837" y="3425154"/>
            <a:ext cx="370560" cy="265784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Text Box 122"/>
          <p:cNvSpPr txBox="1">
            <a:spLocks noChangeArrowheads="1"/>
          </p:cNvSpPr>
          <p:nvPr/>
        </p:nvSpPr>
        <p:spPr bwMode="auto">
          <a:xfrm>
            <a:off x="1411886" y="5530110"/>
            <a:ext cx="6720108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Any two vertexes can be linked by a path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7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Simplicial Approximation</a:t>
            </a:r>
            <a:endParaRPr lang="en-US" dirty="0"/>
          </a:p>
        </p:txBody>
      </p:sp>
      <p:sp>
        <p:nvSpPr>
          <p:cNvPr id="79" name="Decagon 78"/>
          <p:cNvSpPr/>
          <p:nvPr/>
        </p:nvSpPr>
        <p:spPr>
          <a:xfrm>
            <a:off x="5001466" y="2000865"/>
            <a:ext cx="4142534" cy="3642850"/>
          </a:xfrm>
          <a:prstGeom prst="decagon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Decagon 77"/>
          <p:cNvSpPr/>
          <p:nvPr/>
        </p:nvSpPr>
        <p:spPr>
          <a:xfrm>
            <a:off x="191729" y="2000865"/>
            <a:ext cx="4142534" cy="3642850"/>
          </a:xfrm>
          <a:prstGeom prst="dec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A651-A933-4FA8-B239-8C4A625EA919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E9E5-46F2-4C50-9D07-D407555D9628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42" name="Picture 4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784021" y="5387256"/>
            <a:ext cx="1659485" cy="438355"/>
          </a:xfrm>
          <a:prstGeom prst="rect">
            <a:avLst/>
          </a:prstGeom>
        </p:spPr>
      </p:pic>
      <p:pic>
        <p:nvPicPr>
          <p:cNvPr id="44" name="Picture 4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719264" y="6124676"/>
            <a:ext cx="1933238" cy="453103"/>
          </a:xfrm>
          <a:prstGeom prst="rect">
            <a:avLst/>
          </a:prstGeom>
        </p:spPr>
      </p:pic>
      <p:pic>
        <p:nvPicPr>
          <p:cNvPr id="74" name="Picture 73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885528" y="3521587"/>
            <a:ext cx="644831" cy="644831"/>
          </a:xfrm>
          <a:prstGeom prst="rect">
            <a:avLst/>
          </a:prstGeom>
        </p:spPr>
      </p:pic>
      <p:pic>
        <p:nvPicPr>
          <p:cNvPr id="81" name="Picture 80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779474" y="3482257"/>
            <a:ext cx="571208" cy="571208"/>
          </a:xfrm>
          <a:prstGeom prst="rect">
            <a:avLst/>
          </a:prstGeom>
          <a:noFill/>
          <a:ln/>
          <a:effectLst/>
        </p:spPr>
      </p:pic>
      <p:sp>
        <p:nvSpPr>
          <p:cNvPr id="82" name="TextBox 81"/>
          <p:cNvSpPr txBox="1"/>
          <p:nvPr/>
        </p:nvSpPr>
        <p:spPr>
          <a:xfrm>
            <a:off x="4020762" y="4984954"/>
            <a:ext cx="1228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simplicial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912346" y="5697793"/>
            <a:ext cx="142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continuous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Decagon 78"/>
          <p:cNvSpPr/>
          <p:nvPr/>
        </p:nvSpPr>
        <p:spPr>
          <a:xfrm>
            <a:off x="5001466" y="2000865"/>
            <a:ext cx="4142534" cy="3642850"/>
          </a:xfrm>
          <a:prstGeom prst="decagon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Decagon 77"/>
          <p:cNvSpPr/>
          <p:nvPr/>
        </p:nvSpPr>
        <p:spPr>
          <a:xfrm>
            <a:off x="191729" y="2000865"/>
            <a:ext cx="4142534" cy="3642850"/>
          </a:xfrm>
          <a:prstGeom prst="dec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A651-A933-4FA8-B239-8C4A625EA919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E9E5-46F2-4C50-9D07-D407555D9628}" type="slidenum">
              <a:rPr lang="en-US" smtClean="0"/>
              <a:pPr/>
              <a:t>71</a:t>
            </a:fld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2145582" y="3671662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0"/>
          <p:cNvGrpSpPr/>
          <p:nvPr/>
        </p:nvGrpSpPr>
        <p:grpSpPr>
          <a:xfrm>
            <a:off x="6901542" y="3686403"/>
            <a:ext cx="307975" cy="261938"/>
            <a:chOff x="2662238" y="2362200"/>
            <a:chExt cx="307975" cy="26193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2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4" name="Picture 7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929773" y="5704348"/>
            <a:ext cx="644831" cy="644831"/>
          </a:xfrm>
          <a:prstGeom prst="rect">
            <a:avLst/>
          </a:prstGeom>
        </p:spPr>
      </p:pic>
      <p:pic>
        <p:nvPicPr>
          <p:cNvPr id="81" name="Picture 8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6779474" y="5768257"/>
            <a:ext cx="571208" cy="571208"/>
          </a:xfrm>
          <a:prstGeom prst="rect">
            <a:avLst/>
          </a:prstGeom>
          <a:noFill/>
          <a:ln/>
          <a:effectLst/>
        </p:spPr>
      </p:pic>
      <p:cxnSp>
        <p:nvCxnSpPr>
          <p:cNvPr id="84" name="Curved Connector 83"/>
          <p:cNvCxnSpPr>
            <a:stCxn id="13" idx="4"/>
            <a:endCxn id="52" idx="4"/>
          </p:cNvCxnSpPr>
          <p:nvPr/>
        </p:nvCxnSpPr>
        <p:spPr bwMode="auto">
          <a:xfrm rot="16200000" flipH="1">
            <a:off x="4670180" y="1562990"/>
            <a:ext cx="14741" cy="4755960"/>
          </a:xfrm>
          <a:prstGeom prst="curvedConnector3">
            <a:avLst>
              <a:gd name="adj1" fmla="val 855423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5" name="Picture 9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461397" y="4625258"/>
            <a:ext cx="277272" cy="431312"/>
          </a:xfrm>
          <a:prstGeom prst="rect">
            <a:avLst/>
          </a:prstGeom>
          <a:noFill/>
          <a:ln/>
          <a:effectLst/>
        </p:spPr>
      </p:pic>
      <p:pic>
        <p:nvPicPr>
          <p:cNvPr id="99" name="Picture 98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7319541" y="3612534"/>
            <a:ext cx="706143" cy="460528"/>
          </a:xfrm>
          <a:prstGeom prst="rect">
            <a:avLst/>
          </a:prstGeom>
          <a:noFill/>
          <a:ln/>
          <a:effectLst/>
        </p:spPr>
      </p:pic>
      <p:pic>
        <p:nvPicPr>
          <p:cNvPr id="106" name="Picture 105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812078" y="3701025"/>
            <a:ext cx="276316" cy="245614"/>
          </a:xfrm>
          <a:prstGeom prst="rect">
            <a:avLst/>
          </a:prstGeom>
          <a:noFill/>
          <a:ln/>
          <a:effectLst/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Simplicial Approximation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7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Simplicial Approximation</a:t>
            </a:r>
            <a:endParaRPr lang="en-US" dirty="0"/>
          </a:p>
        </p:txBody>
      </p:sp>
      <p:sp>
        <p:nvSpPr>
          <p:cNvPr id="79" name="Decagon 78"/>
          <p:cNvSpPr/>
          <p:nvPr/>
        </p:nvSpPr>
        <p:spPr>
          <a:xfrm>
            <a:off x="5001466" y="2000865"/>
            <a:ext cx="4142534" cy="3642850"/>
          </a:xfrm>
          <a:prstGeom prst="decagon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Decagon 77"/>
          <p:cNvSpPr/>
          <p:nvPr/>
        </p:nvSpPr>
        <p:spPr>
          <a:xfrm>
            <a:off x="191729" y="2000865"/>
            <a:ext cx="4142534" cy="3642850"/>
          </a:xfrm>
          <a:prstGeom prst="dec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A651-A933-4FA8-B239-8C4A625EA919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E9E5-46F2-4C50-9D07-D407555D9628}" type="slidenum">
              <a:rPr lang="en-US" smtClean="0"/>
              <a:pPr/>
              <a:t>72</a:t>
            </a:fld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2145582" y="3671662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0"/>
          <p:cNvGrpSpPr/>
          <p:nvPr/>
        </p:nvGrpSpPr>
        <p:grpSpPr>
          <a:xfrm>
            <a:off x="6901542" y="3686403"/>
            <a:ext cx="307975" cy="261938"/>
            <a:chOff x="2662238" y="2362200"/>
            <a:chExt cx="307975" cy="26193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2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4" name="Picture 7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929773" y="5704348"/>
            <a:ext cx="644831" cy="644831"/>
          </a:xfrm>
          <a:prstGeom prst="rect">
            <a:avLst/>
          </a:prstGeom>
        </p:spPr>
      </p:pic>
      <p:pic>
        <p:nvPicPr>
          <p:cNvPr id="81" name="Picture 8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6779474" y="5768257"/>
            <a:ext cx="571208" cy="571208"/>
          </a:xfrm>
          <a:prstGeom prst="rect">
            <a:avLst/>
          </a:prstGeom>
          <a:noFill/>
          <a:ln/>
          <a:effectLst/>
        </p:spPr>
      </p:pic>
      <p:sp>
        <p:nvSpPr>
          <p:cNvPr id="66" name="Oval 11"/>
          <p:cNvSpPr>
            <a:spLocks noChangeArrowheads="1"/>
          </p:cNvSpPr>
          <p:nvPr/>
        </p:nvSpPr>
        <p:spPr bwMode="auto">
          <a:xfrm>
            <a:off x="6891703" y="3234119"/>
            <a:ext cx="307975" cy="261938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Oval 12"/>
          <p:cNvSpPr>
            <a:spLocks noChangeArrowheads="1"/>
          </p:cNvSpPr>
          <p:nvPr/>
        </p:nvSpPr>
        <p:spPr bwMode="auto">
          <a:xfrm>
            <a:off x="7098078" y="3297619"/>
            <a:ext cx="44450" cy="904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3" name="Curved Connector 72"/>
          <p:cNvCxnSpPr>
            <a:stCxn id="13" idx="0"/>
            <a:endCxn id="66" idx="0"/>
          </p:cNvCxnSpPr>
          <p:nvPr/>
        </p:nvCxnSpPr>
        <p:spPr bwMode="auto">
          <a:xfrm rot="5400000" flipH="1" flipV="1">
            <a:off x="4453859" y="1079831"/>
            <a:ext cx="437543" cy="4746121"/>
          </a:xfrm>
          <a:prstGeom prst="curvedConnector3">
            <a:avLst>
              <a:gd name="adj1" fmla="val 26348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Curved Connector 83"/>
          <p:cNvCxnSpPr>
            <a:stCxn id="13" idx="4"/>
            <a:endCxn id="52" idx="4"/>
          </p:cNvCxnSpPr>
          <p:nvPr/>
        </p:nvCxnSpPr>
        <p:spPr bwMode="auto">
          <a:xfrm rot="16200000" flipH="1">
            <a:off x="4670180" y="1562990"/>
            <a:ext cx="14741" cy="4755960"/>
          </a:xfrm>
          <a:prstGeom prst="curvedConnector3">
            <a:avLst>
              <a:gd name="adj1" fmla="val 855423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3" name="Picture 9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4573989" y="2009876"/>
            <a:ext cx="278231" cy="432803"/>
          </a:xfrm>
          <a:prstGeom prst="rect">
            <a:avLst/>
          </a:prstGeom>
        </p:spPr>
      </p:pic>
      <p:pic>
        <p:nvPicPr>
          <p:cNvPr id="95" name="Picture 94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4461397" y="4625258"/>
            <a:ext cx="277272" cy="431312"/>
          </a:xfrm>
          <a:prstGeom prst="rect">
            <a:avLst/>
          </a:prstGeom>
          <a:noFill/>
          <a:ln/>
          <a:effectLst/>
        </p:spPr>
      </p:pic>
      <p:pic>
        <p:nvPicPr>
          <p:cNvPr id="97" name="Picture 96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7283901" y="3179915"/>
            <a:ext cx="708585" cy="462121"/>
          </a:xfrm>
          <a:prstGeom prst="rect">
            <a:avLst/>
          </a:prstGeom>
          <a:noFill/>
          <a:ln/>
          <a:effectLst/>
        </p:spPr>
      </p:pic>
      <p:pic>
        <p:nvPicPr>
          <p:cNvPr id="33" name="Picture 32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7319541" y="3612534"/>
            <a:ext cx="706143" cy="460528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1812078" y="3701025"/>
            <a:ext cx="276316" cy="24561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7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Simplicial Approximation</a:t>
            </a:r>
            <a:endParaRPr lang="en-US" dirty="0"/>
          </a:p>
        </p:txBody>
      </p:sp>
      <p:sp>
        <p:nvSpPr>
          <p:cNvPr id="79" name="Decagon 78"/>
          <p:cNvSpPr/>
          <p:nvPr/>
        </p:nvSpPr>
        <p:spPr>
          <a:xfrm>
            <a:off x="5001466" y="2000865"/>
            <a:ext cx="4142534" cy="3642850"/>
          </a:xfrm>
          <a:prstGeom prst="decagon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Decagon 77"/>
          <p:cNvSpPr/>
          <p:nvPr/>
        </p:nvSpPr>
        <p:spPr>
          <a:xfrm>
            <a:off x="191729" y="2000865"/>
            <a:ext cx="4142534" cy="3642850"/>
          </a:xfrm>
          <a:prstGeom prst="dec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A651-A933-4FA8-B239-8C4A625EA919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E9E5-46F2-4C50-9D07-D407555D9628}" type="slidenum">
              <a:rPr lang="en-US" smtClean="0"/>
              <a:pPr/>
              <a:t>73</a:t>
            </a:fld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2145582" y="3671662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0"/>
          <p:cNvGrpSpPr/>
          <p:nvPr/>
        </p:nvGrpSpPr>
        <p:grpSpPr>
          <a:xfrm>
            <a:off x="6901542" y="3686403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2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4" name="Picture 7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929773" y="5704348"/>
            <a:ext cx="644831" cy="644831"/>
          </a:xfrm>
          <a:prstGeom prst="rect">
            <a:avLst/>
          </a:prstGeom>
        </p:spPr>
      </p:pic>
      <p:pic>
        <p:nvPicPr>
          <p:cNvPr id="81" name="Picture 8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779474" y="5768257"/>
            <a:ext cx="571208" cy="571208"/>
          </a:xfrm>
          <a:prstGeom prst="rect">
            <a:avLst/>
          </a:prstGeom>
          <a:noFill/>
          <a:ln/>
          <a:effectLst/>
        </p:spPr>
      </p:pic>
      <p:sp>
        <p:nvSpPr>
          <p:cNvPr id="24" name="Hexagon 23"/>
          <p:cNvSpPr/>
          <p:nvPr/>
        </p:nvSpPr>
        <p:spPr>
          <a:xfrm>
            <a:off x="5567122" y="2551467"/>
            <a:ext cx="2976814" cy="2566219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Connector 24"/>
          <p:cNvCxnSpPr>
            <a:stCxn id="24" idx="4"/>
            <a:endCxn id="24" idx="1"/>
          </p:cNvCxnSpPr>
          <p:nvPr/>
        </p:nvCxnSpPr>
        <p:spPr bwMode="auto">
          <a:xfrm rot="16200000" flipH="1">
            <a:off x="5772419" y="2987724"/>
            <a:ext cx="2566219" cy="1693704"/>
          </a:xfrm>
          <a:prstGeom prst="line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24" idx="0"/>
            <a:endCxn id="24" idx="3"/>
          </p:cNvCxnSpPr>
          <p:nvPr/>
        </p:nvCxnSpPr>
        <p:spPr bwMode="auto">
          <a:xfrm flipH="1">
            <a:off x="5567122" y="3834577"/>
            <a:ext cx="2976814" cy="0"/>
          </a:xfrm>
          <a:prstGeom prst="line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24" idx="5"/>
            <a:endCxn id="24" idx="2"/>
          </p:cNvCxnSpPr>
          <p:nvPr/>
        </p:nvCxnSpPr>
        <p:spPr bwMode="auto">
          <a:xfrm rot="16200000" flipH="1" flipV="1">
            <a:off x="5772419" y="2987724"/>
            <a:ext cx="2566219" cy="1693704"/>
          </a:xfrm>
          <a:prstGeom prst="line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50"/>
          <p:cNvGrpSpPr/>
          <p:nvPr/>
        </p:nvGrpSpPr>
        <p:grpSpPr>
          <a:xfrm>
            <a:off x="6901542" y="3686403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7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53"/>
          <p:cNvGrpSpPr/>
          <p:nvPr/>
        </p:nvGrpSpPr>
        <p:grpSpPr>
          <a:xfrm>
            <a:off x="7747116" y="2422958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5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6"/>
          <p:cNvGrpSpPr/>
          <p:nvPr/>
        </p:nvGrpSpPr>
        <p:grpSpPr>
          <a:xfrm>
            <a:off x="8430457" y="3686403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3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59"/>
          <p:cNvGrpSpPr/>
          <p:nvPr/>
        </p:nvGrpSpPr>
        <p:grpSpPr>
          <a:xfrm>
            <a:off x="7712701" y="4959681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62"/>
          <p:cNvGrpSpPr/>
          <p:nvPr/>
        </p:nvGrpSpPr>
        <p:grpSpPr>
          <a:xfrm>
            <a:off x="6036300" y="4959681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9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65"/>
          <p:cNvGrpSpPr/>
          <p:nvPr/>
        </p:nvGrpSpPr>
        <p:grpSpPr>
          <a:xfrm>
            <a:off x="5407034" y="3686403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7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68"/>
          <p:cNvGrpSpPr/>
          <p:nvPr/>
        </p:nvGrpSpPr>
        <p:grpSpPr>
          <a:xfrm>
            <a:off x="6060878" y="2422958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5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" name="Oval 11"/>
          <p:cNvSpPr>
            <a:spLocks noChangeArrowheads="1"/>
          </p:cNvSpPr>
          <p:nvPr/>
        </p:nvSpPr>
        <p:spPr bwMode="auto">
          <a:xfrm>
            <a:off x="6891703" y="3234119"/>
            <a:ext cx="307975" cy="261938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0" name="Curved Connector 49"/>
          <p:cNvCxnSpPr>
            <a:stCxn id="78" idx="1"/>
            <a:endCxn id="79" idx="6"/>
          </p:cNvCxnSpPr>
          <p:nvPr/>
        </p:nvCxnSpPr>
        <p:spPr bwMode="auto">
          <a:xfrm>
            <a:off x="4334263" y="3822290"/>
            <a:ext cx="667203" cy="1588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3962857" y="5617262"/>
            <a:ext cx="1683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star(</a:t>
            </a:r>
            <a:r>
              <a:rPr lang="en-US" sz="2800" dirty="0" smtClean="0">
                <a:latin typeface="cmmi10"/>
                <a:cs typeface="Arial" pitchFamily="34" charset="0"/>
              </a:rPr>
              <a:t>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))</a:t>
            </a:r>
          </a:p>
        </p:txBody>
      </p:sp>
      <p:pic>
        <p:nvPicPr>
          <p:cNvPr id="67" name="Picture 66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6664469" y="2722715"/>
            <a:ext cx="708585" cy="462121"/>
          </a:xfrm>
          <a:prstGeom prst="rect">
            <a:avLst/>
          </a:prstGeom>
          <a:noFill/>
          <a:ln/>
          <a:effectLst/>
        </p:spPr>
      </p:pic>
      <p:pic>
        <p:nvPicPr>
          <p:cNvPr id="88" name="Picture 87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812078" y="3701025"/>
            <a:ext cx="276316" cy="245614"/>
          </a:xfrm>
          <a:prstGeom prst="rect">
            <a:avLst/>
          </a:prstGeom>
          <a:noFill/>
          <a:ln/>
          <a:effectLst/>
        </p:spPr>
      </p:pic>
      <p:pic>
        <p:nvPicPr>
          <p:cNvPr id="99" name="Picture 98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6729605" y="4276212"/>
            <a:ext cx="706143" cy="460528"/>
          </a:xfrm>
          <a:prstGeom prst="rect">
            <a:avLst/>
          </a:prstGeom>
          <a:noFill/>
          <a:ln/>
          <a:effectLst/>
        </p:spPr>
      </p:pic>
      <p:pic>
        <p:nvPicPr>
          <p:cNvPr id="92" name="Picture 91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4347000" y="3175000"/>
            <a:ext cx="668360" cy="467852"/>
          </a:xfrm>
          <a:prstGeom prst="rect">
            <a:avLst/>
          </a:prstGeom>
        </p:spPr>
      </p:pic>
      <p:cxnSp>
        <p:nvCxnSpPr>
          <p:cNvPr id="54" name="Curved Connector 53"/>
          <p:cNvCxnSpPr>
            <a:stCxn id="58" idx="0"/>
          </p:cNvCxnSpPr>
          <p:nvPr/>
        </p:nvCxnSpPr>
        <p:spPr bwMode="auto">
          <a:xfrm rot="5400000" flipH="1" flipV="1">
            <a:off x="4876866" y="4194928"/>
            <a:ext cx="1350062" cy="1494606"/>
          </a:xfrm>
          <a:prstGeom prst="curvedConnector2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7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Simplicial Approximation</a:t>
            </a:r>
            <a:endParaRPr lang="en-US" dirty="0"/>
          </a:p>
        </p:txBody>
      </p:sp>
      <p:sp>
        <p:nvSpPr>
          <p:cNvPr id="79" name="Decagon 78"/>
          <p:cNvSpPr/>
          <p:nvPr/>
        </p:nvSpPr>
        <p:spPr>
          <a:xfrm>
            <a:off x="5001466" y="2000865"/>
            <a:ext cx="4142534" cy="3642850"/>
          </a:xfrm>
          <a:prstGeom prst="decagon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Decagon 77"/>
          <p:cNvSpPr/>
          <p:nvPr/>
        </p:nvSpPr>
        <p:spPr>
          <a:xfrm>
            <a:off x="191729" y="2000865"/>
            <a:ext cx="4142534" cy="3642850"/>
          </a:xfrm>
          <a:prstGeom prst="dec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A651-A933-4FA8-B239-8C4A625EA919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E9E5-46F2-4C50-9D07-D407555D9628}" type="slidenum">
              <a:rPr lang="en-US" smtClean="0"/>
              <a:pPr/>
              <a:t>74</a:t>
            </a:fld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2145582" y="3671662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0"/>
          <p:cNvGrpSpPr/>
          <p:nvPr/>
        </p:nvGrpSpPr>
        <p:grpSpPr>
          <a:xfrm>
            <a:off x="6901542" y="3686403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2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4" name="Picture 7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929773" y="5704348"/>
            <a:ext cx="644831" cy="644831"/>
          </a:xfrm>
          <a:prstGeom prst="rect">
            <a:avLst/>
          </a:prstGeom>
        </p:spPr>
      </p:pic>
      <p:pic>
        <p:nvPicPr>
          <p:cNvPr id="81" name="Picture 8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6779474" y="5768257"/>
            <a:ext cx="571208" cy="571208"/>
          </a:xfrm>
          <a:prstGeom prst="rect">
            <a:avLst/>
          </a:prstGeom>
          <a:noFill/>
          <a:ln/>
          <a:effectLst/>
        </p:spPr>
      </p:pic>
      <p:sp>
        <p:nvSpPr>
          <p:cNvPr id="24" name="Hexagon 23"/>
          <p:cNvSpPr/>
          <p:nvPr/>
        </p:nvSpPr>
        <p:spPr>
          <a:xfrm>
            <a:off x="5567122" y="2551467"/>
            <a:ext cx="2976814" cy="2566219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53"/>
          <p:cNvGrpSpPr/>
          <p:nvPr/>
        </p:nvGrpSpPr>
        <p:grpSpPr>
          <a:xfrm>
            <a:off x="7747116" y="2422958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5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56"/>
          <p:cNvGrpSpPr/>
          <p:nvPr/>
        </p:nvGrpSpPr>
        <p:grpSpPr>
          <a:xfrm>
            <a:off x="8430457" y="3686403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3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9"/>
          <p:cNvGrpSpPr/>
          <p:nvPr/>
        </p:nvGrpSpPr>
        <p:grpSpPr>
          <a:xfrm>
            <a:off x="7712701" y="4959681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62"/>
          <p:cNvGrpSpPr/>
          <p:nvPr/>
        </p:nvGrpSpPr>
        <p:grpSpPr>
          <a:xfrm>
            <a:off x="6036300" y="4959681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9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65"/>
          <p:cNvGrpSpPr/>
          <p:nvPr/>
        </p:nvGrpSpPr>
        <p:grpSpPr>
          <a:xfrm>
            <a:off x="5407034" y="3686403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7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68"/>
          <p:cNvGrpSpPr/>
          <p:nvPr/>
        </p:nvGrpSpPr>
        <p:grpSpPr>
          <a:xfrm>
            <a:off x="6060878" y="2422958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5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" name="Oval 11"/>
          <p:cNvSpPr>
            <a:spLocks noChangeArrowheads="1"/>
          </p:cNvSpPr>
          <p:nvPr/>
        </p:nvSpPr>
        <p:spPr bwMode="auto">
          <a:xfrm>
            <a:off x="6891703" y="3234119"/>
            <a:ext cx="307975" cy="261938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8" name="Picture 6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664469" y="2722715"/>
            <a:ext cx="708585" cy="462121"/>
          </a:xfrm>
          <a:prstGeom prst="rect">
            <a:avLst/>
          </a:prstGeom>
          <a:noFill/>
          <a:ln/>
          <a:effectLst/>
        </p:spPr>
      </p:pic>
      <p:pic>
        <p:nvPicPr>
          <p:cNvPr id="69" name="Picture 68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812078" y="3701025"/>
            <a:ext cx="276316" cy="245614"/>
          </a:xfrm>
          <a:prstGeom prst="rect">
            <a:avLst/>
          </a:prstGeom>
          <a:noFill/>
          <a:ln/>
          <a:effectLst/>
        </p:spPr>
      </p:pic>
      <p:cxnSp>
        <p:nvCxnSpPr>
          <p:cNvPr id="72" name="Curved Connector 71"/>
          <p:cNvCxnSpPr/>
          <p:nvPr/>
        </p:nvCxnSpPr>
        <p:spPr bwMode="auto">
          <a:xfrm>
            <a:off x="4334263" y="3822290"/>
            <a:ext cx="667203" cy="1588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3" name="Picture 72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4347000" y="3175000"/>
            <a:ext cx="668360" cy="46785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962857" y="5617262"/>
            <a:ext cx="1683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star(</a:t>
            </a:r>
            <a:r>
              <a:rPr lang="en-US" sz="2800" dirty="0" smtClean="0">
                <a:latin typeface="cmmi10"/>
                <a:cs typeface="Arial" pitchFamily="34" charset="0"/>
              </a:rPr>
              <a:t>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))</a:t>
            </a:r>
          </a:p>
        </p:txBody>
      </p:sp>
      <p:cxnSp>
        <p:nvCxnSpPr>
          <p:cNvPr id="48" name="Curved Connector 53"/>
          <p:cNvCxnSpPr>
            <a:stCxn id="47" idx="0"/>
          </p:cNvCxnSpPr>
          <p:nvPr/>
        </p:nvCxnSpPr>
        <p:spPr bwMode="auto">
          <a:xfrm rot="5400000" flipH="1" flipV="1">
            <a:off x="4876866" y="4194928"/>
            <a:ext cx="1350062" cy="1494606"/>
          </a:xfrm>
          <a:prstGeom prst="curvedConnector2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7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Simplicial Approximation</a:t>
            </a:r>
            <a:endParaRPr lang="en-US" dirty="0"/>
          </a:p>
        </p:txBody>
      </p:sp>
      <p:sp>
        <p:nvSpPr>
          <p:cNvPr id="79" name="Decagon 78"/>
          <p:cNvSpPr/>
          <p:nvPr/>
        </p:nvSpPr>
        <p:spPr>
          <a:xfrm>
            <a:off x="5001466" y="2000865"/>
            <a:ext cx="4142534" cy="3642850"/>
          </a:xfrm>
          <a:prstGeom prst="decagon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Decagon 77"/>
          <p:cNvSpPr/>
          <p:nvPr/>
        </p:nvSpPr>
        <p:spPr>
          <a:xfrm>
            <a:off x="191729" y="2000865"/>
            <a:ext cx="4142534" cy="3642850"/>
          </a:xfrm>
          <a:prstGeom prst="dec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A651-A933-4FA8-B239-8C4A625EA919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E9E5-46F2-4C50-9D07-D407555D9628}" type="slidenum">
              <a:rPr lang="en-US" smtClean="0"/>
              <a:pPr/>
              <a:t>75</a:t>
            </a:fld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2145582" y="3671662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0"/>
          <p:cNvGrpSpPr/>
          <p:nvPr/>
        </p:nvGrpSpPr>
        <p:grpSpPr>
          <a:xfrm>
            <a:off x="6901542" y="3686403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2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4" name="Picture 7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929773" y="5704348"/>
            <a:ext cx="644831" cy="644831"/>
          </a:xfrm>
          <a:prstGeom prst="rect">
            <a:avLst/>
          </a:prstGeom>
        </p:spPr>
      </p:pic>
      <p:pic>
        <p:nvPicPr>
          <p:cNvPr id="81" name="Picture 8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6779474" y="5768257"/>
            <a:ext cx="571208" cy="571208"/>
          </a:xfrm>
          <a:prstGeom prst="rect">
            <a:avLst/>
          </a:prstGeom>
          <a:noFill/>
          <a:ln/>
          <a:effectLst/>
        </p:spPr>
      </p:pic>
      <p:sp>
        <p:nvSpPr>
          <p:cNvPr id="24" name="Hexagon 23"/>
          <p:cNvSpPr/>
          <p:nvPr/>
        </p:nvSpPr>
        <p:spPr>
          <a:xfrm>
            <a:off x="5567122" y="2551467"/>
            <a:ext cx="2976814" cy="2566219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53"/>
          <p:cNvGrpSpPr/>
          <p:nvPr/>
        </p:nvGrpSpPr>
        <p:grpSpPr>
          <a:xfrm>
            <a:off x="7747116" y="2422958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5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56"/>
          <p:cNvGrpSpPr/>
          <p:nvPr/>
        </p:nvGrpSpPr>
        <p:grpSpPr>
          <a:xfrm>
            <a:off x="8430457" y="3686403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3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9"/>
          <p:cNvGrpSpPr/>
          <p:nvPr/>
        </p:nvGrpSpPr>
        <p:grpSpPr>
          <a:xfrm>
            <a:off x="7712701" y="4959681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62"/>
          <p:cNvGrpSpPr/>
          <p:nvPr/>
        </p:nvGrpSpPr>
        <p:grpSpPr>
          <a:xfrm>
            <a:off x="6036300" y="4959681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9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65"/>
          <p:cNvGrpSpPr/>
          <p:nvPr/>
        </p:nvGrpSpPr>
        <p:grpSpPr>
          <a:xfrm>
            <a:off x="5407034" y="3686403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7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68"/>
          <p:cNvGrpSpPr/>
          <p:nvPr/>
        </p:nvGrpSpPr>
        <p:grpSpPr>
          <a:xfrm>
            <a:off x="6060878" y="2422958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5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" name="Oval 11"/>
          <p:cNvSpPr>
            <a:spLocks noChangeArrowheads="1"/>
          </p:cNvSpPr>
          <p:nvPr/>
        </p:nvSpPr>
        <p:spPr bwMode="auto">
          <a:xfrm>
            <a:off x="6891703" y="3234119"/>
            <a:ext cx="307975" cy="261938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Hexagon 55"/>
          <p:cNvSpPr/>
          <p:nvPr/>
        </p:nvSpPr>
        <p:spPr>
          <a:xfrm>
            <a:off x="774589" y="2539181"/>
            <a:ext cx="2976814" cy="2566219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 bwMode="auto">
          <a:xfrm rot="16200000" flipH="1">
            <a:off x="979886" y="2975438"/>
            <a:ext cx="2566219" cy="1693704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flipH="1">
            <a:off x="774589" y="3822291"/>
            <a:ext cx="2976814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 rot="16200000" flipH="1" flipV="1">
            <a:off x="979886" y="2975438"/>
            <a:ext cx="2566219" cy="1693704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" name="Group 14"/>
          <p:cNvGrpSpPr/>
          <p:nvPr/>
        </p:nvGrpSpPr>
        <p:grpSpPr>
          <a:xfrm>
            <a:off x="2145582" y="3671662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22"/>
          <p:cNvGrpSpPr/>
          <p:nvPr/>
        </p:nvGrpSpPr>
        <p:grpSpPr>
          <a:xfrm>
            <a:off x="2991156" y="2408217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25"/>
          <p:cNvGrpSpPr/>
          <p:nvPr/>
        </p:nvGrpSpPr>
        <p:grpSpPr>
          <a:xfrm>
            <a:off x="3586009" y="3671662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72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28"/>
          <p:cNvGrpSpPr/>
          <p:nvPr/>
        </p:nvGrpSpPr>
        <p:grpSpPr>
          <a:xfrm>
            <a:off x="2956741" y="4944940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77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31"/>
          <p:cNvGrpSpPr/>
          <p:nvPr/>
        </p:nvGrpSpPr>
        <p:grpSpPr>
          <a:xfrm>
            <a:off x="1280340" y="4944940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3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34"/>
          <p:cNvGrpSpPr/>
          <p:nvPr/>
        </p:nvGrpSpPr>
        <p:grpSpPr>
          <a:xfrm>
            <a:off x="651074" y="3671662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7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37"/>
          <p:cNvGrpSpPr/>
          <p:nvPr/>
        </p:nvGrpSpPr>
        <p:grpSpPr>
          <a:xfrm>
            <a:off x="1304918" y="2408217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90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2982021" y="6109344"/>
            <a:ext cx="1183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star(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98" name="Picture 9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664469" y="2722715"/>
            <a:ext cx="708585" cy="462121"/>
          </a:xfrm>
          <a:prstGeom prst="rect">
            <a:avLst/>
          </a:prstGeom>
          <a:noFill/>
          <a:ln/>
          <a:effectLst/>
        </p:spPr>
      </p:pic>
      <p:pic>
        <p:nvPicPr>
          <p:cNvPr id="55" name="Picture 54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151293" y="4040238"/>
            <a:ext cx="276316" cy="245614"/>
          </a:xfrm>
          <a:prstGeom prst="rect">
            <a:avLst/>
          </a:prstGeom>
          <a:noFill/>
          <a:ln/>
          <a:effectLst/>
        </p:spPr>
      </p:pic>
      <p:cxnSp>
        <p:nvCxnSpPr>
          <p:cNvPr id="101" name="Curved Connector 100"/>
          <p:cNvCxnSpPr/>
          <p:nvPr/>
        </p:nvCxnSpPr>
        <p:spPr bwMode="auto">
          <a:xfrm>
            <a:off x="4334263" y="3822290"/>
            <a:ext cx="667203" cy="1588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" name="Picture 101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4347000" y="3175000"/>
            <a:ext cx="668360" cy="46785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3962857" y="5617262"/>
            <a:ext cx="1683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star(</a:t>
            </a:r>
            <a:r>
              <a:rPr lang="en-US" sz="2800" dirty="0" smtClean="0">
                <a:latin typeface="cmmi10"/>
                <a:cs typeface="Arial" pitchFamily="34" charset="0"/>
              </a:rPr>
              <a:t>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))</a:t>
            </a:r>
          </a:p>
        </p:txBody>
      </p:sp>
      <p:cxnSp>
        <p:nvCxnSpPr>
          <p:cNvPr id="68" name="Curved Connector 53"/>
          <p:cNvCxnSpPr>
            <a:stCxn id="67" idx="0"/>
          </p:cNvCxnSpPr>
          <p:nvPr/>
        </p:nvCxnSpPr>
        <p:spPr bwMode="auto">
          <a:xfrm rot="5400000" flipH="1" flipV="1">
            <a:off x="4876866" y="4194928"/>
            <a:ext cx="1350062" cy="1494606"/>
          </a:xfrm>
          <a:prstGeom prst="curvedConnector2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Curved Connector 75"/>
          <p:cNvCxnSpPr>
            <a:stCxn id="92" idx="0"/>
          </p:cNvCxnSpPr>
          <p:nvPr/>
        </p:nvCxnSpPr>
        <p:spPr bwMode="auto">
          <a:xfrm rot="16200000" flipV="1">
            <a:off x="2259144" y="4794799"/>
            <a:ext cx="1435744" cy="1193346"/>
          </a:xfrm>
          <a:prstGeom prst="curvedConnector3">
            <a:avLst>
              <a:gd name="adj1" fmla="val 50000"/>
            </a:avLst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7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Simplicial Approximation</a:t>
            </a:r>
            <a:endParaRPr lang="en-US" dirty="0"/>
          </a:p>
        </p:txBody>
      </p:sp>
      <p:sp>
        <p:nvSpPr>
          <p:cNvPr id="79" name="Decagon 78"/>
          <p:cNvSpPr/>
          <p:nvPr/>
        </p:nvSpPr>
        <p:spPr>
          <a:xfrm>
            <a:off x="5001466" y="2000865"/>
            <a:ext cx="4142534" cy="3642850"/>
          </a:xfrm>
          <a:prstGeom prst="decagon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Decagon 77"/>
          <p:cNvSpPr/>
          <p:nvPr/>
        </p:nvSpPr>
        <p:spPr>
          <a:xfrm>
            <a:off x="191729" y="2000865"/>
            <a:ext cx="4142534" cy="3642850"/>
          </a:xfrm>
          <a:prstGeom prst="dec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A651-A933-4FA8-B239-8C4A625EA919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E9E5-46F2-4C50-9D07-D407555D9628}" type="slidenum">
              <a:rPr lang="en-US" smtClean="0"/>
              <a:pPr/>
              <a:t>76</a:t>
            </a:fld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2145582" y="3671662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0"/>
          <p:cNvGrpSpPr/>
          <p:nvPr/>
        </p:nvGrpSpPr>
        <p:grpSpPr>
          <a:xfrm>
            <a:off x="6901542" y="3686403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2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4" name="Picture 7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929773" y="5704348"/>
            <a:ext cx="644831" cy="644831"/>
          </a:xfrm>
          <a:prstGeom prst="rect">
            <a:avLst/>
          </a:prstGeom>
        </p:spPr>
      </p:pic>
      <p:pic>
        <p:nvPicPr>
          <p:cNvPr id="81" name="Picture 8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6779474" y="5768257"/>
            <a:ext cx="571208" cy="571208"/>
          </a:xfrm>
          <a:prstGeom prst="rect">
            <a:avLst/>
          </a:prstGeom>
          <a:noFill/>
          <a:ln/>
          <a:effectLst/>
        </p:spPr>
      </p:pic>
      <p:sp>
        <p:nvSpPr>
          <p:cNvPr id="24" name="Hexagon 23"/>
          <p:cNvSpPr/>
          <p:nvPr/>
        </p:nvSpPr>
        <p:spPr>
          <a:xfrm>
            <a:off x="5567122" y="2551467"/>
            <a:ext cx="2976814" cy="2566219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53"/>
          <p:cNvGrpSpPr/>
          <p:nvPr/>
        </p:nvGrpSpPr>
        <p:grpSpPr>
          <a:xfrm>
            <a:off x="7747116" y="2422958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5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56"/>
          <p:cNvGrpSpPr/>
          <p:nvPr/>
        </p:nvGrpSpPr>
        <p:grpSpPr>
          <a:xfrm>
            <a:off x="8430457" y="3686403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3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9"/>
          <p:cNvGrpSpPr/>
          <p:nvPr/>
        </p:nvGrpSpPr>
        <p:grpSpPr>
          <a:xfrm>
            <a:off x="7712701" y="4959681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62"/>
          <p:cNvGrpSpPr/>
          <p:nvPr/>
        </p:nvGrpSpPr>
        <p:grpSpPr>
          <a:xfrm>
            <a:off x="6036300" y="4959681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9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65"/>
          <p:cNvGrpSpPr/>
          <p:nvPr/>
        </p:nvGrpSpPr>
        <p:grpSpPr>
          <a:xfrm>
            <a:off x="5407034" y="3686403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7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68"/>
          <p:cNvGrpSpPr/>
          <p:nvPr/>
        </p:nvGrpSpPr>
        <p:grpSpPr>
          <a:xfrm>
            <a:off x="6060878" y="2422958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5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" name="Oval 11"/>
          <p:cNvSpPr>
            <a:spLocks noChangeArrowheads="1"/>
          </p:cNvSpPr>
          <p:nvPr/>
        </p:nvSpPr>
        <p:spPr bwMode="auto">
          <a:xfrm>
            <a:off x="6891703" y="3234119"/>
            <a:ext cx="307975" cy="261938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Hexagon 55"/>
          <p:cNvSpPr/>
          <p:nvPr/>
        </p:nvSpPr>
        <p:spPr>
          <a:xfrm>
            <a:off x="774589" y="2539181"/>
            <a:ext cx="2976814" cy="2566219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22"/>
          <p:cNvGrpSpPr/>
          <p:nvPr/>
        </p:nvGrpSpPr>
        <p:grpSpPr>
          <a:xfrm>
            <a:off x="2991156" y="2408217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25"/>
          <p:cNvGrpSpPr/>
          <p:nvPr/>
        </p:nvGrpSpPr>
        <p:grpSpPr>
          <a:xfrm>
            <a:off x="3586009" y="3671662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72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28"/>
          <p:cNvGrpSpPr/>
          <p:nvPr/>
        </p:nvGrpSpPr>
        <p:grpSpPr>
          <a:xfrm>
            <a:off x="2956741" y="4944940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77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31"/>
          <p:cNvGrpSpPr/>
          <p:nvPr/>
        </p:nvGrpSpPr>
        <p:grpSpPr>
          <a:xfrm>
            <a:off x="1280340" y="4944940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3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34"/>
          <p:cNvGrpSpPr/>
          <p:nvPr/>
        </p:nvGrpSpPr>
        <p:grpSpPr>
          <a:xfrm>
            <a:off x="651074" y="3671662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7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37"/>
          <p:cNvGrpSpPr/>
          <p:nvPr/>
        </p:nvGrpSpPr>
        <p:grpSpPr>
          <a:xfrm>
            <a:off x="1304918" y="2408217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90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3" name="Picture 9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6664469" y="2722715"/>
            <a:ext cx="708585" cy="462121"/>
          </a:xfrm>
          <a:prstGeom prst="rect">
            <a:avLst/>
          </a:prstGeom>
          <a:noFill/>
          <a:ln/>
          <a:effectLst/>
        </p:spPr>
      </p:pic>
      <p:cxnSp>
        <p:nvCxnSpPr>
          <p:cNvPr id="97" name="Curved Connector 96"/>
          <p:cNvCxnSpPr/>
          <p:nvPr/>
        </p:nvCxnSpPr>
        <p:spPr bwMode="auto">
          <a:xfrm>
            <a:off x="4334263" y="3822290"/>
            <a:ext cx="667203" cy="1588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8" name="Picture 97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347000" y="3175000"/>
            <a:ext cx="668360" cy="467852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2982021" y="6109344"/>
            <a:ext cx="1183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star(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962857" y="5617262"/>
            <a:ext cx="1683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star(</a:t>
            </a:r>
            <a:r>
              <a:rPr lang="en-US" sz="2800" dirty="0" smtClean="0">
                <a:latin typeface="cmmi10"/>
                <a:cs typeface="Arial" pitchFamily="34" charset="0"/>
              </a:rPr>
              <a:t>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))</a:t>
            </a:r>
          </a:p>
        </p:txBody>
      </p:sp>
      <p:cxnSp>
        <p:nvCxnSpPr>
          <p:cNvPr id="61" name="Curved Connector 53"/>
          <p:cNvCxnSpPr>
            <a:stCxn id="60" idx="0"/>
          </p:cNvCxnSpPr>
          <p:nvPr/>
        </p:nvCxnSpPr>
        <p:spPr bwMode="auto">
          <a:xfrm rot="5400000" flipH="1" flipV="1">
            <a:off x="4876866" y="4194928"/>
            <a:ext cx="1350062" cy="1494606"/>
          </a:xfrm>
          <a:prstGeom prst="curvedConnector2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Curved Connector 61"/>
          <p:cNvCxnSpPr>
            <a:stCxn id="59" idx="0"/>
          </p:cNvCxnSpPr>
          <p:nvPr/>
        </p:nvCxnSpPr>
        <p:spPr bwMode="auto">
          <a:xfrm rot="16200000" flipV="1">
            <a:off x="2259144" y="4794799"/>
            <a:ext cx="1435744" cy="1193346"/>
          </a:xfrm>
          <a:prstGeom prst="curvedConnector3">
            <a:avLst>
              <a:gd name="adj1" fmla="val 50000"/>
            </a:avLst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Decagon 78"/>
          <p:cNvSpPr/>
          <p:nvPr/>
        </p:nvSpPr>
        <p:spPr>
          <a:xfrm>
            <a:off x="5001466" y="2000865"/>
            <a:ext cx="4142534" cy="3642850"/>
          </a:xfrm>
          <a:prstGeom prst="decagon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Hexagon 23"/>
          <p:cNvSpPr/>
          <p:nvPr/>
        </p:nvSpPr>
        <p:spPr>
          <a:xfrm>
            <a:off x="5567122" y="2551467"/>
            <a:ext cx="2976814" cy="2566219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6241027" y="2770239"/>
            <a:ext cx="1811594" cy="1784555"/>
          </a:xfrm>
          <a:custGeom>
            <a:avLst/>
            <a:gdLst>
              <a:gd name="connsiteX0" fmla="*/ 427703 w 1489587"/>
              <a:gd name="connsiteY0" fmla="*/ 0 h 1755058"/>
              <a:gd name="connsiteX1" fmla="*/ 0 w 1489587"/>
              <a:gd name="connsiteY1" fmla="*/ 619432 h 1755058"/>
              <a:gd name="connsiteX2" fmla="*/ 88490 w 1489587"/>
              <a:gd name="connsiteY2" fmla="*/ 958645 h 1755058"/>
              <a:gd name="connsiteX3" fmla="*/ 265471 w 1489587"/>
              <a:gd name="connsiteY3" fmla="*/ 1238864 h 1755058"/>
              <a:gd name="connsiteX4" fmla="*/ 899651 w 1489587"/>
              <a:gd name="connsiteY4" fmla="*/ 1755058 h 1755058"/>
              <a:gd name="connsiteX5" fmla="*/ 1489587 w 1489587"/>
              <a:gd name="connsiteY5" fmla="*/ 1356851 h 1755058"/>
              <a:gd name="connsiteX6" fmla="*/ 1489587 w 1489587"/>
              <a:gd name="connsiteY6" fmla="*/ 634180 h 1755058"/>
              <a:gd name="connsiteX7" fmla="*/ 427703 w 1489587"/>
              <a:gd name="connsiteY7" fmla="*/ 0 h 1755058"/>
              <a:gd name="connsiteX0" fmla="*/ 427703 w 1489587"/>
              <a:gd name="connsiteY0" fmla="*/ 2458 h 1757516"/>
              <a:gd name="connsiteX1" fmla="*/ 0 w 1489587"/>
              <a:gd name="connsiteY1" fmla="*/ 621890 h 1757516"/>
              <a:gd name="connsiteX2" fmla="*/ 88490 w 1489587"/>
              <a:gd name="connsiteY2" fmla="*/ 961103 h 1757516"/>
              <a:gd name="connsiteX3" fmla="*/ 265471 w 1489587"/>
              <a:gd name="connsiteY3" fmla="*/ 1241322 h 1757516"/>
              <a:gd name="connsiteX4" fmla="*/ 899651 w 1489587"/>
              <a:gd name="connsiteY4" fmla="*/ 1757516 h 1757516"/>
              <a:gd name="connsiteX5" fmla="*/ 1489587 w 1489587"/>
              <a:gd name="connsiteY5" fmla="*/ 1359309 h 1757516"/>
              <a:gd name="connsiteX6" fmla="*/ 1489587 w 1489587"/>
              <a:gd name="connsiteY6" fmla="*/ 636638 h 1757516"/>
              <a:gd name="connsiteX7" fmla="*/ 427703 w 1489587"/>
              <a:gd name="connsiteY7" fmla="*/ 2458 h 1757516"/>
              <a:gd name="connsiteX0" fmla="*/ 427703 w 1666568"/>
              <a:gd name="connsiteY0" fmla="*/ 2458 h 1757516"/>
              <a:gd name="connsiteX1" fmla="*/ 0 w 1666568"/>
              <a:gd name="connsiteY1" fmla="*/ 621890 h 1757516"/>
              <a:gd name="connsiteX2" fmla="*/ 88490 w 1666568"/>
              <a:gd name="connsiteY2" fmla="*/ 961103 h 1757516"/>
              <a:gd name="connsiteX3" fmla="*/ 265471 w 1666568"/>
              <a:gd name="connsiteY3" fmla="*/ 1241322 h 1757516"/>
              <a:gd name="connsiteX4" fmla="*/ 899651 w 1666568"/>
              <a:gd name="connsiteY4" fmla="*/ 1757516 h 1757516"/>
              <a:gd name="connsiteX5" fmla="*/ 1489587 w 1666568"/>
              <a:gd name="connsiteY5" fmla="*/ 1359309 h 1757516"/>
              <a:gd name="connsiteX6" fmla="*/ 1489587 w 1666568"/>
              <a:gd name="connsiteY6" fmla="*/ 636638 h 1757516"/>
              <a:gd name="connsiteX7" fmla="*/ 427703 w 1666568"/>
              <a:gd name="connsiteY7" fmla="*/ 2458 h 1757516"/>
              <a:gd name="connsiteX0" fmla="*/ 427703 w 1666568"/>
              <a:gd name="connsiteY0" fmla="*/ 2458 h 1777181"/>
              <a:gd name="connsiteX1" fmla="*/ 0 w 1666568"/>
              <a:gd name="connsiteY1" fmla="*/ 621890 h 1777181"/>
              <a:gd name="connsiteX2" fmla="*/ 88490 w 1666568"/>
              <a:gd name="connsiteY2" fmla="*/ 961103 h 1777181"/>
              <a:gd name="connsiteX3" fmla="*/ 265471 w 1666568"/>
              <a:gd name="connsiteY3" fmla="*/ 1241322 h 1777181"/>
              <a:gd name="connsiteX4" fmla="*/ 899651 w 1666568"/>
              <a:gd name="connsiteY4" fmla="*/ 1757516 h 1777181"/>
              <a:gd name="connsiteX5" fmla="*/ 1489587 w 1666568"/>
              <a:gd name="connsiteY5" fmla="*/ 1359309 h 1777181"/>
              <a:gd name="connsiteX6" fmla="*/ 1489587 w 1666568"/>
              <a:gd name="connsiteY6" fmla="*/ 636638 h 1777181"/>
              <a:gd name="connsiteX7" fmla="*/ 427703 w 1666568"/>
              <a:gd name="connsiteY7" fmla="*/ 2458 h 1777181"/>
              <a:gd name="connsiteX0" fmla="*/ 427703 w 1666568"/>
              <a:gd name="connsiteY0" fmla="*/ 2458 h 1777181"/>
              <a:gd name="connsiteX1" fmla="*/ 0 w 1666568"/>
              <a:gd name="connsiteY1" fmla="*/ 621890 h 1777181"/>
              <a:gd name="connsiteX2" fmla="*/ 88490 w 1666568"/>
              <a:gd name="connsiteY2" fmla="*/ 961103 h 1777181"/>
              <a:gd name="connsiteX3" fmla="*/ 265471 w 1666568"/>
              <a:gd name="connsiteY3" fmla="*/ 1241322 h 1777181"/>
              <a:gd name="connsiteX4" fmla="*/ 899651 w 1666568"/>
              <a:gd name="connsiteY4" fmla="*/ 1757516 h 1777181"/>
              <a:gd name="connsiteX5" fmla="*/ 1489587 w 1666568"/>
              <a:gd name="connsiteY5" fmla="*/ 1359309 h 1777181"/>
              <a:gd name="connsiteX6" fmla="*/ 1489587 w 1666568"/>
              <a:gd name="connsiteY6" fmla="*/ 636638 h 1777181"/>
              <a:gd name="connsiteX7" fmla="*/ 427703 w 1666568"/>
              <a:gd name="connsiteY7" fmla="*/ 2458 h 1777181"/>
              <a:gd name="connsiteX0" fmla="*/ 427703 w 1666568"/>
              <a:gd name="connsiteY0" fmla="*/ 2458 h 1784555"/>
              <a:gd name="connsiteX1" fmla="*/ 0 w 1666568"/>
              <a:gd name="connsiteY1" fmla="*/ 621890 h 1784555"/>
              <a:gd name="connsiteX2" fmla="*/ 88490 w 1666568"/>
              <a:gd name="connsiteY2" fmla="*/ 961103 h 1784555"/>
              <a:gd name="connsiteX3" fmla="*/ 206477 w 1666568"/>
              <a:gd name="connsiteY3" fmla="*/ 1197077 h 1784555"/>
              <a:gd name="connsiteX4" fmla="*/ 899651 w 1666568"/>
              <a:gd name="connsiteY4" fmla="*/ 1757516 h 1784555"/>
              <a:gd name="connsiteX5" fmla="*/ 1489587 w 1666568"/>
              <a:gd name="connsiteY5" fmla="*/ 1359309 h 1784555"/>
              <a:gd name="connsiteX6" fmla="*/ 1489587 w 1666568"/>
              <a:gd name="connsiteY6" fmla="*/ 636638 h 1784555"/>
              <a:gd name="connsiteX7" fmla="*/ 427703 w 1666568"/>
              <a:gd name="connsiteY7" fmla="*/ 2458 h 1784555"/>
              <a:gd name="connsiteX0" fmla="*/ 560439 w 1799304"/>
              <a:gd name="connsiteY0" fmla="*/ 2458 h 1784555"/>
              <a:gd name="connsiteX1" fmla="*/ 132736 w 1799304"/>
              <a:gd name="connsiteY1" fmla="*/ 621890 h 1784555"/>
              <a:gd name="connsiteX2" fmla="*/ 0 w 1799304"/>
              <a:gd name="connsiteY2" fmla="*/ 1020097 h 1784555"/>
              <a:gd name="connsiteX3" fmla="*/ 339213 w 1799304"/>
              <a:gd name="connsiteY3" fmla="*/ 1197077 h 1784555"/>
              <a:gd name="connsiteX4" fmla="*/ 1032387 w 1799304"/>
              <a:gd name="connsiteY4" fmla="*/ 1757516 h 1784555"/>
              <a:gd name="connsiteX5" fmla="*/ 1622323 w 1799304"/>
              <a:gd name="connsiteY5" fmla="*/ 1359309 h 1784555"/>
              <a:gd name="connsiteX6" fmla="*/ 1622323 w 1799304"/>
              <a:gd name="connsiteY6" fmla="*/ 636638 h 1784555"/>
              <a:gd name="connsiteX7" fmla="*/ 560439 w 1799304"/>
              <a:gd name="connsiteY7" fmla="*/ 2458 h 1784555"/>
              <a:gd name="connsiteX0" fmla="*/ 594852 w 1833717"/>
              <a:gd name="connsiteY0" fmla="*/ 2458 h 1784555"/>
              <a:gd name="connsiteX1" fmla="*/ 167149 w 1833717"/>
              <a:gd name="connsiteY1" fmla="*/ 621890 h 1784555"/>
              <a:gd name="connsiteX2" fmla="*/ 34413 w 1833717"/>
              <a:gd name="connsiteY2" fmla="*/ 1020097 h 1784555"/>
              <a:gd name="connsiteX3" fmla="*/ 373626 w 1833717"/>
              <a:gd name="connsiteY3" fmla="*/ 1197077 h 1784555"/>
              <a:gd name="connsiteX4" fmla="*/ 1066800 w 1833717"/>
              <a:gd name="connsiteY4" fmla="*/ 1757516 h 1784555"/>
              <a:gd name="connsiteX5" fmla="*/ 1656736 w 1833717"/>
              <a:gd name="connsiteY5" fmla="*/ 1359309 h 1784555"/>
              <a:gd name="connsiteX6" fmla="*/ 1656736 w 1833717"/>
              <a:gd name="connsiteY6" fmla="*/ 636638 h 1784555"/>
              <a:gd name="connsiteX7" fmla="*/ 594852 w 1833717"/>
              <a:gd name="connsiteY7" fmla="*/ 2458 h 1784555"/>
              <a:gd name="connsiteX0" fmla="*/ 572729 w 1811594"/>
              <a:gd name="connsiteY0" fmla="*/ 2458 h 1784555"/>
              <a:gd name="connsiteX1" fmla="*/ 277762 w 1811594"/>
              <a:gd name="connsiteY1" fmla="*/ 621890 h 1784555"/>
              <a:gd name="connsiteX2" fmla="*/ 12290 w 1811594"/>
              <a:gd name="connsiteY2" fmla="*/ 1020097 h 1784555"/>
              <a:gd name="connsiteX3" fmla="*/ 351503 w 1811594"/>
              <a:gd name="connsiteY3" fmla="*/ 1197077 h 1784555"/>
              <a:gd name="connsiteX4" fmla="*/ 1044677 w 1811594"/>
              <a:gd name="connsiteY4" fmla="*/ 1757516 h 1784555"/>
              <a:gd name="connsiteX5" fmla="*/ 1634613 w 1811594"/>
              <a:gd name="connsiteY5" fmla="*/ 1359309 h 1784555"/>
              <a:gd name="connsiteX6" fmla="*/ 1634613 w 1811594"/>
              <a:gd name="connsiteY6" fmla="*/ 636638 h 1784555"/>
              <a:gd name="connsiteX7" fmla="*/ 572729 w 1811594"/>
              <a:gd name="connsiteY7" fmla="*/ 2458 h 1784555"/>
              <a:gd name="connsiteX0" fmla="*/ 572729 w 1811594"/>
              <a:gd name="connsiteY0" fmla="*/ 2458 h 1784555"/>
              <a:gd name="connsiteX1" fmla="*/ 277762 w 1811594"/>
              <a:gd name="connsiteY1" fmla="*/ 621890 h 1784555"/>
              <a:gd name="connsiteX2" fmla="*/ 12290 w 1811594"/>
              <a:gd name="connsiteY2" fmla="*/ 1020097 h 1784555"/>
              <a:gd name="connsiteX3" fmla="*/ 351503 w 1811594"/>
              <a:gd name="connsiteY3" fmla="*/ 1197077 h 1784555"/>
              <a:gd name="connsiteX4" fmla="*/ 1044677 w 1811594"/>
              <a:gd name="connsiteY4" fmla="*/ 1757516 h 1784555"/>
              <a:gd name="connsiteX5" fmla="*/ 1634613 w 1811594"/>
              <a:gd name="connsiteY5" fmla="*/ 1359309 h 1784555"/>
              <a:gd name="connsiteX6" fmla="*/ 1634613 w 1811594"/>
              <a:gd name="connsiteY6" fmla="*/ 636638 h 1784555"/>
              <a:gd name="connsiteX7" fmla="*/ 572729 w 1811594"/>
              <a:gd name="connsiteY7" fmla="*/ 2458 h 1784555"/>
              <a:gd name="connsiteX0" fmla="*/ 572729 w 1811594"/>
              <a:gd name="connsiteY0" fmla="*/ 2458 h 1784555"/>
              <a:gd name="connsiteX1" fmla="*/ 277762 w 1811594"/>
              <a:gd name="connsiteY1" fmla="*/ 621890 h 1784555"/>
              <a:gd name="connsiteX2" fmla="*/ 12290 w 1811594"/>
              <a:gd name="connsiteY2" fmla="*/ 1020097 h 1784555"/>
              <a:gd name="connsiteX3" fmla="*/ 351503 w 1811594"/>
              <a:gd name="connsiteY3" fmla="*/ 1197077 h 1784555"/>
              <a:gd name="connsiteX4" fmla="*/ 1044677 w 1811594"/>
              <a:gd name="connsiteY4" fmla="*/ 1757516 h 1784555"/>
              <a:gd name="connsiteX5" fmla="*/ 1634613 w 1811594"/>
              <a:gd name="connsiteY5" fmla="*/ 1359309 h 1784555"/>
              <a:gd name="connsiteX6" fmla="*/ 1634613 w 1811594"/>
              <a:gd name="connsiteY6" fmla="*/ 636638 h 1784555"/>
              <a:gd name="connsiteX7" fmla="*/ 572729 w 1811594"/>
              <a:gd name="connsiteY7" fmla="*/ 2458 h 178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1594" h="1784555">
                <a:moveTo>
                  <a:pt x="572729" y="2458"/>
                </a:moveTo>
                <a:cubicBezTo>
                  <a:pt x="346587" y="0"/>
                  <a:pt x="371168" y="452284"/>
                  <a:pt x="277762" y="621890"/>
                </a:cubicBezTo>
                <a:cubicBezTo>
                  <a:pt x="184356" y="791496"/>
                  <a:pt x="0" y="924233"/>
                  <a:pt x="12290" y="1020097"/>
                </a:cubicBezTo>
                <a:cubicBezTo>
                  <a:pt x="24580" y="1115961"/>
                  <a:pt x="216310" y="1064342"/>
                  <a:pt x="351503" y="1197077"/>
                </a:cubicBezTo>
                <a:cubicBezTo>
                  <a:pt x="486696" y="1329812"/>
                  <a:pt x="830825" y="1730477"/>
                  <a:pt x="1044677" y="1757516"/>
                </a:cubicBezTo>
                <a:cubicBezTo>
                  <a:pt x="1258529" y="1784555"/>
                  <a:pt x="1536290" y="1546122"/>
                  <a:pt x="1634613" y="1359309"/>
                </a:cubicBezTo>
                <a:cubicBezTo>
                  <a:pt x="1732936" y="1172496"/>
                  <a:pt x="1811594" y="862780"/>
                  <a:pt x="1634613" y="636638"/>
                </a:cubicBezTo>
                <a:cubicBezTo>
                  <a:pt x="1457632" y="410496"/>
                  <a:pt x="798871" y="4916"/>
                  <a:pt x="572729" y="2458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itle 7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Simplicial Approximation</a:t>
            </a:r>
            <a:endParaRPr lang="en-US" dirty="0"/>
          </a:p>
        </p:txBody>
      </p:sp>
      <p:sp>
        <p:nvSpPr>
          <p:cNvPr id="78" name="Decagon 77"/>
          <p:cNvSpPr/>
          <p:nvPr/>
        </p:nvSpPr>
        <p:spPr>
          <a:xfrm>
            <a:off x="191729" y="2000865"/>
            <a:ext cx="4142534" cy="3642850"/>
          </a:xfrm>
          <a:prstGeom prst="dec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A651-A933-4FA8-B239-8C4A625EA919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E9E5-46F2-4C50-9D07-D407555D9628}" type="slidenum">
              <a:rPr lang="en-US" smtClean="0"/>
              <a:pPr/>
              <a:t>77</a:t>
            </a:fld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2145582" y="3671662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4" name="Picture 7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929773" y="5704348"/>
            <a:ext cx="644831" cy="644831"/>
          </a:xfrm>
          <a:prstGeom prst="rect">
            <a:avLst/>
          </a:prstGeom>
        </p:spPr>
      </p:pic>
      <p:pic>
        <p:nvPicPr>
          <p:cNvPr id="81" name="Picture 8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6779474" y="5768257"/>
            <a:ext cx="571208" cy="571208"/>
          </a:xfrm>
          <a:prstGeom prst="rect">
            <a:avLst/>
          </a:prstGeom>
          <a:noFill/>
          <a:ln/>
          <a:effectLst/>
        </p:spPr>
      </p:pic>
      <p:grpSp>
        <p:nvGrpSpPr>
          <p:cNvPr id="3" name="Group 53"/>
          <p:cNvGrpSpPr/>
          <p:nvPr/>
        </p:nvGrpSpPr>
        <p:grpSpPr>
          <a:xfrm>
            <a:off x="7747116" y="2422958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5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56"/>
          <p:cNvGrpSpPr/>
          <p:nvPr/>
        </p:nvGrpSpPr>
        <p:grpSpPr>
          <a:xfrm>
            <a:off x="8430457" y="3686403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3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59"/>
          <p:cNvGrpSpPr/>
          <p:nvPr/>
        </p:nvGrpSpPr>
        <p:grpSpPr>
          <a:xfrm>
            <a:off x="7712701" y="4959681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62"/>
          <p:cNvGrpSpPr/>
          <p:nvPr/>
        </p:nvGrpSpPr>
        <p:grpSpPr>
          <a:xfrm>
            <a:off x="6036300" y="4959681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9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65"/>
          <p:cNvGrpSpPr/>
          <p:nvPr/>
        </p:nvGrpSpPr>
        <p:grpSpPr>
          <a:xfrm>
            <a:off x="5407034" y="3686403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7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68"/>
          <p:cNvGrpSpPr/>
          <p:nvPr/>
        </p:nvGrpSpPr>
        <p:grpSpPr>
          <a:xfrm>
            <a:off x="6060878" y="2422958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5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" name="Hexagon 55"/>
          <p:cNvSpPr/>
          <p:nvPr/>
        </p:nvSpPr>
        <p:spPr>
          <a:xfrm>
            <a:off x="774589" y="2539181"/>
            <a:ext cx="2976814" cy="2566219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22"/>
          <p:cNvGrpSpPr/>
          <p:nvPr/>
        </p:nvGrpSpPr>
        <p:grpSpPr>
          <a:xfrm>
            <a:off x="2991156" y="2408217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25"/>
          <p:cNvGrpSpPr/>
          <p:nvPr/>
        </p:nvGrpSpPr>
        <p:grpSpPr>
          <a:xfrm>
            <a:off x="3586009" y="3671662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72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28"/>
          <p:cNvGrpSpPr/>
          <p:nvPr/>
        </p:nvGrpSpPr>
        <p:grpSpPr>
          <a:xfrm>
            <a:off x="2956741" y="4944940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77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31"/>
          <p:cNvGrpSpPr/>
          <p:nvPr/>
        </p:nvGrpSpPr>
        <p:grpSpPr>
          <a:xfrm>
            <a:off x="1280340" y="4944940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3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34"/>
          <p:cNvGrpSpPr/>
          <p:nvPr/>
        </p:nvGrpSpPr>
        <p:grpSpPr>
          <a:xfrm>
            <a:off x="651074" y="3671662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7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37"/>
          <p:cNvGrpSpPr/>
          <p:nvPr/>
        </p:nvGrpSpPr>
        <p:grpSpPr>
          <a:xfrm>
            <a:off x="1304918" y="2408217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90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18" name="Curved Connector 117"/>
          <p:cNvCxnSpPr/>
          <p:nvPr/>
        </p:nvCxnSpPr>
        <p:spPr bwMode="auto">
          <a:xfrm flipV="1">
            <a:off x="3937819" y="3185652"/>
            <a:ext cx="2595716" cy="619432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9" name="Picture 11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573989" y="3086508"/>
            <a:ext cx="278231" cy="432803"/>
          </a:xfrm>
          <a:prstGeom prst="rect">
            <a:avLst/>
          </a:prstGeom>
        </p:spPr>
      </p:pic>
      <p:sp>
        <p:nvSpPr>
          <p:cNvPr id="127" name="TextBox 126"/>
          <p:cNvSpPr txBox="1"/>
          <p:nvPr/>
        </p:nvSpPr>
        <p:spPr>
          <a:xfrm>
            <a:off x="6197122" y="4454012"/>
            <a:ext cx="1683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star(</a:t>
            </a:r>
            <a:r>
              <a:rPr lang="en-US" sz="2800" dirty="0" smtClean="0">
                <a:latin typeface="cmmi10"/>
                <a:cs typeface="Arial" pitchFamily="34" charset="0"/>
              </a:rPr>
              <a:t>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))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367421" y="3431458"/>
            <a:ext cx="1598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mmi10" pitchFamily="34" charset="0"/>
                <a:cs typeface="Arial" pitchFamily="34" charset="0"/>
              </a:rPr>
              <a:t>f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(star(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671328" y="3545932"/>
            <a:ext cx="1183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star(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5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Simplicial Approximation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14" name="Decagon 13"/>
          <p:cNvSpPr/>
          <p:nvPr/>
        </p:nvSpPr>
        <p:spPr>
          <a:xfrm>
            <a:off x="4721254" y="2000865"/>
            <a:ext cx="4142534" cy="3642850"/>
          </a:xfrm>
          <a:prstGeom prst="decagon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Hexagon 14"/>
          <p:cNvSpPr/>
          <p:nvPr/>
        </p:nvSpPr>
        <p:spPr>
          <a:xfrm>
            <a:off x="5286910" y="2551467"/>
            <a:ext cx="2976814" cy="2566219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960815" y="2770239"/>
            <a:ext cx="1811594" cy="1784555"/>
          </a:xfrm>
          <a:custGeom>
            <a:avLst/>
            <a:gdLst>
              <a:gd name="connsiteX0" fmla="*/ 427703 w 1489587"/>
              <a:gd name="connsiteY0" fmla="*/ 0 h 1755058"/>
              <a:gd name="connsiteX1" fmla="*/ 0 w 1489587"/>
              <a:gd name="connsiteY1" fmla="*/ 619432 h 1755058"/>
              <a:gd name="connsiteX2" fmla="*/ 88490 w 1489587"/>
              <a:gd name="connsiteY2" fmla="*/ 958645 h 1755058"/>
              <a:gd name="connsiteX3" fmla="*/ 265471 w 1489587"/>
              <a:gd name="connsiteY3" fmla="*/ 1238864 h 1755058"/>
              <a:gd name="connsiteX4" fmla="*/ 899651 w 1489587"/>
              <a:gd name="connsiteY4" fmla="*/ 1755058 h 1755058"/>
              <a:gd name="connsiteX5" fmla="*/ 1489587 w 1489587"/>
              <a:gd name="connsiteY5" fmla="*/ 1356851 h 1755058"/>
              <a:gd name="connsiteX6" fmla="*/ 1489587 w 1489587"/>
              <a:gd name="connsiteY6" fmla="*/ 634180 h 1755058"/>
              <a:gd name="connsiteX7" fmla="*/ 427703 w 1489587"/>
              <a:gd name="connsiteY7" fmla="*/ 0 h 1755058"/>
              <a:gd name="connsiteX0" fmla="*/ 427703 w 1489587"/>
              <a:gd name="connsiteY0" fmla="*/ 2458 h 1757516"/>
              <a:gd name="connsiteX1" fmla="*/ 0 w 1489587"/>
              <a:gd name="connsiteY1" fmla="*/ 621890 h 1757516"/>
              <a:gd name="connsiteX2" fmla="*/ 88490 w 1489587"/>
              <a:gd name="connsiteY2" fmla="*/ 961103 h 1757516"/>
              <a:gd name="connsiteX3" fmla="*/ 265471 w 1489587"/>
              <a:gd name="connsiteY3" fmla="*/ 1241322 h 1757516"/>
              <a:gd name="connsiteX4" fmla="*/ 899651 w 1489587"/>
              <a:gd name="connsiteY4" fmla="*/ 1757516 h 1757516"/>
              <a:gd name="connsiteX5" fmla="*/ 1489587 w 1489587"/>
              <a:gd name="connsiteY5" fmla="*/ 1359309 h 1757516"/>
              <a:gd name="connsiteX6" fmla="*/ 1489587 w 1489587"/>
              <a:gd name="connsiteY6" fmla="*/ 636638 h 1757516"/>
              <a:gd name="connsiteX7" fmla="*/ 427703 w 1489587"/>
              <a:gd name="connsiteY7" fmla="*/ 2458 h 1757516"/>
              <a:gd name="connsiteX0" fmla="*/ 427703 w 1666568"/>
              <a:gd name="connsiteY0" fmla="*/ 2458 h 1757516"/>
              <a:gd name="connsiteX1" fmla="*/ 0 w 1666568"/>
              <a:gd name="connsiteY1" fmla="*/ 621890 h 1757516"/>
              <a:gd name="connsiteX2" fmla="*/ 88490 w 1666568"/>
              <a:gd name="connsiteY2" fmla="*/ 961103 h 1757516"/>
              <a:gd name="connsiteX3" fmla="*/ 265471 w 1666568"/>
              <a:gd name="connsiteY3" fmla="*/ 1241322 h 1757516"/>
              <a:gd name="connsiteX4" fmla="*/ 899651 w 1666568"/>
              <a:gd name="connsiteY4" fmla="*/ 1757516 h 1757516"/>
              <a:gd name="connsiteX5" fmla="*/ 1489587 w 1666568"/>
              <a:gd name="connsiteY5" fmla="*/ 1359309 h 1757516"/>
              <a:gd name="connsiteX6" fmla="*/ 1489587 w 1666568"/>
              <a:gd name="connsiteY6" fmla="*/ 636638 h 1757516"/>
              <a:gd name="connsiteX7" fmla="*/ 427703 w 1666568"/>
              <a:gd name="connsiteY7" fmla="*/ 2458 h 1757516"/>
              <a:gd name="connsiteX0" fmla="*/ 427703 w 1666568"/>
              <a:gd name="connsiteY0" fmla="*/ 2458 h 1777181"/>
              <a:gd name="connsiteX1" fmla="*/ 0 w 1666568"/>
              <a:gd name="connsiteY1" fmla="*/ 621890 h 1777181"/>
              <a:gd name="connsiteX2" fmla="*/ 88490 w 1666568"/>
              <a:gd name="connsiteY2" fmla="*/ 961103 h 1777181"/>
              <a:gd name="connsiteX3" fmla="*/ 265471 w 1666568"/>
              <a:gd name="connsiteY3" fmla="*/ 1241322 h 1777181"/>
              <a:gd name="connsiteX4" fmla="*/ 899651 w 1666568"/>
              <a:gd name="connsiteY4" fmla="*/ 1757516 h 1777181"/>
              <a:gd name="connsiteX5" fmla="*/ 1489587 w 1666568"/>
              <a:gd name="connsiteY5" fmla="*/ 1359309 h 1777181"/>
              <a:gd name="connsiteX6" fmla="*/ 1489587 w 1666568"/>
              <a:gd name="connsiteY6" fmla="*/ 636638 h 1777181"/>
              <a:gd name="connsiteX7" fmla="*/ 427703 w 1666568"/>
              <a:gd name="connsiteY7" fmla="*/ 2458 h 1777181"/>
              <a:gd name="connsiteX0" fmla="*/ 427703 w 1666568"/>
              <a:gd name="connsiteY0" fmla="*/ 2458 h 1777181"/>
              <a:gd name="connsiteX1" fmla="*/ 0 w 1666568"/>
              <a:gd name="connsiteY1" fmla="*/ 621890 h 1777181"/>
              <a:gd name="connsiteX2" fmla="*/ 88490 w 1666568"/>
              <a:gd name="connsiteY2" fmla="*/ 961103 h 1777181"/>
              <a:gd name="connsiteX3" fmla="*/ 265471 w 1666568"/>
              <a:gd name="connsiteY3" fmla="*/ 1241322 h 1777181"/>
              <a:gd name="connsiteX4" fmla="*/ 899651 w 1666568"/>
              <a:gd name="connsiteY4" fmla="*/ 1757516 h 1777181"/>
              <a:gd name="connsiteX5" fmla="*/ 1489587 w 1666568"/>
              <a:gd name="connsiteY5" fmla="*/ 1359309 h 1777181"/>
              <a:gd name="connsiteX6" fmla="*/ 1489587 w 1666568"/>
              <a:gd name="connsiteY6" fmla="*/ 636638 h 1777181"/>
              <a:gd name="connsiteX7" fmla="*/ 427703 w 1666568"/>
              <a:gd name="connsiteY7" fmla="*/ 2458 h 1777181"/>
              <a:gd name="connsiteX0" fmla="*/ 427703 w 1666568"/>
              <a:gd name="connsiteY0" fmla="*/ 2458 h 1784555"/>
              <a:gd name="connsiteX1" fmla="*/ 0 w 1666568"/>
              <a:gd name="connsiteY1" fmla="*/ 621890 h 1784555"/>
              <a:gd name="connsiteX2" fmla="*/ 88490 w 1666568"/>
              <a:gd name="connsiteY2" fmla="*/ 961103 h 1784555"/>
              <a:gd name="connsiteX3" fmla="*/ 206477 w 1666568"/>
              <a:gd name="connsiteY3" fmla="*/ 1197077 h 1784555"/>
              <a:gd name="connsiteX4" fmla="*/ 899651 w 1666568"/>
              <a:gd name="connsiteY4" fmla="*/ 1757516 h 1784555"/>
              <a:gd name="connsiteX5" fmla="*/ 1489587 w 1666568"/>
              <a:gd name="connsiteY5" fmla="*/ 1359309 h 1784555"/>
              <a:gd name="connsiteX6" fmla="*/ 1489587 w 1666568"/>
              <a:gd name="connsiteY6" fmla="*/ 636638 h 1784555"/>
              <a:gd name="connsiteX7" fmla="*/ 427703 w 1666568"/>
              <a:gd name="connsiteY7" fmla="*/ 2458 h 1784555"/>
              <a:gd name="connsiteX0" fmla="*/ 560439 w 1799304"/>
              <a:gd name="connsiteY0" fmla="*/ 2458 h 1784555"/>
              <a:gd name="connsiteX1" fmla="*/ 132736 w 1799304"/>
              <a:gd name="connsiteY1" fmla="*/ 621890 h 1784555"/>
              <a:gd name="connsiteX2" fmla="*/ 0 w 1799304"/>
              <a:gd name="connsiteY2" fmla="*/ 1020097 h 1784555"/>
              <a:gd name="connsiteX3" fmla="*/ 339213 w 1799304"/>
              <a:gd name="connsiteY3" fmla="*/ 1197077 h 1784555"/>
              <a:gd name="connsiteX4" fmla="*/ 1032387 w 1799304"/>
              <a:gd name="connsiteY4" fmla="*/ 1757516 h 1784555"/>
              <a:gd name="connsiteX5" fmla="*/ 1622323 w 1799304"/>
              <a:gd name="connsiteY5" fmla="*/ 1359309 h 1784555"/>
              <a:gd name="connsiteX6" fmla="*/ 1622323 w 1799304"/>
              <a:gd name="connsiteY6" fmla="*/ 636638 h 1784555"/>
              <a:gd name="connsiteX7" fmla="*/ 560439 w 1799304"/>
              <a:gd name="connsiteY7" fmla="*/ 2458 h 1784555"/>
              <a:gd name="connsiteX0" fmla="*/ 594852 w 1833717"/>
              <a:gd name="connsiteY0" fmla="*/ 2458 h 1784555"/>
              <a:gd name="connsiteX1" fmla="*/ 167149 w 1833717"/>
              <a:gd name="connsiteY1" fmla="*/ 621890 h 1784555"/>
              <a:gd name="connsiteX2" fmla="*/ 34413 w 1833717"/>
              <a:gd name="connsiteY2" fmla="*/ 1020097 h 1784555"/>
              <a:gd name="connsiteX3" fmla="*/ 373626 w 1833717"/>
              <a:gd name="connsiteY3" fmla="*/ 1197077 h 1784555"/>
              <a:gd name="connsiteX4" fmla="*/ 1066800 w 1833717"/>
              <a:gd name="connsiteY4" fmla="*/ 1757516 h 1784555"/>
              <a:gd name="connsiteX5" fmla="*/ 1656736 w 1833717"/>
              <a:gd name="connsiteY5" fmla="*/ 1359309 h 1784555"/>
              <a:gd name="connsiteX6" fmla="*/ 1656736 w 1833717"/>
              <a:gd name="connsiteY6" fmla="*/ 636638 h 1784555"/>
              <a:gd name="connsiteX7" fmla="*/ 594852 w 1833717"/>
              <a:gd name="connsiteY7" fmla="*/ 2458 h 1784555"/>
              <a:gd name="connsiteX0" fmla="*/ 572729 w 1811594"/>
              <a:gd name="connsiteY0" fmla="*/ 2458 h 1784555"/>
              <a:gd name="connsiteX1" fmla="*/ 277762 w 1811594"/>
              <a:gd name="connsiteY1" fmla="*/ 621890 h 1784555"/>
              <a:gd name="connsiteX2" fmla="*/ 12290 w 1811594"/>
              <a:gd name="connsiteY2" fmla="*/ 1020097 h 1784555"/>
              <a:gd name="connsiteX3" fmla="*/ 351503 w 1811594"/>
              <a:gd name="connsiteY3" fmla="*/ 1197077 h 1784555"/>
              <a:gd name="connsiteX4" fmla="*/ 1044677 w 1811594"/>
              <a:gd name="connsiteY4" fmla="*/ 1757516 h 1784555"/>
              <a:gd name="connsiteX5" fmla="*/ 1634613 w 1811594"/>
              <a:gd name="connsiteY5" fmla="*/ 1359309 h 1784555"/>
              <a:gd name="connsiteX6" fmla="*/ 1634613 w 1811594"/>
              <a:gd name="connsiteY6" fmla="*/ 636638 h 1784555"/>
              <a:gd name="connsiteX7" fmla="*/ 572729 w 1811594"/>
              <a:gd name="connsiteY7" fmla="*/ 2458 h 1784555"/>
              <a:gd name="connsiteX0" fmla="*/ 572729 w 1811594"/>
              <a:gd name="connsiteY0" fmla="*/ 2458 h 1784555"/>
              <a:gd name="connsiteX1" fmla="*/ 277762 w 1811594"/>
              <a:gd name="connsiteY1" fmla="*/ 621890 h 1784555"/>
              <a:gd name="connsiteX2" fmla="*/ 12290 w 1811594"/>
              <a:gd name="connsiteY2" fmla="*/ 1020097 h 1784555"/>
              <a:gd name="connsiteX3" fmla="*/ 351503 w 1811594"/>
              <a:gd name="connsiteY3" fmla="*/ 1197077 h 1784555"/>
              <a:gd name="connsiteX4" fmla="*/ 1044677 w 1811594"/>
              <a:gd name="connsiteY4" fmla="*/ 1757516 h 1784555"/>
              <a:gd name="connsiteX5" fmla="*/ 1634613 w 1811594"/>
              <a:gd name="connsiteY5" fmla="*/ 1359309 h 1784555"/>
              <a:gd name="connsiteX6" fmla="*/ 1634613 w 1811594"/>
              <a:gd name="connsiteY6" fmla="*/ 636638 h 1784555"/>
              <a:gd name="connsiteX7" fmla="*/ 572729 w 1811594"/>
              <a:gd name="connsiteY7" fmla="*/ 2458 h 1784555"/>
              <a:gd name="connsiteX0" fmla="*/ 572729 w 1811594"/>
              <a:gd name="connsiteY0" fmla="*/ 2458 h 1784555"/>
              <a:gd name="connsiteX1" fmla="*/ 277762 w 1811594"/>
              <a:gd name="connsiteY1" fmla="*/ 621890 h 1784555"/>
              <a:gd name="connsiteX2" fmla="*/ 12290 w 1811594"/>
              <a:gd name="connsiteY2" fmla="*/ 1020097 h 1784555"/>
              <a:gd name="connsiteX3" fmla="*/ 351503 w 1811594"/>
              <a:gd name="connsiteY3" fmla="*/ 1197077 h 1784555"/>
              <a:gd name="connsiteX4" fmla="*/ 1044677 w 1811594"/>
              <a:gd name="connsiteY4" fmla="*/ 1757516 h 1784555"/>
              <a:gd name="connsiteX5" fmla="*/ 1634613 w 1811594"/>
              <a:gd name="connsiteY5" fmla="*/ 1359309 h 1784555"/>
              <a:gd name="connsiteX6" fmla="*/ 1634613 w 1811594"/>
              <a:gd name="connsiteY6" fmla="*/ 636638 h 1784555"/>
              <a:gd name="connsiteX7" fmla="*/ 572729 w 1811594"/>
              <a:gd name="connsiteY7" fmla="*/ 2458 h 178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1594" h="1784555">
                <a:moveTo>
                  <a:pt x="572729" y="2458"/>
                </a:moveTo>
                <a:cubicBezTo>
                  <a:pt x="346587" y="0"/>
                  <a:pt x="371168" y="452284"/>
                  <a:pt x="277762" y="621890"/>
                </a:cubicBezTo>
                <a:cubicBezTo>
                  <a:pt x="184356" y="791496"/>
                  <a:pt x="0" y="924233"/>
                  <a:pt x="12290" y="1020097"/>
                </a:cubicBezTo>
                <a:cubicBezTo>
                  <a:pt x="24580" y="1115961"/>
                  <a:pt x="216310" y="1064342"/>
                  <a:pt x="351503" y="1197077"/>
                </a:cubicBezTo>
                <a:cubicBezTo>
                  <a:pt x="486696" y="1329812"/>
                  <a:pt x="830825" y="1730477"/>
                  <a:pt x="1044677" y="1757516"/>
                </a:cubicBezTo>
                <a:cubicBezTo>
                  <a:pt x="1258529" y="1784555"/>
                  <a:pt x="1536290" y="1546122"/>
                  <a:pt x="1634613" y="1359309"/>
                </a:cubicBezTo>
                <a:cubicBezTo>
                  <a:pt x="1732936" y="1172496"/>
                  <a:pt x="1811594" y="862780"/>
                  <a:pt x="1634613" y="636638"/>
                </a:cubicBezTo>
                <a:cubicBezTo>
                  <a:pt x="1457632" y="410496"/>
                  <a:pt x="798871" y="4916"/>
                  <a:pt x="572729" y="2458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6499262" y="5768257"/>
            <a:ext cx="571208" cy="571208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53"/>
          <p:cNvGrpSpPr/>
          <p:nvPr/>
        </p:nvGrpSpPr>
        <p:grpSpPr>
          <a:xfrm>
            <a:off x="7466904" y="2422958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6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6"/>
          <p:cNvGrpSpPr/>
          <p:nvPr/>
        </p:nvGrpSpPr>
        <p:grpSpPr>
          <a:xfrm>
            <a:off x="8150245" y="3686403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9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59"/>
          <p:cNvGrpSpPr/>
          <p:nvPr/>
        </p:nvGrpSpPr>
        <p:grpSpPr>
          <a:xfrm>
            <a:off x="7432489" y="4959681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2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2"/>
          <p:cNvGrpSpPr/>
          <p:nvPr/>
        </p:nvGrpSpPr>
        <p:grpSpPr>
          <a:xfrm>
            <a:off x="5756088" y="4959681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5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65"/>
          <p:cNvGrpSpPr/>
          <p:nvPr/>
        </p:nvGrpSpPr>
        <p:grpSpPr>
          <a:xfrm>
            <a:off x="5126822" y="3686403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8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68"/>
          <p:cNvGrpSpPr/>
          <p:nvPr/>
        </p:nvGrpSpPr>
        <p:grpSpPr>
          <a:xfrm>
            <a:off x="5780666" y="2422958"/>
            <a:ext cx="307975" cy="261938"/>
            <a:chOff x="2662238" y="2362200"/>
            <a:chExt cx="307975" cy="2619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2662238" y="2362200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2868613" y="2425700"/>
              <a:ext cx="44450" cy="9048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872664" y="4468761"/>
            <a:ext cx="1683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star(</a:t>
            </a:r>
            <a:r>
              <a:rPr lang="en-US" sz="2800" dirty="0" smtClean="0">
                <a:latin typeface="cmmi10"/>
                <a:cs typeface="Arial" pitchFamily="34" charset="0"/>
              </a:rPr>
              <a:t>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28302" y="3352797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mmi10" pitchFamily="34" charset="0"/>
                <a:cs typeface="Arial" pitchFamily="34" charset="0"/>
              </a:rPr>
              <a:t>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(star(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))</a:t>
            </a:r>
          </a:p>
        </p:txBody>
      </p:sp>
      <p:sp>
        <p:nvSpPr>
          <p:cNvPr id="31" name="Text Box 122"/>
          <p:cNvSpPr txBox="1">
            <a:spLocks noChangeArrowheads="1"/>
          </p:cNvSpPr>
          <p:nvPr/>
        </p:nvSpPr>
        <p:spPr bwMode="auto">
          <a:xfrm>
            <a:off x="391885" y="2584033"/>
            <a:ext cx="4641851" cy="1015663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is a simplicial approximation of </a:t>
            </a:r>
            <a:r>
              <a:rPr lang="en-US" sz="2800" dirty="0" smtClean="0">
                <a:solidFill>
                  <a:schemeClr val="tx1"/>
                </a:solidFill>
                <a:latin typeface="cmmi10" pitchFamily="34" charset="0"/>
                <a:cs typeface="Arial" pitchFamily="34" charset="0"/>
              </a:rPr>
              <a:t>f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if …</a:t>
            </a:r>
            <a:endParaRPr lang="en-US" sz="2800" dirty="0" smtClean="0">
              <a:solidFill>
                <a:schemeClr val="tx2"/>
              </a:solidFill>
              <a:latin typeface="cmmi10"/>
            </a:endParaRPr>
          </a:p>
        </p:txBody>
      </p:sp>
      <p:sp>
        <p:nvSpPr>
          <p:cNvPr id="34" name="Text Box 122"/>
          <p:cNvSpPr txBox="1">
            <a:spLocks noChangeArrowheads="1"/>
          </p:cNvSpPr>
          <p:nvPr/>
        </p:nvSpPr>
        <p:spPr bwMode="auto">
          <a:xfrm>
            <a:off x="879701" y="4644834"/>
            <a:ext cx="4641851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mmi10" pitchFamily="34" charset="0"/>
              </a:rPr>
              <a:t>f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star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smtClean="0">
                <a:solidFill>
                  <a:schemeClr val="tx1"/>
                </a:solidFill>
                <a:latin typeface="cmmi10" pitchFamily="34" charset="0"/>
              </a:rPr>
              <a:t>v</a:t>
            </a:r>
            <a:r>
              <a:rPr lang="en-US" sz="2800" dirty="0" smtClean="0">
                <a:solidFill>
                  <a:schemeClr val="tx1"/>
                </a:solidFill>
              </a:rPr>
              <a:t>)) </a:t>
            </a:r>
            <a:r>
              <a:rPr lang="en-US" sz="2800" dirty="0" smtClean="0">
                <a:solidFill>
                  <a:schemeClr val="tx1"/>
                </a:solidFill>
                <a:latin typeface="cmsy10"/>
              </a:rPr>
              <a:t>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star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smtClean="0">
                <a:solidFill>
                  <a:schemeClr val="tx1"/>
                </a:solidFill>
                <a:latin typeface="cmmi10"/>
              </a:rPr>
              <a:t>Á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smtClean="0">
                <a:solidFill>
                  <a:schemeClr val="tx1"/>
                </a:solidFill>
                <a:latin typeface="cmmi10" pitchFamily="34" charset="0"/>
              </a:rPr>
              <a:t>v</a:t>
            </a:r>
            <a:r>
              <a:rPr lang="en-US" sz="2800" dirty="0" smtClean="0">
                <a:solidFill>
                  <a:schemeClr val="tx1"/>
                </a:solidFill>
              </a:rPr>
              <a:t>))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7" name="Text Box 122"/>
          <p:cNvSpPr txBox="1">
            <a:spLocks noChangeArrowheads="1"/>
          </p:cNvSpPr>
          <p:nvPr/>
        </p:nvSpPr>
        <p:spPr bwMode="auto">
          <a:xfrm>
            <a:off x="893879" y="3829878"/>
            <a:ext cx="3342582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for every </a:t>
            </a:r>
            <a:r>
              <a:rPr lang="en-US" sz="3200" dirty="0" smtClean="0">
                <a:solidFill>
                  <a:schemeClr val="tx1"/>
                </a:solidFill>
                <a:latin typeface="cmmi10" pitchFamily="34" charset="0"/>
              </a:rPr>
              <a:t>v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A …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Simplicial Approximation Theorem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continuous map</a:t>
            </a:r>
          </a:p>
          <a:p>
            <a:endParaRPr lang="en-US" dirty="0" smtClean="0"/>
          </a:p>
          <a:p>
            <a:r>
              <a:rPr lang="en-US" dirty="0" smtClean="0"/>
              <a:t>there is an </a:t>
            </a:r>
            <a:r>
              <a:rPr lang="en-US" dirty="0" smtClean="0">
                <a:solidFill>
                  <a:schemeClr val="tx1"/>
                </a:solidFill>
              </a:rPr>
              <a:t>N</a:t>
            </a:r>
            <a:r>
              <a:rPr lang="en-US" dirty="0" smtClean="0"/>
              <a:t> such that </a:t>
            </a:r>
            <a:r>
              <a:rPr lang="en-US" dirty="0" smtClean="0">
                <a:solidFill>
                  <a:schemeClr val="tx1"/>
                </a:solidFill>
                <a:latin typeface="cmmi10" pitchFamily="34" charset="0"/>
              </a:rPr>
              <a:t>f</a:t>
            </a:r>
            <a:r>
              <a:rPr lang="en-US" dirty="0" smtClean="0"/>
              <a:t> has a simplicial approximation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1631-8C0E-4833-8E07-4F5FA821ECC6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FE885-4047-4697-AD73-2423658C3AB8}" type="slidenum">
              <a:rPr lang="en-US" smtClean="0"/>
              <a:pPr/>
              <a:t>79</a:t>
            </a:fld>
            <a:endParaRPr lang="en-US"/>
          </a:p>
        </p:txBody>
      </p:sp>
      <p:pic>
        <p:nvPicPr>
          <p:cNvPr id="10" name="Picture 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139065" y="2585079"/>
            <a:ext cx="2703087" cy="571075"/>
          </a:xfrm>
          <a:prstGeom prst="rect">
            <a:avLst/>
          </a:prstGeom>
        </p:spPr>
      </p:pic>
      <p:pic>
        <p:nvPicPr>
          <p:cNvPr id="14" name="Picture 1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871613" y="4371189"/>
            <a:ext cx="3313527" cy="602756"/>
          </a:xfrm>
          <a:prstGeom prst="rect">
            <a:avLst/>
          </a:prstGeom>
          <a:noFill/>
          <a:ln/>
          <a:effectLst/>
        </p:spPr>
      </p:pic>
      <p:sp>
        <p:nvSpPr>
          <p:cNvPr id="12" name="Rounded Rectangular Callout 11"/>
          <p:cNvSpPr/>
          <p:nvPr/>
        </p:nvSpPr>
        <p:spPr>
          <a:xfrm>
            <a:off x="3404103" y="4173648"/>
            <a:ext cx="1367073" cy="1020219"/>
          </a:xfrm>
          <a:prstGeom prst="wedgeRoundRectCallout">
            <a:avLst>
              <a:gd name="adj1" fmla="val 72882"/>
              <a:gd name="adj2" fmla="val 125688"/>
              <a:gd name="adj3" fmla="val 16667"/>
            </a:avLst>
          </a:prstGeom>
          <a:ln w="38100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22"/>
          <p:cNvSpPr txBox="1">
            <a:spLocks noChangeArrowheads="1"/>
          </p:cNvSpPr>
          <p:nvPr/>
        </p:nvSpPr>
        <p:spPr bwMode="auto">
          <a:xfrm>
            <a:off x="3134251" y="6073035"/>
            <a:ext cx="5256567" cy="40011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Actually Holds for most other subdivisions….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22"/>
          <p:cNvSpPr txBox="1">
            <a:spLocks noChangeArrowheads="1"/>
          </p:cNvSpPr>
          <p:nvPr/>
        </p:nvSpPr>
        <p:spPr bwMode="auto">
          <a:xfrm>
            <a:off x="666297" y="1529610"/>
            <a:ext cx="841897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If 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Barycentric Subdivision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619220" y="1874992"/>
            <a:ext cx="4013200" cy="3201988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4384770" y="4948392"/>
            <a:ext cx="307975" cy="2619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560482" y="4948392"/>
            <a:ext cx="307975" cy="2619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37" name="Oval 35"/>
          <p:cNvSpPr>
            <a:spLocks noChangeArrowheads="1"/>
          </p:cNvSpPr>
          <p:nvPr/>
        </p:nvSpPr>
        <p:spPr bwMode="auto">
          <a:xfrm>
            <a:off x="2473420" y="1843242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31" name="Straight Connector 30"/>
          <p:cNvCxnSpPr>
            <a:stCxn id="37" idx="4"/>
            <a:endCxn id="6" idx="3"/>
          </p:cNvCxnSpPr>
          <p:nvPr/>
        </p:nvCxnSpPr>
        <p:spPr bwMode="auto">
          <a:xfrm rot="5400000">
            <a:off x="1140714" y="3590286"/>
            <a:ext cx="2971800" cy="1588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6" idx="5"/>
            <a:endCxn id="22" idx="7"/>
          </p:cNvCxnSpPr>
          <p:nvPr/>
        </p:nvCxnSpPr>
        <p:spPr bwMode="auto">
          <a:xfrm flipH="1">
            <a:off x="823355" y="3475986"/>
            <a:ext cx="2805765" cy="1510766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16" idx="1"/>
            <a:endCxn id="6" idx="1"/>
          </p:cNvCxnSpPr>
          <p:nvPr/>
        </p:nvCxnSpPr>
        <p:spPr bwMode="auto">
          <a:xfrm rot="16200000" flipV="1">
            <a:off x="2270813" y="2827693"/>
            <a:ext cx="1510766" cy="2807352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Oval 35"/>
          <p:cNvSpPr>
            <a:spLocks noChangeArrowheads="1"/>
          </p:cNvSpPr>
          <p:nvPr/>
        </p:nvSpPr>
        <p:spPr bwMode="auto">
          <a:xfrm>
            <a:off x="3481226" y="3337746"/>
            <a:ext cx="307975" cy="2619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4" name="Oval 35"/>
          <p:cNvSpPr>
            <a:spLocks noChangeArrowheads="1"/>
          </p:cNvSpPr>
          <p:nvPr/>
        </p:nvSpPr>
        <p:spPr bwMode="auto">
          <a:xfrm>
            <a:off x="2468503" y="4979734"/>
            <a:ext cx="307975" cy="2619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Oval 35"/>
          <p:cNvSpPr>
            <a:spLocks noChangeArrowheads="1"/>
          </p:cNvSpPr>
          <p:nvPr/>
        </p:nvSpPr>
        <p:spPr bwMode="auto">
          <a:xfrm>
            <a:off x="1455780" y="3362329"/>
            <a:ext cx="307975" cy="2619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0" name="Oval 35"/>
          <p:cNvSpPr>
            <a:spLocks noChangeArrowheads="1"/>
          </p:cNvSpPr>
          <p:nvPr/>
        </p:nvSpPr>
        <p:spPr bwMode="auto">
          <a:xfrm>
            <a:off x="2439006" y="3903101"/>
            <a:ext cx="307975" cy="2619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39" name="Text Box 122"/>
          <p:cNvSpPr txBox="1">
            <a:spLocks noChangeArrowheads="1"/>
          </p:cNvSpPr>
          <p:nvPr/>
        </p:nvSpPr>
        <p:spPr bwMode="auto">
          <a:xfrm>
            <a:off x="3728373" y="1743566"/>
            <a:ext cx="3663028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Each vertex of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Bary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cmmi10"/>
                <a:cs typeface="Arial" pitchFamily="34" charset="0"/>
              </a:rPr>
              <a:t>¾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is a face of </a:t>
            </a:r>
            <a:r>
              <a:rPr lang="en-US" sz="2800" dirty="0" smtClean="0">
                <a:solidFill>
                  <a:schemeClr val="tx2"/>
                </a:solidFill>
                <a:latin typeface="cmmi10"/>
                <a:cs typeface="Arial" pitchFamily="34" charset="0"/>
              </a:rPr>
              <a:t>¾</a:t>
            </a:r>
            <a:endParaRPr lang="en-US" sz="2800" dirty="0" smtClean="0">
              <a:solidFill>
                <a:schemeClr val="tx2"/>
              </a:solidFill>
              <a:latin typeface="cmmi10"/>
            </a:endParaRPr>
          </a:p>
        </p:txBody>
      </p:sp>
      <p:sp>
        <p:nvSpPr>
          <p:cNvPr id="41" name="Text Box 122"/>
          <p:cNvSpPr txBox="1">
            <a:spLocks noChangeArrowheads="1"/>
          </p:cNvSpPr>
          <p:nvPr/>
        </p:nvSpPr>
        <p:spPr bwMode="auto">
          <a:xfrm>
            <a:off x="5042823" y="3048491"/>
            <a:ext cx="3663028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Simplex = faces ordered by inclusion</a:t>
            </a:r>
            <a:endParaRPr lang="en-US" sz="2800" dirty="0" smtClean="0">
              <a:solidFill>
                <a:schemeClr val="tx2"/>
              </a:solidFill>
              <a:latin typeface="cmmi1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Truncated Barycentric Subdivision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619220" y="1874992"/>
            <a:ext cx="4013200" cy="3201988"/>
          </a:xfrm>
          <a:prstGeom prst="triangl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4384770" y="4948392"/>
            <a:ext cx="307975" cy="261938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560482" y="4948392"/>
            <a:ext cx="307975" cy="2619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37" name="Oval 35"/>
          <p:cNvSpPr>
            <a:spLocks noChangeArrowheads="1"/>
          </p:cNvSpPr>
          <p:nvPr/>
        </p:nvSpPr>
        <p:spPr bwMode="auto">
          <a:xfrm>
            <a:off x="2473420" y="1843242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31" name="Straight Connector 30"/>
          <p:cNvCxnSpPr>
            <a:stCxn id="40" idx="4"/>
            <a:endCxn id="6" idx="3"/>
          </p:cNvCxnSpPr>
          <p:nvPr/>
        </p:nvCxnSpPr>
        <p:spPr bwMode="auto">
          <a:xfrm rot="16200000" flipH="1">
            <a:off x="2153437" y="4604596"/>
            <a:ext cx="911941" cy="32826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6" idx="5"/>
            <a:endCxn id="40" idx="7"/>
          </p:cNvCxnSpPr>
          <p:nvPr/>
        </p:nvCxnSpPr>
        <p:spPr bwMode="auto">
          <a:xfrm flipH="1">
            <a:off x="2701879" y="3475986"/>
            <a:ext cx="927241" cy="465475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40" idx="1"/>
            <a:endCxn id="6" idx="1"/>
          </p:cNvCxnSpPr>
          <p:nvPr/>
        </p:nvCxnSpPr>
        <p:spPr bwMode="auto">
          <a:xfrm rot="16200000" flipV="1">
            <a:off x="1820577" y="3277930"/>
            <a:ext cx="465475" cy="861588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Oval 35"/>
          <p:cNvSpPr>
            <a:spLocks noChangeArrowheads="1"/>
          </p:cNvSpPr>
          <p:nvPr/>
        </p:nvSpPr>
        <p:spPr bwMode="auto">
          <a:xfrm>
            <a:off x="3481226" y="3337746"/>
            <a:ext cx="307975" cy="2619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4" name="Oval 35"/>
          <p:cNvSpPr>
            <a:spLocks noChangeArrowheads="1"/>
          </p:cNvSpPr>
          <p:nvPr/>
        </p:nvSpPr>
        <p:spPr bwMode="auto">
          <a:xfrm>
            <a:off x="2468503" y="4979734"/>
            <a:ext cx="307975" cy="2619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Oval 35"/>
          <p:cNvSpPr>
            <a:spLocks noChangeArrowheads="1"/>
          </p:cNvSpPr>
          <p:nvPr/>
        </p:nvSpPr>
        <p:spPr bwMode="auto">
          <a:xfrm>
            <a:off x="1455780" y="3362329"/>
            <a:ext cx="307975" cy="2619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0" name="Oval 35"/>
          <p:cNvSpPr>
            <a:spLocks noChangeArrowheads="1"/>
          </p:cNvSpPr>
          <p:nvPr/>
        </p:nvSpPr>
        <p:spPr bwMode="auto">
          <a:xfrm>
            <a:off x="2439006" y="3903101"/>
            <a:ext cx="307975" cy="2619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1" name="Text Box 122"/>
          <p:cNvSpPr txBox="1">
            <a:spLocks noChangeArrowheads="1"/>
          </p:cNvSpPr>
          <p:nvPr/>
        </p:nvSpPr>
        <p:spPr bwMode="auto">
          <a:xfrm>
            <a:off x="4322938" y="1977285"/>
            <a:ext cx="4459112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Discard vertexes for faces of dimension &lt;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n-k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Truncated Barycentric Subdivision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619220" y="1874992"/>
            <a:ext cx="4013200" cy="3201988"/>
          </a:xfrm>
          <a:prstGeom prst="triangl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4384770" y="4948392"/>
            <a:ext cx="307975" cy="261938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560482" y="4948392"/>
            <a:ext cx="307975" cy="2619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37" name="Oval 35"/>
          <p:cNvSpPr>
            <a:spLocks noChangeArrowheads="1"/>
          </p:cNvSpPr>
          <p:nvPr/>
        </p:nvSpPr>
        <p:spPr bwMode="auto">
          <a:xfrm>
            <a:off x="2473420" y="1843242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31" name="Straight Connector 30"/>
          <p:cNvCxnSpPr>
            <a:stCxn id="40" idx="4"/>
            <a:endCxn id="6" idx="3"/>
          </p:cNvCxnSpPr>
          <p:nvPr/>
        </p:nvCxnSpPr>
        <p:spPr bwMode="auto">
          <a:xfrm rot="16200000" flipH="1">
            <a:off x="2153437" y="4604596"/>
            <a:ext cx="911941" cy="32826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6" idx="5"/>
            <a:endCxn id="40" idx="7"/>
          </p:cNvCxnSpPr>
          <p:nvPr/>
        </p:nvCxnSpPr>
        <p:spPr bwMode="auto">
          <a:xfrm flipH="1">
            <a:off x="2701879" y="3475986"/>
            <a:ext cx="927241" cy="465475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40" idx="1"/>
            <a:endCxn id="6" idx="1"/>
          </p:cNvCxnSpPr>
          <p:nvPr/>
        </p:nvCxnSpPr>
        <p:spPr bwMode="auto">
          <a:xfrm rot="16200000" flipV="1">
            <a:off x="1820577" y="3277930"/>
            <a:ext cx="465475" cy="861588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Oval 35"/>
          <p:cNvSpPr>
            <a:spLocks noChangeArrowheads="1"/>
          </p:cNvSpPr>
          <p:nvPr/>
        </p:nvSpPr>
        <p:spPr bwMode="auto">
          <a:xfrm>
            <a:off x="3481226" y="3337746"/>
            <a:ext cx="307975" cy="2619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4" name="Oval 35"/>
          <p:cNvSpPr>
            <a:spLocks noChangeArrowheads="1"/>
          </p:cNvSpPr>
          <p:nvPr/>
        </p:nvSpPr>
        <p:spPr bwMode="auto">
          <a:xfrm>
            <a:off x="2468503" y="4979734"/>
            <a:ext cx="307975" cy="2619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Oval 35"/>
          <p:cNvSpPr>
            <a:spLocks noChangeArrowheads="1"/>
          </p:cNvSpPr>
          <p:nvPr/>
        </p:nvSpPr>
        <p:spPr bwMode="auto">
          <a:xfrm>
            <a:off x="1455780" y="3362329"/>
            <a:ext cx="307975" cy="2619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0" name="Oval 35"/>
          <p:cNvSpPr>
            <a:spLocks noChangeArrowheads="1"/>
          </p:cNvSpPr>
          <p:nvPr/>
        </p:nvSpPr>
        <p:spPr bwMode="auto">
          <a:xfrm>
            <a:off x="2439006" y="3903101"/>
            <a:ext cx="307975" cy="2619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8" name="Oval 35"/>
          <p:cNvSpPr>
            <a:spLocks noChangeArrowheads="1"/>
          </p:cNvSpPr>
          <p:nvPr/>
        </p:nvSpPr>
        <p:spPr bwMode="auto">
          <a:xfrm>
            <a:off x="2008230" y="3657604"/>
            <a:ext cx="307975" cy="2619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9" name="Oval 35"/>
          <p:cNvSpPr>
            <a:spLocks noChangeArrowheads="1"/>
          </p:cNvSpPr>
          <p:nvPr/>
        </p:nvSpPr>
        <p:spPr bwMode="auto">
          <a:xfrm>
            <a:off x="3141705" y="3533779"/>
            <a:ext cx="307975" cy="2619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2779755" y="3724279"/>
            <a:ext cx="307975" cy="2619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3" name="Text Box 122"/>
          <p:cNvSpPr txBox="1">
            <a:spLocks noChangeArrowheads="1"/>
          </p:cNvSpPr>
          <p:nvPr/>
        </p:nvSpPr>
        <p:spPr bwMode="auto">
          <a:xfrm>
            <a:off x="4322938" y="1977285"/>
            <a:ext cx="4459112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Discard vertexes for faces of dimension &lt;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n-k</a:t>
            </a:r>
          </a:p>
        </p:txBody>
      </p:sp>
      <p:sp>
        <p:nvSpPr>
          <p:cNvPr id="24" name="Text Box 122"/>
          <p:cNvSpPr txBox="1">
            <a:spLocks noChangeArrowheads="1"/>
          </p:cNvSpPr>
          <p:nvPr/>
        </p:nvSpPr>
        <p:spPr bwMode="auto">
          <a:xfrm>
            <a:off x="4322938" y="3440504"/>
            <a:ext cx="4459112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Subdivide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Truncated Barycentric Subdivision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43675" y="6172200"/>
            <a:ext cx="1905000" cy="457200"/>
          </a:xfrm>
        </p:spPr>
        <p:txBody>
          <a:bodyPr/>
          <a:lstStyle/>
          <a:p>
            <a:fld id="{8F295F75-C4A9-44C0-BFBB-F9713B270148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619220" y="1874992"/>
            <a:ext cx="4013200" cy="3201988"/>
          </a:xfrm>
          <a:prstGeom prst="triangl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4384770" y="4948392"/>
            <a:ext cx="307975" cy="261938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560482" y="4948392"/>
            <a:ext cx="307975" cy="2619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37" name="Oval 35"/>
          <p:cNvSpPr>
            <a:spLocks noChangeArrowheads="1"/>
          </p:cNvSpPr>
          <p:nvPr/>
        </p:nvSpPr>
        <p:spPr bwMode="auto">
          <a:xfrm>
            <a:off x="2473420" y="1843242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31" name="Straight Connector 30"/>
          <p:cNvCxnSpPr>
            <a:stCxn id="40" idx="4"/>
            <a:endCxn id="6" idx="3"/>
          </p:cNvCxnSpPr>
          <p:nvPr/>
        </p:nvCxnSpPr>
        <p:spPr bwMode="auto">
          <a:xfrm rot="16200000" flipH="1">
            <a:off x="2153437" y="4604596"/>
            <a:ext cx="911941" cy="32826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6" idx="5"/>
            <a:endCxn id="40" idx="7"/>
          </p:cNvCxnSpPr>
          <p:nvPr/>
        </p:nvCxnSpPr>
        <p:spPr bwMode="auto">
          <a:xfrm flipH="1">
            <a:off x="2701879" y="3475986"/>
            <a:ext cx="927241" cy="465475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40" idx="1"/>
            <a:endCxn id="6" idx="1"/>
          </p:cNvCxnSpPr>
          <p:nvPr/>
        </p:nvCxnSpPr>
        <p:spPr bwMode="auto">
          <a:xfrm rot="16200000" flipV="1">
            <a:off x="1820577" y="3277930"/>
            <a:ext cx="465475" cy="861588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Oval 35"/>
          <p:cNvSpPr>
            <a:spLocks noChangeArrowheads="1"/>
          </p:cNvSpPr>
          <p:nvPr/>
        </p:nvSpPr>
        <p:spPr bwMode="auto">
          <a:xfrm>
            <a:off x="3481226" y="3337746"/>
            <a:ext cx="307975" cy="261938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4" name="Oval 35"/>
          <p:cNvSpPr>
            <a:spLocks noChangeArrowheads="1"/>
          </p:cNvSpPr>
          <p:nvPr/>
        </p:nvSpPr>
        <p:spPr bwMode="auto">
          <a:xfrm>
            <a:off x="2468503" y="4979734"/>
            <a:ext cx="307975" cy="2619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Oval 35"/>
          <p:cNvSpPr>
            <a:spLocks noChangeArrowheads="1"/>
          </p:cNvSpPr>
          <p:nvPr/>
        </p:nvSpPr>
        <p:spPr bwMode="auto">
          <a:xfrm>
            <a:off x="1455780" y="3362329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0" name="Oval 35"/>
          <p:cNvSpPr>
            <a:spLocks noChangeArrowheads="1"/>
          </p:cNvSpPr>
          <p:nvPr/>
        </p:nvSpPr>
        <p:spPr bwMode="auto">
          <a:xfrm>
            <a:off x="2439006" y="3903101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0" name="Text Box 122"/>
          <p:cNvSpPr txBox="1">
            <a:spLocks noChangeArrowheads="1"/>
          </p:cNvSpPr>
          <p:nvPr/>
        </p:nvSpPr>
        <p:spPr bwMode="auto">
          <a:xfrm>
            <a:off x="4322938" y="1977285"/>
            <a:ext cx="4459112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Discard vertexes for faces of dimension &lt;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n-k</a:t>
            </a:r>
          </a:p>
        </p:txBody>
      </p:sp>
      <p:sp>
        <p:nvSpPr>
          <p:cNvPr id="17" name="Text Box 122"/>
          <p:cNvSpPr txBox="1">
            <a:spLocks noChangeArrowheads="1"/>
          </p:cNvSpPr>
          <p:nvPr/>
        </p:nvSpPr>
        <p:spPr bwMode="auto">
          <a:xfrm>
            <a:off x="4322938" y="3440504"/>
            <a:ext cx="4459112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Subdivide …</a:t>
            </a:r>
          </a:p>
        </p:txBody>
      </p:sp>
      <p:sp>
        <p:nvSpPr>
          <p:cNvPr id="18" name="Oval 35"/>
          <p:cNvSpPr>
            <a:spLocks noChangeArrowheads="1"/>
          </p:cNvSpPr>
          <p:nvPr/>
        </p:nvSpPr>
        <p:spPr bwMode="auto">
          <a:xfrm>
            <a:off x="2008230" y="3657604"/>
            <a:ext cx="307975" cy="261938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9" name="Oval 35"/>
          <p:cNvSpPr>
            <a:spLocks noChangeArrowheads="1"/>
          </p:cNvSpPr>
          <p:nvPr/>
        </p:nvSpPr>
        <p:spPr bwMode="auto">
          <a:xfrm>
            <a:off x="3141705" y="3533779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2779755" y="3724279"/>
            <a:ext cx="307975" cy="2619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3" name="Text Box 122"/>
          <p:cNvSpPr txBox="1">
            <a:spLocks noChangeArrowheads="1"/>
          </p:cNvSpPr>
          <p:nvPr/>
        </p:nvSpPr>
        <p:spPr bwMode="auto">
          <a:xfrm>
            <a:off x="4761089" y="4472835"/>
            <a:ext cx="4059062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Color each vertex with color from carrier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Truncated Barycentric Subdivision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43675" y="6172200"/>
            <a:ext cx="1905000" cy="457200"/>
          </a:xfrm>
        </p:spPr>
        <p:txBody>
          <a:bodyPr/>
          <a:lstStyle/>
          <a:p>
            <a:fld id="{8F295F75-C4A9-44C0-BFBB-F9713B270148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619220" y="1874992"/>
            <a:ext cx="4013200" cy="3201988"/>
          </a:xfrm>
          <a:prstGeom prst="triangl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4384770" y="4948392"/>
            <a:ext cx="307975" cy="261938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560482" y="4948392"/>
            <a:ext cx="307975" cy="2619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37" name="Oval 35"/>
          <p:cNvSpPr>
            <a:spLocks noChangeArrowheads="1"/>
          </p:cNvSpPr>
          <p:nvPr/>
        </p:nvSpPr>
        <p:spPr bwMode="auto">
          <a:xfrm>
            <a:off x="2473420" y="1843242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31" name="Straight Connector 30"/>
          <p:cNvCxnSpPr>
            <a:stCxn id="40" idx="4"/>
            <a:endCxn id="6" idx="3"/>
          </p:cNvCxnSpPr>
          <p:nvPr/>
        </p:nvCxnSpPr>
        <p:spPr bwMode="auto">
          <a:xfrm rot="16200000" flipH="1">
            <a:off x="2153437" y="4604596"/>
            <a:ext cx="911941" cy="32826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6" idx="5"/>
            <a:endCxn id="40" idx="7"/>
          </p:cNvCxnSpPr>
          <p:nvPr/>
        </p:nvCxnSpPr>
        <p:spPr bwMode="auto">
          <a:xfrm flipH="1">
            <a:off x="2701879" y="3475986"/>
            <a:ext cx="927241" cy="465475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40" idx="1"/>
            <a:endCxn id="6" idx="1"/>
          </p:cNvCxnSpPr>
          <p:nvPr/>
        </p:nvCxnSpPr>
        <p:spPr bwMode="auto">
          <a:xfrm rot="16200000" flipV="1">
            <a:off x="1820577" y="3277930"/>
            <a:ext cx="465475" cy="861588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Oval 35"/>
          <p:cNvSpPr>
            <a:spLocks noChangeArrowheads="1"/>
          </p:cNvSpPr>
          <p:nvPr/>
        </p:nvSpPr>
        <p:spPr bwMode="auto">
          <a:xfrm>
            <a:off x="3481226" y="3337746"/>
            <a:ext cx="307975" cy="261938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4" name="Oval 35"/>
          <p:cNvSpPr>
            <a:spLocks noChangeArrowheads="1"/>
          </p:cNvSpPr>
          <p:nvPr/>
        </p:nvSpPr>
        <p:spPr bwMode="auto">
          <a:xfrm>
            <a:off x="2468503" y="4979734"/>
            <a:ext cx="307975" cy="2619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Oval 35"/>
          <p:cNvSpPr>
            <a:spLocks noChangeArrowheads="1"/>
          </p:cNvSpPr>
          <p:nvPr/>
        </p:nvSpPr>
        <p:spPr bwMode="auto">
          <a:xfrm>
            <a:off x="1455780" y="3362329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0" name="Oval 35"/>
          <p:cNvSpPr>
            <a:spLocks noChangeArrowheads="1"/>
          </p:cNvSpPr>
          <p:nvPr/>
        </p:nvSpPr>
        <p:spPr bwMode="auto">
          <a:xfrm>
            <a:off x="2439006" y="3903101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0" name="Text Box 122"/>
          <p:cNvSpPr txBox="1">
            <a:spLocks noChangeArrowheads="1"/>
          </p:cNvSpPr>
          <p:nvPr/>
        </p:nvSpPr>
        <p:spPr bwMode="auto">
          <a:xfrm>
            <a:off x="4322938" y="1977285"/>
            <a:ext cx="4459112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Discard vertexes for faces of dimension &lt;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n-k</a:t>
            </a:r>
          </a:p>
        </p:txBody>
      </p:sp>
      <p:sp>
        <p:nvSpPr>
          <p:cNvPr id="17" name="Text Box 122"/>
          <p:cNvSpPr txBox="1">
            <a:spLocks noChangeArrowheads="1"/>
          </p:cNvSpPr>
          <p:nvPr/>
        </p:nvSpPr>
        <p:spPr bwMode="auto">
          <a:xfrm>
            <a:off x="4322938" y="3440504"/>
            <a:ext cx="4459112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Subdivide …</a:t>
            </a:r>
          </a:p>
        </p:txBody>
      </p:sp>
      <p:sp>
        <p:nvSpPr>
          <p:cNvPr id="18" name="Oval 35"/>
          <p:cNvSpPr>
            <a:spLocks noChangeArrowheads="1"/>
          </p:cNvSpPr>
          <p:nvPr/>
        </p:nvSpPr>
        <p:spPr bwMode="auto">
          <a:xfrm>
            <a:off x="2008230" y="3657604"/>
            <a:ext cx="307975" cy="261938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9" name="Oval 35"/>
          <p:cNvSpPr>
            <a:spLocks noChangeArrowheads="1"/>
          </p:cNvSpPr>
          <p:nvPr/>
        </p:nvSpPr>
        <p:spPr bwMode="auto">
          <a:xfrm>
            <a:off x="3141705" y="3533779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2779755" y="3724279"/>
            <a:ext cx="307975" cy="2619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3" name="Text Box 122"/>
          <p:cNvSpPr txBox="1">
            <a:spLocks noChangeArrowheads="1"/>
          </p:cNvSpPr>
          <p:nvPr/>
        </p:nvSpPr>
        <p:spPr bwMode="auto">
          <a:xfrm>
            <a:off x="4761089" y="4472835"/>
            <a:ext cx="4059062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Color each vertex with color from carrier …</a:t>
            </a:r>
          </a:p>
        </p:txBody>
      </p:sp>
      <p:sp>
        <p:nvSpPr>
          <p:cNvPr id="24" name="Text Box 122"/>
          <p:cNvSpPr txBox="1">
            <a:spLocks noChangeArrowheads="1"/>
          </p:cNvSpPr>
          <p:nvPr/>
        </p:nvSpPr>
        <p:spPr bwMode="auto">
          <a:xfrm>
            <a:off x="427213" y="5434860"/>
            <a:ext cx="7411861" cy="1200329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Claim: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Some </a:t>
            </a:r>
            <a:r>
              <a:rPr lang="en-US" sz="3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-simplex has </a:t>
            </a:r>
            <a:r>
              <a:rPr lang="en-US" sz="3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k+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distinct colors</a:t>
            </a:r>
          </a:p>
        </p:txBody>
      </p:sp>
      <p:cxnSp>
        <p:nvCxnSpPr>
          <p:cNvPr id="26" name="Curved Connector 25"/>
          <p:cNvCxnSpPr>
            <a:stCxn id="24" idx="0"/>
          </p:cNvCxnSpPr>
          <p:nvPr/>
        </p:nvCxnSpPr>
        <p:spPr bwMode="auto">
          <a:xfrm rot="16200000" flipV="1">
            <a:off x="2992455" y="4294171"/>
            <a:ext cx="891435" cy="1389944"/>
          </a:xfrm>
          <a:prstGeom prst="curvedConnector2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43675" y="6172200"/>
            <a:ext cx="1905000" cy="457200"/>
          </a:xfrm>
        </p:spPr>
        <p:txBody>
          <a:bodyPr/>
          <a:lstStyle/>
          <a:p>
            <a:fld id="{8F295F75-C4A9-44C0-BFBB-F9713B270148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619220" y="1874992"/>
            <a:ext cx="4013200" cy="3201988"/>
          </a:xfrm>
          <a:prstGeom prst="triangl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4375245" y="4919817"/>
            <a:ext cx="307975" cy="261938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560482" y="4948392"/>
            <a:ext cx="307975" cy="2619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37" name="Oval 35"/>
          <p:cNvSpPr>
            <a:spLocks noChangeArrowheads="1"/>
          </p:cNvSpPr>
          <p:nvPr/>
        </p:nvSpPr>
        <p:spPr bwMode="auto">
          <a:xfrm>
            <a:off x="2473420" y="1843242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31" name="Straight Connector 30"/>
          <p:cNvCxnSpPr>
            <a:stCxn id="40" idx="4"/>
            <a:endCxn id="6" idx="3"/>
          </p:cNvCxnSpPr>
          <p:nvPr/>
        </p:nvCxnSpPr>
        <p:spPr bwMode="auto">
          <a:xfrm rot="16200000" flipH="1">
            <a:off x="2153437" y="4604596"/>
            <a:ext cx="911941" cy="32826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6" idx="5"/>
            <a:endCxn id="40" idx="7"/>
          </p:cNvCxnSpPr>
          <p:nvPr/>
        </p:nvCxnSpPr>
        <p:spPr bwMode="auto">
          <a:xfrm flipH="1">
            <a:off x="2701879" y="3475986"/>
            <a:ext cx="927241" cy="465475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40" idx="1"/>
            <a:endCxn id="6" idx="1"/>
          </p:cNvCxnSpPr>
          <p:nvPr/>
        </p:nvCxnSpPr>
        <p:spPr bwMode="auto">
          <a:xfrm rot="16200000" flipV="1">
            <a:off x="1820577" y="3277930"/>
            <a:ext cx="465475" cy="861588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Oval 35"/>
          <p:cNvSpPr>
            <a:spLocks noChangeArrowheads="1"/>
          </p:cNvSpPr>
          <p:nvPr/>
        </p:nvSpPr>
        <p:spPr bwMode="auto">
          <a:xfrm>
            <a:off x="3481226" y="3337746"/>
            <a:ext cx="307975" cy="261938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4" name="Oval 35"/>
          <p:cNvSpPr>
            <a:spLocks noChangeArrowheads="1"/>
          </p:cNvSpPr>
          <p:nvPr/>
        </p:nvSpPr>
        <p:spPr bwMode="auto">
          <a:xfrm>
            <a:off x="2468503" y="4979734"/>
            <a:ext cx="307975" cy="2619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Oval 35"/>
          <p:cNvSpPr>
            <a:spLocks noChangeArrowheads="1"/>
          </p:cNvSpPr>
          <p:nvPr/>
        </p:nvSpPr>
        <p:spPr bwMode="auto">
          <a:xfrm>
            <a:off x="1455780" y="3362329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0" name="Oval 35"/>
          <p:cNvSpPr>
            <a:spLocks noChangeArrowheads="1"/>
          </p:cNvSpPr>
          <p:nvPr/>
        </p:nvSpPr>
        <p:spPr bwMode="auto">
          <a:xfrm>
            <a:off x="2439006" y="3903101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8" name="Oval 35"/>
          <p:cNvSpPr>
            <a:spLocks noChangeArrowheads="1"/>
          </p:cNvSpPr>
          <p:nvPr/>
        </p:nvSpPr>
        <p:spPr bwMode="auto">
          <a:xfrm>
            <a:off x="2008230" y="3657604"/>
            <a:ext cx="307975" cy="261938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9" name="Oval 35"/>
          <p:cNvSpPr>
            <a:spLocks noChangeArrowheads="1"/>
          </p:cNvSpPr>
          <p:nvPr/>
        </p:nvSpPr>
        <p:spPr bwMode="auto">
          <a:xfrm>
            <a:off x="3141705" y="3533779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2779755" y="3724279"/>
            <a:ext cx="307975" cy="2619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27" name="Straight Connector 26"/>
          <p:cNvCxnSpPr>
            <a:stCxn id="19" idx="5"/>
            <a:endCxn id="16" idx="1"/>
          </p:cNvCxnSpPr>
          <p:nvPr/>
        </p:nvCxnSpPr>
        <p:spPr bwMode="auto">
          <a:xfrm rot="16200000" flipH="1">
            <a:off x="3312052" y="3849882"/>
            <a:ext cx="1200820" cy="101576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21" idx="5"/>
            <a:endCxn id="16" idx="1"/>
          </p:cNvCxnSpPr>
          <p:nvPr/>
        </p:nvCxnSpPr>
        <p:spPr bwMode="auto">
          <a:xfrm rot="16200000" flipH="1">
            <a:off x="3226327" y="3764157"/>
            <a:ext cx="1010320" cy="137771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2692354" y="4098103"/>
            <a:ext cx="1670096" cy="86442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stCxn id="22" idx="7"/>
            <a:endCxn id="40" idx="3"/>
          </p:cNvCxnSpPr>
          <p:nvPr/>
        </p:nvCxnSpPr>
        <p:spPr bwMode="auto">
          <a:xfrm rot="5400000" flipH="1" flipV="1">
            <a:off x="1223695" y="3726340"/>
            <a:ext cx="860073" cy="166075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22" idx="7"/>
            <a:endCxn id="18" idx="3"/>
          </p:cNvCxnSpPr>
          <p:nvPr/>
        </p:nvCxnSpPr>
        <p:spPr bwMode="auto">
          <a:xfrm rot="5400000" flipH="1" flipV="1">
            <a:off x="885558" y="3818979"/>
            <a:ext cx="1105570" cy="122997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18" idx="0"/>
            <a:endCxn id="37" idx="4"/>
          </p:cNvCxnSpPr>
          <p:nvPr/>
        </p:nvCxnSpPr>
        <p:spPr bwMode="auto">
          <a:xfrm rot="5400000" flipH="1" flipV="1">
            <a:off x="1618601" y="2648797"/>
            <a:ext cx="1552424" cy="4651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40" idx="0"/>
          </p:cNvCxnSpPr>
          <p:nvPr/>
        </p:nvCxnSpPr>
        <p:spPr bwMode="auto">
          <a:xfrm rot="5400000" flipH="1" flipV="1">
            <a:off x="1778584" y="3043261"/>
            <a:ext cx="1674251" cy="4543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21" idx="0"/>
          </p:cNvCxnSpPr>
          <p:nvPr/>
        </p:nvCxnSpPr>
        <p:spPr bwMode="auto">
          <a:xfrm rot="16200000" flipV="1">
            <a:off x="1985884" y="2776419"/>
            <a:ext cx="1620101" cy="27561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19" idx="1"/>
          </p:cNvCxnSpPr>
          <p:nvPr/>
        </p:nvCxnSpPr>
        <p:spPr bwMode="auto">
          <a:xfrm rot="16200000" flipV="1">
            <a:off x="2217158" y="2602490"/>
            <a:ext cx="1438539" cy="5007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Text Box 122"/>
          <p:cNvSpPr txBox="1">
            <a:spLocks noChangeArrowheads="1"/>
          </p:cNvSpPr>
          <p:nvPr/>
        </p:nvSpPr>
        <p:spPr bwMode="auto">
          <a:xfrm>
            <a:off x="4361038" y="1977285"/>
            <a:ext cx="4459112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Replace discarded vertexes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43675" y="6172200"/>
            <a:ext cx="1905000" cy="457200"/>
          </a:xfrm>
        </p:spPr>
        <p:txBody>
          <a:bodyPr/>
          <a:lstStyle/>
          <a:p>
            <a:fld id="{8F295F75-C4A9-44C0-BFBB-F9713B270148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619220" y="1874992"/>
            <a:ext cx="4013200" cy="3201988"/>
          </a:xfrm>
          <a:prstGeom prst="triangl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560482" y="4948392"/>
            <a:ext cx="307975" cy="2619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37" name="Oval 35"/>
          <p:cNvSpPr>
            <a:spLocks noChangeArrowheads="1"/>
          </p:cNvSpPr>
          <p:nvPr/>
        </p:nvSpPr>
        <p:spPr bwMode="auto">
          <a:xfrm>
            <a:off x="2473420" y="1843242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31" name="Straight Connector 30"/>
          <p:cNvCxnSpPr>
            <a:stCxn id="40" idx="4"/>
            <a:endCxn id="6" idx="3"/>
          </p:cNvCxnSpPr>
          <p:nvPr/>
        </p:nvCxnSpPr>
        <p:spPr bwMode="auto">
          <a:xfrm rot="16200000" flipH="1">
            <a:off x="2153437" y="4604596"/>
            <a:ext cx="911941" cy="32826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6" idx="5"/>
            <a:endCxn id="40" idx="7"/>
          </p:cNvCxnSpPr>
          <p:nvPr/>
        </p:nvCxnSpPr>
        <p:spPr bwMode="auto">
          <a:xfrm flipH="1">
            <a:off x="2701879" y="3475986"/>
            <a:ext cx="927241" cy="465475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40" idx="1"/>
            <a:endCxn id="6" idx="1"/>
          </p:cNvCxnSpPr>
          <p:nvPr/>
        </p:nvCxnSpPr>
        <p:spPr bwMode="auto">
          <a:xfrm rot="16200000" flipV="1">
            <a:off x="1820577" y="3277930"/>
            <a:ext cx="465475" cy="861588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Oval 35"/>
          <p:cNvSpPr>
            <a:spLocks noChangeArrowheads="1"/>
          </p:cNvSpPr>
          <p:nvPr/>
        </p:nvSpPr>
        <p:spPr bwMode="auto">
          <a:xfrm>
            <a:off x="3481226" y="3337746"/>
            <a:ext cx="307975" cy="261938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Oval 35"/>
          <p:cNvSpPr>
            <a:spLocks noChangeArrowheads="1"/>
          </p:cNvSpPr>
          <p:nvPr/>
        </p:nvSpPr>
        <p:spPr bwMode="auto">
          <a:xfrm>
            <a:off x="1455780" y="3362329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8" name="Oval 35"/>
          <p:cNvSpPr>
            <a:spLocks noChangeArrowheads="1"/>
          </p:cNvSpPr>
          <p:nvPr/>
        </p:nvSpPr>
        <p:spPr bwMode="auto">
          <a:xfrm>
            <a:off x="2008230" y="3657604"/>
            <a:ext cx="307975" cy="261938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9" name="Oval 35"/>
          <p:cNvSpPr>
            <a:spLocks noChangeArrowheads="1"/>
          </p:cNvSpPr>
          <p:nvPr/>
        </p:nvSpPr>
        <p:spPr bwMode="auto">
          <a:xfrm>
            <a:off x="3141705" y="3533779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2779755" y="3724279"/>
            <a:ext cx="307975" cy="2619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27" name="Straight Connector 26"/>
          <p:cNvCxnSpPr>
            <a:stCxn id="19" idx="5"/>
            <a:endCxn id="16" idx="1"/>
          </p:cNvCxnSpPr>
          <p:nvPr/>
        </p:nvCxnSpPr>
        <p:spPr bwMode="auto">
          <a:xfrm rot="16200000" flipH="1">
            <a:off x="3312052" y="3849882"/>
            <a:ext cx="1200820" cy="101576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21" idx="5"/>
            <a:endCxn id="16" idx="1"/>
          </p:cNvCxnSpPr>
          <p:nvPr/>
        </p:nvCxnSpPr>
        <p:spPr bwMode="auto">
          <a:xfrm rot="16200000" flipH="1">
            <a:off x="3226327" y="3764157"/>
            <a:ext cx="1010320" cy="137771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2692354" y="4098103"/>
            <a:ext cx="1670096" cy="86442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stCxn id="22" idx="7"/>
            <a:endCxn id="40" idx="3"/>
          </p:cNvCxnSpPr>
          <p:nvPr/>
        </p:nvCxnSpPr>
        <p:spPr bwMode="auto">
          <a:xfrm rot="5400000" flipH="1" flipV="1">
            <a:off x="1223695" y="3726340"/>
            <a:ext cx="860073" cy="166075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22" idx="7"/>
            <a:endCxn id="18" idx="3"/>
          </p:cNvCxnSpPr>
          <p:nvPr/>
        </p:nvCxnSpPr>
        <p:spPr bwMode="auto">
          <a:xfrm rot="5400000" flipH="1" flipV="1">
            <a:off x="885558" y="3818979"/>
            <a:ext cx="1105570" cy="122997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18" idx="0"/>
            <a:endCxn id="37" idx="4"/>
          </p:cNvCxnSpPr>
          <p:nvPr/>
        </p:nvCxnSpPr>
        <p:spPr bwMode="auto">
          <a:xfrm rot="5400000" flipH="1" flipV="1">
            <a:off x="1618601" y="2648797"/>
            <a:ext cx="1552424" cy="4651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40" idx="0"/>
          </p:cNvCxnSpPr>
          <p:nvPr/>
        </p:nvCxnSpPr>
        <p:spPr bwMode="auto">
          <a:xfrm rot="5400000" flipH="1" flipV="1">
            <a:off x="1778584" y="3043261"/>
            <a:ext cx="1674251" cy="4543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21" idx="0"/>
          </p:cNvCxnSpPr>
          <p:nvPr/>
        </p:nvCxnSpPr>
        <p:spPr bwMode="auto">
          <a:xfrm rot="16200000" flipV="1">
            <a:off x="1985884" y="2776419"/>
            <a:ext cx="1620101" cy="27561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19" idx="1"/>
          </p:cNvCxnSpPr>
          <p:nvPr/>
        </p:nvCxnSpPr>
        <p:spPr bwMode="auto">
          <a:xfrm rot="16200000" flipV="1">
            <a:off x="2217158" y="2602490"/>
            <a:ext cx="1438539" cy="5007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Freeform 31"/>
          <p:cNvSpPr/>
          <p:nvPr/>
        </p:nvSpPr>
        <p:spPr>
          <a:xfrm>
            <a:off x="2581275" y="4038600"/>
            <a:ext cx="1952625" cy="1038225"/>
          </a:xfrm>
          <a:custGeom>
            <a:avLst/>
            <a:gdLst>
              <a:gd name="connsiteX0" fmla="*/ 0 w 1952625"/>
              <a:gd name="connsiteY0" fmla="*/ 0 h 1038225"/>
              <a:gd name="connsiteX1" fmla="*/ 38100 w 1952625"/>
              <a:gd name="connsiteY1" fmla="*/ 1038225 h 1038225"/>
              <a:gd name="connsiteX2" fmla="*/ 1952625 w 1952625"/>
              <a:gd name="connsiteY2" fmla="*/ 1038225 h 1038225"/>
              <a:gd name="connsiteX3" fmla="*/ 0 w 1952625"/>
              <a:gd name="connsiteY3" fmla="*/ 0 h 10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2625" h="1038225">
                <a:moveTo>
                  <a:pt x="0" y="0"/>
                </a:moveTo>
                <a:lnTo>
                  <a:pt x="38100" y="1038225"/>
                </a:lnTo>
                <a:lnTo>
                  <a:pt x="1952625" y="10382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4375245" y="4919817"/>
            <a:ext cx="307975" cy="261938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4" name="Oval 35"/>
          <p:cNvSpPr>
            <a:spLocks noChangeArrowheads="1"/>
          </p:cNvSpPr>
          <p:nvPr/>
        </p:nvSpPr>
        <p:spPr bwMode="auto">
          <a:xfrm>
            <a:off x="2468503" y="4979734"/>
            <a:ext cx="307975" cy="2619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0" name="Oval 35"/>
          <p:cNvSpPr>
            <a:spLocks noChangeArrowheads="1"/>
          </p:cNvSpPr>
          <p:nvPr/>
        </p:nvSpPr>
        <p:spPr bwMode="auto">
          <a:xfrm>
            <a:off x="2439006" y="3903101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34" name="Text Box 122"/>
          <p:cNvSpPr txBox="1">
            <a:spLocks noChangeArrowheads="1"/>
          </p:cNvSpPr>
          <p:nvPr/>
        </p:nvSpPr>
        <p:spPr bwMode="auto">
          <a:xfrm>
            <a:off x="4361038" y="1977285"/>
            <a:ext cx="4459112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Replace discarded vertexes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122"/>
          <p:cNvSpPr txBox="1">
            <a:spLocks noChangeArrowheads="1"/>
          </p:cNvSpPr>
          <p:nvPr/>
        </p:nvSpPr>
        <p:spPr bwMode="auto">
          <a:xfrm>
            <a:off x="4361038" y="3570520"/>
            <a:ext cx="4459112" cy="1015663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Sperner’s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Lemma: some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-simplex 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¿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has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n+1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colors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43675" y="6172200"/>
            <a:ext cx="1905000" cy="457200"/>
          </a:xfrm>
        </p:spPr>
        <p:txBody>
          <a:bodyPr/>
          <a:lstStyle/>
          <a:p>
            <a:fld id="{8F295F75-C4A9-44C0-BFBB-F9713B270148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619220" y="1874992"/>
            <a:ext cx="4013200" cy="3201988"/>
          </a:xfrm>
          <a:prstGeom prst="triangl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560482" y="4948392"/>
            <a:ext cx="307975" cy="2619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37" name="Oval 35"/>
          <p:cNvSpPr>
            <a:spLocks noChangeArrowheads="1"/>
          </p:cNvSpPr>
          <p:nvPr/>
        </p:nvSpPr>
        <p:spPr bwMode="auto">
          <a:xfrm>
            <a:off x="2473420" y="1843242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31" name="Straight Connector 30"/>
          <p:cNvCxnSpPr>
            <a:stCxn id="40" idx="4"/>
            <a:endCxn id="6" idx="3"/>
          </p:cNvCxnSpPr>
          <p:nvPr/>
        </p:nvCxnSpPr>
        <p:spPr bwMode="auto">
          <a:xfrm rot="16200000" flipH="1">
            <a:off x="2153437" y="4604596"/>
            <a:ext cx="911941" cy="32826"/>
          </a:xfrm>
          <a:prstGeom prst="line">
            <a:avLst/>
          </a:prstGeom>
          <a:noFill/>
          <a:ln w="571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6" idx="5"/>
            <a:endCxn id="40" idx="7"/>
          </p:cNvCxnSpPr>
          <p:nvPr/>
        </p:nvCxnSpPr>
        <p:spPr bwMode="auto">
          <a:xfrm flipH="1">
            <a:off x="2701879" y="3475986"/>
            <a:ext cx="927241" cy="465475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40" idx="1"/>
            <a:endCxn id="6" idx="1"/>
          </p:cNvCxnSpPr>
          <p:nvPr/>
        </p:nvCxnSpPr>
        <p:spPr bwMode="auto">
          <a:xfrm rot="16200000" flipV="1">
            <a:off x="1820577" y="3277930"/>
            <a:ext cx="465475" cy="861588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Oval 35"/>
          <p:cNvSpPr>
            <a:spLocks noChangeArrowheads="1"/>
          </p:cNvSpPr>
          <p:nvPr/>
        </p:nvSpPr>
        <p:spPr bwMode="auto">
          <a:xfrm>
            <a:off x="3481226" y="3337746"/>
            <a:ext cx="307975" cy="261938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Oval 35"/>
          <p:cNvSpPr>
            <a:spLocks noChangeArrowheads="1"/>
          </p:cNvSpPr>
          <p:nvPr/>
        </p:nvSpPr>
        <p:spPr bwMode="auto">
          <a:xfrm>
            <a:off x="1455780" y="3362329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0" name="Text Box 122"/>
          <p:cNvSpPr txBox="1">
            <a:spLocks noChangeArrowheads="1"/>
          </p:cNvSpPr>
          <p:nvPr/>
        </p:nvSpPr>
        <p:spPr bwMode="auto">
          <a:xfrm>
            <a:off x="4361038" y="1977285"/>
            <a:ext cx="4459112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Replace discarded vertexes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35"/>
          <p:cNvSpPr>
            <a:spLocks noChangeArrowheads="1"/>
          </p:cNvSpPr>
          <p:nvPr/>
        </p:nvSpPr>
        <p:spPr bwMode="auto">
          <a:xfrm>
            <a:off x="2008230" y="3657604"/>
            <a:ext cx="307975" cy="261938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9" name="Oval 35"/>
          <p:cNvSpPr>
            <a:spLocks noChangeArrowheads="1"/>
          </p:cNvSpPr>
          <p:nvPr/>
        </p:nvSpPr>
        <p:spPr bwMode="auto">
          <a:xfrm>
            <a:off x="3141705" y="3533779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2779755" y="3724279"/>
            <a:ext cx="307975" cy="2619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27" name="Straight Connector 26"/>
          <p:cNvCxnSpPr>
            <a:stCxn id="19" idx="5"/>
            <a:endCxn id="16" idx="1"/>
          </p:cNvCxnSpPr>
          <p:nvPr/>
        </p:nvCxnSpPr>
        <p:spPr bwMode="auto">
          <a:xfrm rot="16200000" flipH="1">
            <a:off x="3312052" y="3849882"/>
            <a:ext cx="1200820" cy="101576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21" idx="5"/>
            <a:endCxn id="16" idx="1"/>
          </p:cNvCxnSpPr>
          <p:nvPr/>
        </p:nvCxnSpPr>
        <p:spPr bwMode="auto">
          <a:xfrm rot="16200000" flipH="1">
            <a:off x="3226327" y="3764157"/>
            <a:ext cx="1010320" cy="137771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2692354" y="4098103"/>
            <a:ext cx="1670096" cy="86442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stCxn id="22" idx="7"/>
            <a:endCxn id="40" idx="3"/>
          </p:cNvCxnSpPr>
          <p:nvPr/>
        </p:nvCxnSpPr>
        <p:spPr bwMode="auto">
          <a:xfrm rot="5400000" flipH="1" flipV="1">
            <a:off x="1223695" y="3726340"/>
            <a:ext cx="860073" cy="166075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22" idx="7"/>
            <a:endCxn id="18" idx="3"/>
          </p:cNvCxnSpPr>
          <p:nvPr/>
        </p:nvCxnSpPr>
        <p:spPr bwMode="auto">
          <a:xfrm rot="5400000" flipH="1" flipV="1">
            <a:off x="885558" y="3818979"/>
            <a:ext cx="1105570" cy="122997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18" idx="0"/>
            <a:endCxn id="37" idx="4"/>
          </p:cNvCxnSpPr>
          <p:nvPr/>
        </p:nvCxnSpPr>
        <p:spPr bwMode="auto">
          <a:xfrm rot="5400000" flipH="1" flipV="1">
            <a:off x="1618601" y="2648797"/>
            <a:ext cx="1552424" cy="4651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40" idx="0"/>
          </p:cNvCxnSpPr>
          <p:nvPr/>
        </p:nvCxnSpPr>
        <p:spPr bwMode="auto">
          <a:xfrm rot="5400000" flipH="1" flipV="1">
            <a:off x="1778584" y="3043261"/>
            <a:ext cx="1674251" cy="4543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21" idx="0"/>
          </p:cNvCxnSpPr>
          <p:nvPr/>
        </p:nvCxnSpPr>
        <p:spPr bwMode="auto">
          <a:xfrm rot="16200000" flipV="1">
            <a:off x="1985884" y="2776419"/>
            <a:ext cx="1620101" cy="27561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19" idx="1"/>
          </p:cNvCxnSpPr>
          <p:nvPr/>
        </p:nvCxnSpPr>
        <p:spPr bwMode="auto">
          <a:xfrm rot="16200000" flipV="1">
            <a:off x="2217158" y="2602490"/>
            <a:ext cx="1438539" cy="5007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 Box 122"/>
          <p:cNvSpPr txBox="1">
            <a:spLocks noChangeArrowheads="1"/>
          </p:cNvSpPr>
          <p:nvPr/>
        </p:nvSpPr>
        <p:spPr bwMode="auto">
          <a:xfrm>
            <a:off x="4361038" y="3570520"/>
            <a:ext cx="4459112" cy="1015663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Sperner’s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Lemma: some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-simplex 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¿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has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n+1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colors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4375245" y="4919817"/>
            <a:ext cx="307975" cy="261938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4" name="Oval 35"/>
          <p:cNvSpPr>
            <a:spLocks noChangeArrowheads="1"/>
          </p:cNvSpPr>
          <p:nvPr/>
        </p:nvSpPr>
        <p:spPr bwMode="auto">
          <a:xfrm>
            <a:off x="2468503" y="4979734"/>
            <a:ext cx="307975" cy="2619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0" name="Oval 35"/>
          <p:cNvSpPr>
            <a:spLocks noChangeArrowheads="1"/>
          </p:cNvSpPr>
          <p:nvPr/>
        </p:nvSpPr>
        <p:spPr bwMode="auto">
          <a:xfrm>
            <a:off x="2439006" y="3903101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34" name="Text Box 122"/>
          <p:cNvSpPr txBox="1">
            <a:spLocks noChangeArrowheads="1"/>
          </p:cNvSpPr>
          <p:nvPr/>
        </p:nvSpPr>
        <p:spPr bwMode="auto">
          <a:xfrm>
            <a:off x="4361038" y="5225310"/>
            <a:ext cx="4459112" cy="1015663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-face of 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¿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lies in the truncated subdivision.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82065" y="4410075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¿</a:t>
            </a:r>
          </a:p>
        </p:txBody>
      </p:sp>
      <p:cxnSp>
        <p:nvCxnSpPr>
          <p:cNvPr id="39" name="Curved Connector 38"/>
          <p:cNvCxnSpPr>
            <a:stCxn id="34" idx="1"/>
          </p:cNvCxnSpPr>
          <p:nvPr/>
        </p:nvCxnSpPr>
        <p:spPr bwMode="auto">
          <a:xfrm rot="10800000">
            <a:off x="2657476" y="4629150"/>
            <a:ext cx="1703563" cy="1103992"/>
          </a:xfrm>
          <a:prstGeom prst="curvedConnector3">
            <a:avLst>
              <a:gd name="adj1" fmla="val 50000"/>
            </a:avLst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 Box 122"/>
          <p:cNvSpPr txBox="1">
            <a:spLocks noChangeArrowheads="1"/>
          </p:cNvSpPr>
          <p:nvPr/>
        </p:nvSpPr>
        <p:spPr bwMode="auto">
          <a:xfrm>
            <a:off x="7332839" y="5911110"/>
            <a:ext cx="1601612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QED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Theorem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23666" y="1838325"/>
            <a:ext cx="4023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Build a continuous map:</a:t>
            </a:r>
          </a:p>
        </p:txBody>
      </p:sp>
      <p:pic>
        <p:nvPicPr>
          <p:cNvPr id="8" name="Picture 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029442" y="2559623"/>
            <a:ext cx="4857133" cy="6381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23666" y="3395820"/>
            <a:ext cx="1702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Such that</a:t>
            </a:r>
          </a:p>
        </p:txBody>
      </p:sp>
      <p:pic>
        <p:nvPicPr>
          <p:cNvPr id="11" name="Picture 1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029442" y="4117118"/>
            <a:ext cx="2942268" cy="637805"/>
          </a:xfrm>
          <a:prstGeom prst="rect">
            <a:avLst/>
          </a:prstGeom>
          <a:noFill/>
          <a:ln/>
          <a:effectLst/>
        </p:spPr>
      </p:pic>
      <p:sp>
        <p:nvSpPr>
          <p:cNvPr id="12" name="TextBox 11"/>
          <p:cNvSpPr txBox="1"/>
          <p:nvPr/>
        </p:nvSpPr>
        <p:spPr>
          <a:xfrm>
            <a:off x="963553" y="5105400"/>
            <a:ext cx="2244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For all 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¿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µ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</a:p>
        </p:txBody>
      </p:sp>
      <p:sp>
        <p:nvSpPr>
          <p:cNvPr id="13" name="Text Box 122"/>
          <p:cNvSpPr txBox="1">
            <a:spLocks noChangeArrowheads="1"/>
          </p:cNvSpPr>
          <p:nvPr/>
        </p:nvSpPr>
        <p:spPr bwMode="auto">
          <a:xfrm>
            <a:off x="3589513" y="5225310"/>
            <a:ext cx="4459112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truncated subdivision.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urved Connector 14"/>
          <p:cNvCxnSpPr>
            <a:stCxn id="13" idx="0"/>
          </p:cNvCxnSpPr>
          <p:nvPr/>
        </p:nvCxnSpPr>
        <p:spPr bwMode="auto">
          <a:xfrm rot="16200000" flipV="1">
            <a:off x="4059255" y="3465496"/>
            <a:ext cx="2015385" cy="1504244"/>
          </a:xfrm>
          <a:prstGeom prst="curvedConnector3">
            <a:avLst>
              <a:gd name="adj1" fmla="val 50000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89</a:t>
            </a:fld>
            <a:endParaRPr lang="en-US"/>
          </a:p>
        </p:txBody>
      </p: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1733550" y="1524000"/>
            <a:ext cx="1946275" cy="1620838"/>
            <a:chOff x="3729" y="2639"/>
            <a:chExt cx="1226" cy="1021"/>
          </a:xfrm>
        </p:grpSpPr>
        <p:sp>
          <p:nvSpPr>
            <p:cNvPr id="9" name="Freeform 66"/>
            <p:cNvSpPr>
              <a:spLocks/>
            </p:cNvSpPr>
            <p:nvPr/>
          </p:nvSpPr>
          <p:spPr bwMode="auto">
            <a:xfrm>
              <a:off x="4096" y="2731"/>
              <a:ext cx="755" cy="8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2" y="848"/>
                </a:cxn>
                <a:cxn ang="0">
                  <a:pos x="755" y="320"/>
                </a:cxn>
                <a:cxn ang="0">
                  <a:pos x="0" y="0"/>
                </a:cxn>
              </a:cxnLst>
              <a:rect l="0" t="0" r="r" b="b"/>
              <a:pathLst>
                <a:path w="755" h="848">
                  <a:moveTo>
                    <a:pt x="0" y="0"/>
                  </a:moveTo>
                  <a:lnTo>
                    <a:pt x="652" y="848"/>
                  </a:lnTo>
                  <a:lnTo>
                    <a:pt x="755" y="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C8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65"/>
            <p:cNvSpPr>
              <a:spLocks/>
            </p:cNvSpPr>
            <p:nvPr/>
          </p:nvSpPr>
          <p:spPr bwMode="auto">
            <a:xfrm>
              <a:off x="3827" y="2720"/>
              <a:ext cx="931" cy="89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931" y="890"/>
                </a:cxn>
                <a:cxn ang="0">
                  <a:pos x="0" y="817"/>
                </a:cxn>
                <a:cxn ang="0">
                  <a:pos x="269" y="0"/>
                </a:cxn>
              </a:cxnLst>
              <a:rect l="0" t="0" r="r" b="b"/>
              <a:pathLst>
                <a:path w="931" h="890">
                  <a:moveTo>
                    <a:pt x="269" y="0"/>
                  </a:moveTo>
                  <a:lnTo>
                    <a:pt x="931" y="890"/>
                  </a:lnTo>
                  <a:lnTo>
                    <a:pt x="0" y="817"/>
                  </a:lnTo>
                  <a:lnTo>
                    <a:pt x="269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oup 52"/>
            <p:cNvGrpSpPr>
              <a:grpSpLocks/>
            </p:cNvGrpSpPr>
            <p:nvPr/>
          </p:nvGrpSpPr>
          <p:grpSpPr bwMode="auto">
            <a:xfrm>
              <a:off x="4003" y="2639"/>
              <a:ext cx="194" cy="165"/>
              <a:chOff x="3366" y="2963"/>
              <a:chExt cx="432" cy="384"/>
            </a:xfrm>
          </p:grpSpPr>
          <p:sp>
            <p:nvSpPr>
              <p:cNvPr id="22" name="Oval 53"/>
              <p:cNvSpPr>
                <a:spLocks noChangeArrowheads="1"/>
              </p:cNvSpPr>
              <p:nvPr/>
            </p:nvSpPr>
            <p:spPr bwMode="auto">
              <a:xfrm>
                <a:off x="3366" y="2963"/>
                <a:ext cx="432" cy="384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Oval 54"/>
              <p:cNvSpPr>
                <a:spLocks noChangeArrowheads="1"/>
              </p:cNvSpPr>
              <p:nvPr/>
            </p:nvSpPr>
            <p:spPr bwMode="auto">
              <a:xfrm>
                <a:off x="3655" y="3055"/>
                <a:ext cx="62" cy="134"/>
              </a:xfrm>
              <a:prstGeom prst="ellipse">
                <a:avLst/>
              </a:prstGeom>
              <a:solidFill>
                <a:srgbClr val="FF7C8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 61"/>
            <p:cNvGrpSpPr>
              <a:grpSpLocks/>
            </p:cNvGrpSpPr>
            <p:nvPr/>
          </p:nvGrpSpPr>
          <p:grpSpPr bwMode="auto">
            <a:xfrm>
              <a:off x="4653" y="3495"/>
              <a:ext cx="194" cy="165"/>
              <a:chOff x="3366" y="2963"/>
              <a:chExt cx="432" cy="384"/>
            </a:xfrm>
          </p:grpSpPr>
          <p:sp>
            <p:nvSpPr>
              <p:cNvPr id="20" name="Oval 62"/>
              <p:cNvSpPr>
                <a:spLocks noChangeArrowheads="1"/>
              </p:cNvSpPr>
              <p:nvPr/>
            </p:nvSpPr>
            <p:spPr bwMode="auto">
              <a:xfrm>
                <a:off x="3366" y="2963"/>
                <a:ext cx="432" cy="384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Oval 63"/>
              <p:cNvSpPr>
                <a:spLocks noChangeArrowheads="1"/>
              </p:cNvSpPr>
              <p:nvPr/>
            </p:nvSpPr>
            <p:spPr bwMode="auto">
              <a:xfrm>
                <a:off x="3655" y="3055"/>
                <a:ext cx="62" cy="134"/>
              </a:xfrm>
              <a:prstGeom prst="ellipse">
                <a:avLst/>
              </a:prstGeom>
              <a:solidFill>
                <a:srgbClr val="FF7C8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" name="Line 67"/>
            <p:cNvSpPr>
              <a:spLocks noChangeShapeType="1"/>
            </p:cNvSpPr>
            <p:nvPr/>
          </p:nvSpPr>
          <p:spPr bwMode="auto">
            <a:xfrm flipV="1">
              <a:off x="3817" y="3051"/>
              <a:ext cx="1055" cy="4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" name="Group 58"/>
            <p:cNvGrpSpPr>
              <a:grpSpLocks/>
            </p:cNvGrpSpPr>
            <p:nvPr/>
          </p:nvGrpSpPr>
          <p:grpSpPr bwMode="auto">
            <a:xfrm>
              <a:off x="3729" y="3452"/>
              <a:ext cx="194" cy="165"/>
              <a:chOff x="3366" y="2963"/>
              <a:chExt cx="432" cy="384"/>
            </a:xfrm>
          </p:grpSpPr>
          <p:sp>
            <p:nvSpPr>
              <p:cNvPr id="18" name="Oval 59"/>
              <p:cNvSpPr>
                <a:spLocks noChangeArrowheads="1"/>
              </p:cNvSpPr>
              <p:nvPr/>
            </p:nvSpPr>
            <p:spPr bwMode="auto">
              <a:xfrm>
                <a:off x="3366" y="2963"/>
                <a:ext cx="432" cy="384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Oval 60"/>
              <p:cNvSpPr>
                <a:spLocks noChangeArrowheads="1"/>
              </p:cNvSpPr>
              <p:nvPr/>
            </p:nvSpPr>
            <p:spPr bwMode="auto">
              <a:xfrm>
                <a:off x="3655" y="3055"/>
                <a:ext cx="62" cy="134"/>
              </a:xfrm>
              <a:prstGeom prst="ellipse">
                <a:avLst/>
              </a:prstGeom>
              <a:solidFill>
                <a:srgbClr val="FF7C8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5" name="Group 55"/>
            <p:cNvGrpSpPr>
              <a:grpSpLocks/>
            </p:cNvGrpSpPr>
            <p:nvPr/>
          </p:nvGrpSpPr>
          <p:grpSpPr bwMode="auto">
            <a:xfrm>
              <a:off x="4761" y="2952"/>
              <a:ext cx="194" cy="165"/>
              <a:chOff x="3366" y="2963"/>
              <a:chExt cx="432" cy="384"/>
            </a:xfrm>
          </p:grpSpPr>
          <p:sp>
            <p:nvSpPr>
              <p:cNvPr id="16" name="Oval 56"/>
              <p:cNvSpPr>
                <a:spLocks noChangeArrowheads="1"/>
              </p:cNvSpPr>
              <p:nvPr/>
            </p:nvSpPr>
            <p:spPr bwMode="auto">
              <a:xfrm>
                <a:off x="3366" y="2963"/>
                <a:ext cx="432" cy="384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Oval 57"/>
              <p:cNvSpPr>
                <a:spLocks noChangeArrowheads="1"/>
              </p:cNvSpPr>
              <p:nvPr/>
            </p:nvSpPr>
            <p:spPr bwMode="auto">
              <a:xfrm>
                <a:off x="3655" y="3055"/>
                <a:ext cx="62" cy="134"/>
              </a:xfrm>
              <a:prstGeom prst="ellipse">
                <a:avLst/>
              </a:prstGeom>
              <a:solidFill>
                <a:srgbClr val="FF7C8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5" name="Freeform 66"/>
          <p:cNvSpPr>
            <a:spLocks/>
          </p:cNvSpPr>
          <p:nvPr/>
        </p:nvSpPr>
        <p:spPr bwMode="auto">
          <a:xfrm>
            <a:off x="5945188" y="1955800"/>
            <a:ext cx="1198563" cy="134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2" y="848"/>
              </a:cxn>
              <a:cxn ang="0">
                <a:pos x="755" y="320"/>
              </a:cxn>
              <a:cxn ang="0">
                <a:pos x="0" y="0"/>
              </a:cxn>
            </a:cxnLst>
            <a:rect l="0" t="0" r="r" b="b"/>
            <a:pathLst>
              <a:path w="755" h="848">
                <a:moveTo>
                  <a:pt x="0" y="0"/>
                </a:moveTo>
                <a:lnTo>
                  <a:pt x="652" y="848"/>
                </a:lnTo>
                <a:lnTo>
                  <a:pt x="755" y="32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reeform 65"/>
          <p:cNvSpPr>
            <a:spLocks/>
          </p:cNvSpPr>
          <p:nvPr/>
        </p:nvSpPr>
        <p:spPr bwMode="auto">
          <a:xfrm>
            <a:off x="5518150" y="1938338"/>
            <a:ext cx="1477963" cy="1412875"/>
          </a:xfrm>
          <a:custGeom>
            <a:avLst/>
            <a:gdLst/>
            <a:ahLst/>
            <a:cxnLst>
              <a:cxn ang="0">
                <a:pos x="269" y="0"/>
              </a:cxn>
              <a:cxn ang="0">
                <a:pos x="931" y="890"/>
              </a:cxn>
              <a:cxn ang="0">
                <a:pos x="0" y="817"/>
              </a:cxn>
              <a:cxn ang="0">
                <a:pos x="269" y="0"/>
              </a:cxn>
            </a:cxnLst>
            <a:rect l="0" t="0" r="r" b="b"/>
            <a:pathLst>
              <a:path w="931" h="890">
                <a:moveTo>
                  <a:pt x="269" y="0"/>
                </a:moveTo>
                <a:lnTo>
                  <a:pt x="931" y="890"/>
                </a:lnTo>
                <a:lnTo>
                  <a:pt x="0" y="817"/>
                </a:lnTo>
                <a:lnTo>
                  <a:pt x="269" y="0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52"/>
          <p:cNvGrpSpPr>
            <a:grpSpLocks/>
          </p:cNvGrpSpPr>
          <p:nvPr/>
        </p:nvGrpSpPr>
        <p:grpSpPr bwMode="auto">
          <a:xfrm>
            <a:off x="5797550" y="1809750"/>
            <a:ext cx="307975" cy="261938"/>
            <a:chOff x="3366" y="2963"/>
            <a:chExt cx="432" cy="384"/>
          </a:xfrm>
        </p:grpSpPr>
        <p:sp>
          <p:nvSpPr>
            <p:cNvPr id="38" name="Oval 53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Oval 54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solidFill>
              <a:srgbClr val="FF7C8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61"/>
          <p:cNvGrpSpPr>
            <a:grpSpLocks/>
          </p:cNvGrpSpPr>
          <p:nvPr/>
        </p:nvGrpSpPr>
        <p:grpSpPr bwMode="auto">
          <a:xfrm>
            <a:off x="6829425" y="3168650"/>
            <a:ext cx="307975" cy="261938"/>
            <a:chOff x="3366" y="2963"/>
            <a:chExt cx="432" cy="384"/>
          </a:xfrm>
        </p:grpSpPr>
        <p:sp>
          <p:nvSpPr>
            <p:cNvPr id="36" name="Oval 62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Oval 63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solidFill>
              <a:srgbClr val="FF7C8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Line 67"/>
          <p:cNvSpPr>
            <a:spLocks noChangeShapeType="1"/>
          </p:cNvSpPr>
          <p:nvPr/>
        </p:nvSpPr>
        <p:spPr bwMode="auto">
          <a:xfrm flipV="1">
            <a:off x="5502275" y="2463800"/>
            <a:ext cx="1674813" cy="771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oup 58"/>
          <p:cNvGrpSpPr>
            <a:grpSpLocks/>
          </p:cNvGrpSpPr>
          <p:nvPr/>
        </p:nvGrpSpPr>
        <p:grpSpPr bwMode="auto">
          <a:xfrm>
            <a:off x="5362575" y="3100388"/>
            <a:ext cx="307975" cy="261938"/>
            <a:chOff x="3366" y="2963"/>
            <a:chExt cx="432" cy="384"/>
          </a:xfrm>
        </p:grpSpPr>
        <p:sp>
          <p:nvSpPr>
            <p:cNvPr id="34" name="Oval 59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Oval 60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solidFill>
              <a:srgbClr val="FF7C8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55"/>
          <p:cNvGrpSpPr>
            <a:grpSpLocks/>
          </p:cNvGrpSpPr>
          <p:nvPr/>
        </p:nvGrpSpPr>
        <p:grpSpPr bwMode="auto">
          <a:xfrm>
            <a:off x="7000875" y="2306638"/>
            <a:ext cx="307975" cy="261938"/>
            <a:chOff x="3366" y="2963"/>
            <a:chExt cx="432" cy="384"/>
          </a:xfrm>
        </p:grpSpPr>
        <p:sp>
          <p:nvSpPr>
            <p:cNvPr id="32" name="Oval 56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val 57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solidFill>
              <a:srgbClr val="FF7C8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Freeform 66"/>
          <p:cNvSpPr>
            <a:spLocks/>
          </p:cNvSpPr>
          <p:nvPr/>
        </p:nvSpPr>
        <p:spPr bwMode="auto">
          <a:xfrm>
            <a:off x="3840163" y="4260850"/>
            <a:ext cx="1198563" cy="134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2" y="848"/>
              </a:cxn>
              <a:cxn ang="0">
                <a:pos x="755" y="320"/>
              </a:cxn>
              <a:cxn ang="0">
                <a:pos x="0" y="0"/>
              </a:cxn>
            </a:cxnLst>
            <a:rect l="0" t="0" r="r" b="b"/>
            <a:pathLst>
              <a:path w="755" h="848">
                <a:moveTo>
                  <a:pt x="0" y="0"/>
                </a:moveTo>
                <a:lnTo>
                  <a:pt x="652" y="848"/>
                </a:lnTo>
                <a:lnTo>
                  <a:pt x="755" y="320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Freeform 65"/>
          <p:cNvSpPr>
            <a:spLocks/>
          </p:cNvSpPr>
          <p:nvPr/>
        </p:nvSpPr>
        <p:spPr bwMode="auto">
          <a:xfrm>
            <a:off x="3413125" y="4243388"/>
            <a:ext cx="1477963" cy="1412875"/>
          </a:xfrm>
          <a:custGeom>
            <a:avLst/>
            <a:gdLst/>
            <a:ahLst/>
            <a:cxnLst>
              <a:cxn ang="0">
                <a:pos x="269" y="0"/>
              </a:cxn>
              <a:cxn ang="0">
                <a:pos x="931" y="890"/>
              </a:cxn>
              <a:cxn ang="0">
                <a:pos x="0" y="817"/>
              </a:cxn>
              <a:cxn ang="0">
                <a:pos x="269" y="0"/>
              </a:cxn>
            </a:cxnLst>
            <a:rect l="0" t="0" r="r" b="b"/>
            <a:pathLst>
              <a:path w="931" h="890">
                <a:moveTo>
                  <a:pt x="269" y="0"/>
                </a:moveTo>
                <a:lnTo>
                  <a:pt x="931" y="890"/>
                </a:lnTo>
                <a:lnTo>
                  <a:pt x="0" y="817"/>
                </a:lnTo>
                <a:lnTo>
                  <a:pt x="269" y="0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3" name="Group 52"/>
          <p:cNvGrpSpPr>
            <a:grpSpLocks/>
          </p:cNvGrpSpPr>
          <p:nvPr/>
        </p:nvGrpSpPr>
        <p:grpSpPr bwMode="auto">
          <a:xfrm>
            <a:off x="3692525" y="4114800"/>
            <a:ext cx="307975" cy="261938"/>
            <a:chOff x="3366" y="2963"/>
            <a:chExt cx="432" cy="384"/>
          </a:xfrm>
        </p:grpSpPr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solidFill>
              <a:srgbClr val="FF7C8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61"/>
          <p:cNvGrpSpPr>
            <a:grpSpLocks/>
          </p:cNvGrpSpPr>
          <p:nvPr/>
        </p:nvGrpSpPr>
        <p:grpSpPr bwMode="auto">
          <a:xfrm>
            <a:off x="4724400" y="5473700"/>
            <a:ext cx="307975" cy="261938"/>
            <a:chOff x="3366" y="2963"/>
            <a:chExt cx="432" cy="384"/>
          </a:xfrm>
        </p:grpSpPr>
        <p:sp>
          <p:nvSpPr>
            <p:cNvPr id="52" name="Oval 62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Oval 63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solidFill>
              <a:srgbClr val="FF7C8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Line 67"/>
          <p:cNvSpPr>
            <a:spLocks noChangeShapeType="1"/>
          </p:cNvSpPr>
          <p:nvPr/>
        </p:nvSpPr>
        <p:spPr bwMode="auto">
          <a:xfrm flipV="1">
            <a:off x="3397250" y="4768850"/>
            <a:ext cx="1674813" cy="7715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" name="Group 58"/>
          <p:cNvGrpSpPr>
            <a:grpSpLocks/>
          </p:cNvGrpSpPr>
          <p:nvPr/>
        </p:nvGrpSpPr>
        <p:grpSpPr bwMode="auto">
          <a:xfrm>
            <a:off x="3257550" y="5405438"/>
            <a:ext cx="307975" cy="261938"/>
            <a:chOff x="3366" y="2963"/>
            <a:chExt cx="432" cy="384"/>
          </a:xfrm>
        </p:grpSpPr>
        <p:sp>
          <p:nvSpPr>
            <p:cNvPr id="50" name="Oval 59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Oval 60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solidFill>
              <a:srgbClr val="FF7C8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" name="Group 55"/>
          <p:cNvGrpSpPr>
            <a:grpSpLocks/>
          </p:cNvGrpSpPr>
          <p:nvPr/>
        </p:nvGrpSpPr>
        <p:grpSpPr bwMode="auto">
          <a:xfrm>
            <a:off x="4895850" y="4611688"/>
            <a:ext cx="307975" cy="261938"/>
            <a:chOff x="3366" y="2963"/>
            <a:chExt cx="432" cy="384"/>
          </a:xfrm>
        </p:grpSpPr>
        <p:sp>
          <p:nvSpPr>
            <p:cNvPr id="48" name="Oval 56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Oval 57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solidFill>
              <a:srgbClr val="FF7C8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2482631" y="3171825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C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666114" y="3457575"/>
            <a:ext cx="1273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skel</a:t>
            </a:r>
            <a:r>
              <a:rPr lang="en-US" sz="2800" baseline="30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1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C</a:t>
            </a:r>
            <a:endParaRPr lang="en-US" sz="2800" dirty="0" smtClean="0">
              <a:solidFill>
                <a:schemeClr val="tx1"/>
              </a:solidFill>
              <a:latin typeface="cmsy1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61089" y="5676900"/>
            <a:ext cx="1273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skel</a:t>
            </a:r>
            <a:r>
              <a:rPr lang="en-US" sz="2800" baseline="30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0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C</a:t>
            </a:r>
            <a:endParaRPr lang="en-US" sz="2800" dirty="0" smtClean="0">
              <a:solidFill>
                <a:schemeClr val="tx1"/>
              </a:solidFill>
              <a:latin typeface="cmsy1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22"/>
          <p:cNvSpPr txBox="1">
            <a:spLocks noChangeArrowheads="1"/>
          </p:cNvSpPr>
          <p:nvPr/>
        </p:nvSpPr>
        <p:spPr bwMode="auto">
          <a:xfrm>
            <a:off x="666297" y="1529610"/>
            <a:ext cx="841897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If 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Box 122"/>
          <p:cNvSpPr txBox="1">
            <a:spLocks noChangeArrowheads="1"/>
          </p:cNvSpPr>
          <p:nvPr/>
        </p:nvSpPr>
        <p:spPr bwMode="auto">
          <a:xfrm>
            <a:off x="904422" y="1929660"/>
            <a:ext cx="4652236" cy="1077218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For every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-simplex 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30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P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30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is path-connected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Isosceles Triangle 51"/>
          <p:cNvSpPr/>
          <p:nvPr/>
        </p:nvSpPr>
        <p:spPr>
          <a:xfrm>
            <a:off x="288036" y="2647950"/>
            <a:ext cx="2607564" cy="2247900"/>
          </a:xfrm>
          <a:prstGeom prst="triangle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98997" y="4953000"/>
            <a:ext cx="463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162299" y="1676400"/>
            <a:ext cx="5743575" cy="4953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16B4-7660-4548-8C88-169C91FFDB53}" type="datetime5">
              <a:rPr lang="en-US"/>
              <a:pPr/>
              <a:t>11-Nov-10</a:t>
            </a:fld>
            <a:endParaRPr lang="en-US"/>
          </a:p>
        </p:txBody>
      </p:sp>
      <p:sp>
        <p:nvSpPr>
          <p:cNvPr id="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7ED9-9825-43C7-AF8B-EB06AC317D09}" type="slidenum">
              <a:rPr lang="en-US"/>
              <a:pPr/>
              <a:t>90</a:t>
            </a:fld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Inductively on Skeletons</a:t>
            </a:r>
            <a:endParaRPr lang="en-US" dirty="0"/>
          </a:p>
        </p:txBody>
      </p:sp>
      <p:sp>
        <p:nvSpPr>
          <p:cNvPr id="42" name="Freeform 35"/>
          <p:cNvSpPr>
            <a:spLocks/>
          </p:cNvSpPr>
          <p:nvPr/>
        </p:nvSpPr>
        <p:spPr bwMode="auto">
          <a:xfrm rot="7050363" flipH="1">
            <a:off x="4935802" y="4331574"/>
            <a:ext cx="2245245" cy="2824078"/>
          </a:xfrm>
          <a:custGeom>
            <a:avLst/>
            <a:gdLst/>
            <a:ahLst/>
            <a:cxnLst>
              <a:cxn ang="0">
                <a:pos x="1400" y="160"/>
              </a:cxn>
              <a:cxn ang="0">
                <a:pos x="920" y="640"/>
              </a:cxn>
              <a:cxn ang="0">
                <a:pos x="584" y="928"/>
              </a:cxn>
              <a:cxn ang="0">
                <a:pos x="632" y="1360"/>
              </a:cxn>
              <a:cxn ang="0">
                <a:pos x="440" y="1552"/>
              </a:cxn>
              <a:cxn ang="0">
                <a:pos x="56" y="1840"/>
              </a:cxn>
              <a:cxn ang="0">
                <a:pos x="104" y="2272"/>
              </a:cxn>
              <a:cxn ang="0">
                <a:pos x="680" y="2464"/>
              </a:cxn>
              <a:cxn ang="0">
                <a:pos x="1064" y="1936"/>
              </a:cxn>
              <a:cxn ang="0">
                <a:pos x="1400" y="1600"/>
              </a:cxn>
              <a:cxn ang="0">
                <a:pos x="1304" y="1168"/>
              </a:cxn>
              <a:cxn ang="0">
                <a:pos x="1784" y="592"/>
              </a:cxn>
              <a:cxn ang="0">
                <a:pos x="1928" y="256"/>
              </a:cxn>
              <a:cxn ang="0">
                <a:pos x="1688" y="16"/>
              </a:cxn>
              <a:cxn ang="0">
                <a:pos x="1400" y="160"/>
              </a:cxn>
            </a:cxnLst>
            <a:rect l="0" t="0" r="r" b="b"/>
            <a:pathLst>
              <a:path w="1944" h="2520">
                <a:moveTo>
                  <a:pt x="1400" y="160"/>
                </a:moveTo>
                <a:cubicBezTo>
                  <a:pt x="1272" y="264"/>
                  <a:pt x="1056" y="512"/>
                  <a:pt x="920" y="640"/>
                </a:cubicBezTo>
                <a:cubicBezTo>
                  <a:pt x="784" y="768"/>
                  <a:pt x="632" y="808"/>
                  <a:pt x="584" y="928"/>
                </a:cubicBezTo>
                <a:cubicBezTo>
                  <a:pt x="536" y="1048"/>
                  <a:pt x="656" y="1256"/>
                  <a:pt x="632" y="1360"/>
                </a:cubicBezTo>
                <a:cubicBezTo>
                  <a:pt x="608" y="1464"/>
                  <a:pt x="536" y="1472"/>
                  <a:pt x="440" y="1552"/>
                </a:cubicBezTo>
                <a:cubicBezTo>
                  <a:pt x="344" y="1632"/>
                  <a:pt x="112" y="1720"/>
                  <a:pt x="56" y="1840"/>
                </a:cubicBezTo>
                <a:cubicBezTo>
                  <a:pt x="0" y="1960"/>
                  <a:pt x="0" y="2168"/>
                  <a:pt x="104" y="2272"/>
                </a:cubicBezTo>
                <a:cubicBezTo>
                  <a:pt x="208" y="2376"/>
                  <a:pt x="520" y="2520"/>
                  <a:pt x="680" y="2464"/>
                </a:cubicBezTo>
                <a:cubicBezTo>
                  <a:pt x="840" y="2408"/>
                  <a:pt x="944" y="2080"/>
                  <a:pt x="1064" y="1936"/>
                </a:cubicBezTo>
                <a:cubicBezTo>
                  <a:pt x="1184" y="1792"/>
                  <a:pt x="1360" y="1728"/>
                  <a:pt x="1400" y="1600"/>
                </a:cubicBezTo>
                <a:cubicBezTo>
                  <a:pt x="1440" y="1472"/>
                  <a:pt x="1240" y="1336"/>
                  <a:pt x="1304" y="1168"/>
                </a:cubicBezTo>
                <a:cubicBezTo>
                  <a:pt x="1368" y="1000"/>
                  <a:pt x="1680" y="744"/>
                  <a:pt x="1784" y="592"/>
                </a:cubicBezTo>
                <a:cubicBezTo>
                  <a:pt x="1888" y="440"/>
                  <a:pt x="1944" y="352"/>
                  <a:pt x="1928" y="256"/>
                </a:cubicBezTo>
                <a:cubicBezTo>
                  <a:pt x="1912" y="160"/>
                  <a:pt x="1776" y="32"/>
                  <a:pt x="1688" y="16"/>
                </a:cubicBezTo>
                <a:cubicBezTo>
                  <a:pt x="1600" y="0"/>
                  <a:pt x="1528" y="56"/>
                  <a:pt x="1400" y="160"/>
                </a:cubicBezTo>
                <a:close/>
              </a:path>
            </a:pathLst>
          </a:custGeom>
          <a:solidFill>
            <a:schemeClr val="hlink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0" name="Picture 4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5285268" y="4163719"/>
            <a:ext cx="1528497" cy="484884"/>
          </a:xfrm>
          <a:prstGeom prst="rect">
            <a:avLst/>
          </a:prstGeom>
          <a:noFill/>
          <a:ln/>
          <a:effectLst/>
        </p:spPr>
      </p:pic>
      <p:sp>
        <p:nvSpPr>
          <p:cNvPr id="51" name="Text Box 122"/>
          <p:cNvSpPr txBox="1">
            <a:spLocks noChangeArrowheads="1"/>
          </p:cNvSpPr>
          <p:nvPr/>
        </p:nvSpPr>
        <p:spPr bwMode="auto">
          <a:xfrm>
            <a:off x="693913" y="1682010"/>
            <a:ext cx="4459112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Example: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= 2,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= 1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35"/>
          <p:cNvSpPr>
            <a:spLocks/>
          </p:cNvSpPr>
          <p:nvPr/>
        </p:nvSpPr>
        <p:spPr bwMode="auto">
          <a:xfrm flipH="1">
            <a:off x="6355026" y="2083674"/>
            <a:ext cx="2245245" cy="2824078"/>
          </a:xfrm>
          <a:custGeom>
            <a:avLst/>
            <a:gdLst/>
            <a:ahLst/>
            <a:cxnLst>
              <a:cxn ang="0">
                <a:pos x="1400" y="160"/>
              </a:cxn>
              <a:cxn ang="0">
                <a:pos x="920" y="640"/>
              </a:cxn>
              <a:cxn ang="0">
                <a:pos x="584" y="928"/>
              </a:cxn>
              <a:cxn ang="0">
                <a:pos x="632" y="1360"/>
              </a:cxn>
              <a:cxn ang="0">
                <a:pos x="440" y="1552"/>
              </a:cxn>
              <a:cxn ang="0">
                <a:pos x="56" y="1840"/>
              </a:cxn>
              <a:cxn ang="0">
                <a:pos x="104" y="2272"/>
              </a:cxn>
              <a:cxn ang="0">
                <a:pos x="680" y="2464"/>
              </a:cxn>
              <a:cxn ang="0">
                <a:pos x="1064" y="1936"/>
              </a:cxn>
              <a:cxn ang="0">
                <a:pos x="1400" y="1600"/>
              </a:cxn>
              <a:cxn ang="0">
                <a:pos x="1304" y="1168"/>
              </a:cxn>
              <a:cxn ang="0">
                <a:pos x="1784" y="592"/>
              </a:cxn>
              <a:cxn ang="0">
                <a:pos x="1928" y="256"/>
              </a:cxn>
              <a:cxn ang="0">
                <a:pos x="1688" y="16"/>
              </a:cxn>
              <a:cxn ang="0">
                <a:pos x="1400" y="160"/>
              </a:cxn>
            </a:cxnLst>
            <a:rect l="0" t="0" r="r" b="b"/>
            <a:pathLst>
              <a:path w="1944" h="2520">
                <a:moveTo>
                  <a:pt x="1400" y="160"/>
                </a:moveTo>
                <a:cubicBezTo>
                  <a:pt x="1272" y="264"/>
                  <a:pt x="1056" y="512"/>
                  <a:pt x="920" y="640"/>
                </a:cubicBezTo>
                <a:cubicBezTo>
                  <a:pt x="784" y="768"/>
                  <a:pt x="632" y="808"/>
                  <a:pt x="584" y="928"/>
                </a:cubicBezTo>
                <a:cubicBezTo>
                  <a:pt x="536" y="1048"/>
                  <a:pt x="656" y="1256"/>
                  <a:pt x="632" y="1360"/>
                </a:cubicBezTo>
                <a:cubicBezTo>
                  <a:pt x="608" y="1464"/>
                  <a:pt x="536" y="1472"/>
                  <a:pt x="440" y="1552"/>
                </a:cubicBezTo>
                <a:cubicBezTo>
                  <a:pt x="344" y="1632"/>
                  <a:pt x="112" y="1720"/>
                  <a:pt x="56" y="1840"/>
                </a:cubicBezTo>
                <a:cubicBezTo>
                  <a:pt x="0" y="1960"/>
                  <a:pt x="0" y="2168"/>
                  <a:pt x="104" y="2272"/>
                </a:cubicBezTo>
                <a:cubicBezTo>
                  <a:pt x="208" y="2376"/>
                  <a:pt x="520" y="2520"/>
                  <a:pt x="680" y="2464"/>
                </a:cubicBezTo>
                <a:cubicBezTo>
                  <a:pt x="840" y="2408"/>
                  <a:pt x="944" y="2080"/>
                  <a:pt x="1064" y="1936"/>
                </a:cubicBezTo>
                <a:cubicBezTo>
                  <a:pt x="1184" y="1792"/>
                  <a:pt x="1360" y="1728"/>
                  <a:pt x="1400" y="1600"/>
                </a:cubicBezTo>
                <a:cubicBezTo>
                  <a:pt x="1440" y="1472"/>
                  <a:pt x="1240" y="1336"/>
                  <a:pt x="1304" y="1168"/>
                </a:cubicBezTo>
                <a:cubicBezTo>
                  <a:pt x="1368" y="1000"/>
                  <a:pt x="1680" y="744"/>
                  <a:pt x="1784" y="592"/>
                </a:cubicBezTo>
                <a:cubicBezTo>
                  <a:pt x="1888" y="440"/>
                  <a:pt x="1944" y="352"/>
                  <a:pt x="1928" y="256"/>
                </a:cubicBezTo>
                <a:cubicBezTo>
                  <a:pt x="1912" y="160"/>
                  <a:pt x="1776" y="32"/>
                  <a:pt x="1688" y="16"/>
                </a:cubicBezTo>
                <a:cubicBezTo>
                  <a:pt x="1600" y="0"/>
                  <a:pt x="1528" y="56"/>
                  <a:pt x="1400" y="160"/>
                </a:cubicBezTo>
                <a:close/>
              </a:path>
            </a:pathLst>
          </a:custGeom>
          <a:solidFill>
            <a:schemeClr val="hlink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35"/>
          <p:cNvSpPr>
            <a:spLocks/>
          </p:cNvSpPr>
          <p:nvPr/>
        </p:nvSpPr>
        <p:spPr bwMode="auto">
          <a:xfrm rot="14807875" flipH="1">
            <a:off x="3802325" y="2197975"/>
            <a:ext cx="2245245" cy="2824078"/>
          </a:xfrm>
          <a:custGeom>
            <a:avLst/>
            <a:gdLst/>
            <a:ahLst/>
            <a:cxnLst>
              <a:cxn ang="0">
                <a:pos x="1400" y="160"/>
              </a:cxn>
              <a:cxn ang="0">
                <a:pos x="920" y="640"/>
              </a:cxn>
              <a:cxn ang="0">
                <a:pos x="584" y="928"/>
              </a:cxn>
              <a:cxn ang="0">
                <a:pos x="632" y="1360"/>
              </a:cxn>
              <a:cxn ang="0">
                <a:pos x="440" y="1552"/>
              </a:cxn>
              <a:cxn ang="0">
                <a:pos x="56" y="1840"/>
              </a:cxn>
              <a:cxn ang="0">
                <a:pos x="104" y="2272"/>
              </a:cxn>
              <a:cxn ang="0">
                <a:pos x="680" y="2464"/>
              </a:cxn>
              <a:cxn ang="0">
                <a:pos x="1064" y="1936"/>
              </a:cxn>
              <a:cxn ang="0">
                <a:pos x="1400" y="1600"/>
              </a:cxn>
              <a:cxn ang="0">
                <a:pos x="1304" y="1168"/>
              </a:cxn>
              <a:cxn ang="0">
                <a:pos x="1784" y="592"/>
              </a:cxn>
              <a:cxn ang="0">
                <a:pos x="1928" y="256"/>
              </a:cxn>
              <a:cxn ang="0">
                <a:pos x="1688" y="16"/>
              </a:cxn>
              <a:cxn ang="0">
                <a:pos x="1400" y="160"/>
              </a:cxn>
            </a:cxnLst>
            <a:rect l="0" t="0" r="r" b="b"/>
            <a:pathLst>
              <a:path w="1944" h="2520">
                <a:moveTo>
                  <a:pt x="1400" y="160"/>
                </a:moveTo>
                <a:cubicBezTo>
                  <a:pt x="1272" y="264"/>
                  <a:pt x="1056" y="512"/>
                  <a:pt x="920" y="640"/>
                </a:cubicBezTo>
                <a:cubicBezTo>
                  <a:pt x="784" y="768"/>
                  <a:pt x="632" y="808"/>
                  <a:pt x="584" y="928"/>
                </a:cubicBezTo>
                <a:cubicBezTo>
                  <a:pt x="536" y="1048"/>
                  <a:pt x="656" y="1256"/>
                  <a:pt x="632" y="1360"/>
                </a:cubicBezTo>
                <a:cubicBezTo>
                  <a:pt x="608" y="1464"/>
                  <a:pt x="536" y="1472"/>
                  <a:pt x="440" y="1552"/>
                </a:cubicBezTo>
                <a:cubicBezTo>
                  <a:pt x="344" y="1632"/>
                  <a:pt x="112" y="1720"/>
                  <a:pt x="56" y="1840"/>
                </a:cubicBezTo>
                <a:cubicBezTo>
                  <a:pt x="0" y="1960"/>
                  <a:pt x="0" y="2168"/>
                  <a:pt x="104" y="2272"/>
                </a:cubicBezTo>
                <a:cubicBezTo>
                  <a:pt x="208" y="2376"/>
                  <a:pt x="520" y="2520"/>
                  <a:pt x="680" y="2464"/>
                </a:cubicBezTo>
                <a:cubicBezTo>
                  <a:pt x="840" y="2408"/>
                  <a:pt x="944" y="2080"/>
                  <a:pt x="1064" y="1936"/>
                </a:cubicBezTo>
                <a:cubicBezTo>
                  <a:pt x="1184" y="1792"/>
                  <a:pt x="1360" y="1728"/>
                  <a:pt x="1400" y="1600"/>
                </a:cubicBezTo>
                <a:cubicBezTo>
                  <a:pt x="1440" y="1472"/>
                  <a:pt x="1240" y="1336"/>
                  <a:pt x="1304" y="1168"/>
                </a:cubicBezTo>
                <a:cubicBezTo>
                  <a:pt x="1368" y="1000"/>
                  <a:pt x="1680" y="744"/>
                  <a:pt x="1784" y="592"/>
                </a:cubicBezTo>
                <a:cubicBezTo>
                  <a:pt x="1888" y="440"/>
                  <a:pt x="1944" y="352"/>
                  <a:pt x="1928" y="256"/>
                </a:cubicBezTo>
                <a:cubicBezTo>
                  <a:pt x="1912" y="160"/>
                  <a:pt x="1776" y="32"/>
                  <a:pt x="1688" y="16"/>
                </a:cubicBezTo>
                <a:cubicBezTo>
                  <a:pt x="1600" y="0"/>
                  <a:pt x="1528" y="56"/>
                  <a:pt x="1400" y="160"/>
                </a:cubicBezTo>
                <a:close/>
              </a:path>
            </a:pathLst>
          </a:custGeom>
          <a:solidFill>
            <a:schemeClr val="hlink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5" name="Picture 4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4805437" y="5592469"/>
            <a:ext cx="1230859" cy="485122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7310512" y="4077994"/>
            <a:ext cx="1230859" cy="485122"/>
          </a:xfrm>
          <a:prstGeom prst="rect">
            <a:avLst/>
          </a:prstGeom>
          <a:noFill/>
          <a:ln/>
          <a:effectLst/>
        </p:spPr>
      </p:pic>
      <p:cxnSp>
        <p:nvCxnSpPr>
          <p:cNvPr id="17" name="Straight Connector 16"/>
          <p:cNvCxnSpPr>
            <a:stCxn id="21" idx="4"/>
            <a:endCxn id="36" idx="0"/>
          </p:cNvCxnSpPr>
          <p:nvPr/>
        </p:nvCxnSpPr>
        <p:spPr bwMode="auto">
          <a:xfrm rot="5400000" flipH="1" flipV="1">
            <a:off x="1121568" y="4477544"/>
            <a:ext cx="1042989" cy="1270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24" idx="5"/>
            <a:endCxn id="36" idx="1"/>
          </p:cNvCxnSpPr>
          <p:nvPr/>
        </p:nvCxnSpPr>
        <p:spPr bwMode="auto">
          <a:xfrm rot="16200000" flipH="1">
            <a:off x="1204786" y="3672690"/>
            <a:ext cx="270128" cy="401354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" name="Group 15"/>
          <p:cNvGrpSpPr>
            <a:grpSpLocks/>
          </p:cNvGrpSpPr>
          <p:nvPr/>
        </p:nvGrpSpPr>
        <p:grpSpPr bwMode="auto">
          <a:xfrm>
            <a:off x="1482725" y="4743450"/>
            <a:ext cx="307975" cy="261938"/>
            <a:chOff x="1695" y="2961"/>
            <a:chExt cx="194" cy="165"/>
          </a:xfrm>
          <a:solidFill>
            <a:schemeClr val="accent6"/>
          </a:solidFill>
        </p:grpSpPr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1695" y="2961"/>
              <a:ext cx="194" cy="16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1825" y="3001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58"/>
          <p:cNvGrpSpPr>
            <a:grpSpLocks/>
          </p:cNvGrpSpPr>
          <p:nvPr/>
        </p:nvGrpSpPr>
        <p:grpSpPr bwMode="auto">
          <a:xfrm>
            <a:off x="876300" y="3514725"/>
            <a:ext cx="307975" cy="261938"/>
            <a:chOff x="785" y="2440"/>
            <a:chExt cx="194" cy="165"/>
          </a:xfrm>
          <a:solidFill>
            <a:schemeClr val="accent6"/>
          </a:solidFill>
        </p:grpSpPr>
        <p:sp>
          <p:nvSpPr>
            <p:cNvPr id="24" name="Oval 59"/>
            <p:cNvSpPr>
              <a:spLocks noChangeArrowheads="1"/>
            </p:cNvSpPr>
            <p:nvPr/>
          </p:nvSpPr>
          <p:spPr bwMode="auto">
            <a:xfrm>
              <a:off x="785" y="2440"/>
              <a:ext cx="194" cy="16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Oval 60"/>
            <p:cNvSpPr>
              <a:spLocks noChangeArrowheads="1"/>
            </p:cNvSpPr>
            <p:nvPr/>
          </p:nvSpPr>
          <p:spPr bwMode="auto">
            <a:xfrm>
              <a:off x="915" y="2494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" name="Group 18"/>
          <p:cNvGrpSpPr>
            <a:grpSpLocks/>
          </p:cNvGrpSpPr>
          <p:nvPr/>
        </p:nvGrpSpPr>
        <p:grpSpPr bwMode="auto">
          <a:xfrm>
            <a:off x="1990725" y="3486150"/>
            <a:ext cx="307975" cy="261938"/>
            <a:chOff x="2790" y="1542"/>
            <a:chExt cx="194" cy="165"/>
          </a:xfrm>
          <a:solidFill>
            <a:schemeClr val="accent6"/>
          </a:solidFill>
        </p:grpSpPr>
        <p:sp>
          <p:nvSpPr>
            <p:cNvPr id="27" name="Oval 19"/>
            <p:cNvSpPr>
              <a:spLocks noChangeArrowheads="1"/>
            </p:cNvSpPr>
            <p:nvPr/>
          </p:nvSpPr>
          <p:spPr bwMode="auto">
            <a:xfrm>
              <a:off x="2790" y="1542"/>
              <a:ext cx="194" cy="16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2920" y="1582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2" name="Straight Connector 31"/>
          <p:cNvCxnSpPr>
            <a:stCxn id="36" idx="7"/>
            <a:endCxn id="27" idx="3"/>
          </p:cNvCxnSpPr>
          <p:nvPr/>
        </p:nvCxnSpPr>
        <p:spPr bwMode="auto">
          <a:xfrm rot="5400000" flipH="1" flipV="1">
            <a:off x="1747711" y="3720316"/>
            <a:ext cx="298703" cy="277529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1156959" y="238125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618" y="49530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R</a:t>
            </a:r>
          </a:p>
        </p:txBody>
      </p:sp>
      <p:pic>
        <p:nvPicPr>
          <p:cNvPr id="47" name="Picture 46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367287" y="3388881"/>
            <a:ext cx="1230859" cy="485122"/>
          </a:xfrm>
          <a:prstGeom prst="rect">
            <a:avLst/>
          </a:prstGeom>
          <a:noFill/>
          <a:ln/>
          <a:effectLst/>
        </p:spPr>
      </p:pic>
      <p:grpSp>
        <p:nvGrpSpPr>
          <p:cNvPr id="56" name="Group 15"/>
          <p:cNvGrpSpPr>
            <a:grpSpLocks/>
          </p:cNvGrpSpPr>
          <p:nvPr/>
        </p:nvGrpSpPr>
        <p:grpSpPr bwMode="auto">
          <a:xfrm>
            <a:off x="1473200" y="3924300"/>
            <a:ext cx="307975" cy="261938"/>
            <a:chOff x="1695" y="2961"/>
            <a:chExt cx="194" cy="165"/>
          </a:xfrm>
          <a:solidFill>
            <a:schemeClr val="accent6"/>
          </a:solidFill>
        </p:grpSpPr>
        <p:sp>
          <p:nvSpPr>
            <p:cNvPr id="57" name="Oval 16"/>
            <p:cNvSpPr>
              <a:spLocks noChangeArrowheads="1"/>
            </p:cNvSpPr>
            <p:nvPr/>
          </p:nvSpPr>
          <p:spPr bwMode="auto">
            <a:xfrm>
              <a:off x="1695" y="2961"/>
              <a:ext cx="194" cy="16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17"/>
            <p:cNvSpPr>
              <a:spLocks noChangeArrowheads="1"/>
            </p:cNvSpPr>
            <p:nvPr/>
          </p:nvSpPr>
          <p:spPr bwMode="auto">
            <a:xfrm>
              <a:off x="1825" y="3001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Isosceles Triangle 51"/>
          <p:cNvSpPr/>
          <p:nvPr/>
        </p:nvSpPr>
        <p:spPr>
          <a:xfrm>
            <a:off x="288036" y="2647950"/>
            <a:ext cx="2607564" cy="2247900"/>
          </a:xfrm>
          <a:prstGeom prst="triangle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98997" y="4953000"/>
            <a:ext cx="463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162299" y="1676400"/>
            <a:ext cx="5743575" cy="4953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16B4-7660-4548-8C88-169C91FFDB53}" type="datetime5">
              <a:rPr lang="en-US"/>
              <a:pPr/>
              <a:t>11-Nov-10</a:t>
            </a:fld>
            <a:endParaRPr lang="en-US"/>
          </a:p>
        </p:txBody>
      </p:sp>
      <p:sp>
        <p:nvSpPr>
          <p:cNvPr id="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7ED9-9825-43C7-AF8B-EB06AC317D09}" type="slidenum">
              <a:rPr lang="en-US"/>
              <a:pPr/>
              <a:t>91</a:t>
            </a:fld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Step</a:t>
            </a:r>
            <a:endParaRPr lang="en-US" dirty="0"/>
          </a:p>
        </p:txBody>
      </p:sp>
      <p:sp>
        <p:nvSpPr>
          <p:cNvPr id="42" name="Freeform 35"/>
          <p:cNvSpPr>
            <a:spLocks/>
          </p:cNvSpPr>
          <p:nvPr/>
        </p:nvSpPr>
        <p:spPr bwMode="auto">
          <a:xfrm rot="7050363" flipH="1">
            <a:off x="4935802" y="4331574"/>
            <a:ext cx="2245245" cy="2824078"/>
          </a:xfrm>
          <a:custGeom>
            <a:avLst/>
            <a:gdLst/>
            <a:ahLst/>
            <a:cxnLst>
              <a:cxn ang="0">
                <a:pos x="1400" y="160"/>
              </a:cxn>
              <a:cxn ang="0">
                <a:pos x="920" y="640"/>
              </a:cxn>
              <a:cxn ang="0">
                <a:pos x="584" y="928"/>
              </a:cxn>
              <a:cxn ang="0">
                <a:pos x="632" y="1360"/>
              </a:cxn>
              <a:cxn ang="0">
                <a:pos x="440" y="1552"/>
              </a:cxn>
              <a:cxn ang="0">
                <a:pos x="56" y="1840"/>
              </a:cxn>
              <a:cxn ang="0">
                <a:pos x="104" y="2272"/>
              </a:cxn>
              <a:cxn ang="0">
                <a:pos x="680" y="2464"/>
              </a:cxn>
              <a:cxn ang="0">
                <a:pos x="1064" y="1936"/>
              </a:cxn>
              <a:cxn ang="0">
                <a:pos x="1400" y="1600"/>
              </a:cxn>
              <a:cxn ang="0">
                <a:pos x="1304" y="1168"/>
              </a:cxn>
              <a:cxn ang="0">
                <a:pos x="1784" y="592"/>
              </a:cxn>
              <a:cxn ang="0">
                <a:pos x="1928" y="256"/>
              </a:cxn>
              <a:cxn ang="0">
                <a:pos x="1688" y="16"/>
              </a:cxn>
              <a:cxn ang="0">
                <a:pos x="1400" y="160"/>
              </a:cxn>
            </a:cxnLst>
            <a:rect l="0" t="0" r="r" b="b"/>
            <a:pathLst>
              <a:path w="1944" h="2520">
                <a:moveTo>
                  <a:pt x="1400" y="160"/>
                </a:moveTo>
                <a:cubicBezTo>
                  <a:pt x="1272" y="264"/>
                  <a:pt x="1056" y="512"/>
                  <a:pt x="920" y="640"/>
                </a:cubicBezTo>
                <a:cubicBezTo>
                  <a:pt x="784" y="768"/>
                  <a:pt x="632" y="808"/>
                  <a:pt x="584" y="928"/>
                </a:cubicBezTo>
                <a:cubicBezTo>
                  <a:pt x="536" y="1048"/>
                  <a:pt x="656" y="1256"/>
                  <a:pt x="632" y="1360"/>
                </a:cubicBezTo>
                <a:cubicBezTo>
                  <a:pt x="608" y="1464"/>
                  <a:pt x="536" y="1472"/>
                  <a:pt x="440" y="1552"/>
                </a:cubicBezTo>
                <a:cubicBezTo>
                  <a:pt x="344" y="1632"/>
                  <a:pt x="112" y="1720"/>
                  <a:pt x="56" y="1840"/>
                </a:cubicBezTo>
                <a:cubicBezTo>
                  <a:pt x="0" y="1960"/>
                  <a:pt x="0" y="2168"/>
                  <a:pt x="104" y="2272"/>
                </a:cubicBezTo>
                <a:cubicBezTo>
                  <a:pt x="208" y="2376"/>
                  <a:pt x="520" y="2520"/>
                  <a:pt x="680" y="2464"/>
                </a:cubicBezTo>
                <a:cubicBezTo>
                  <a:pt x="840" y="2408"/>
                  <a:pt x="944" y="2080"/>
                  <a:pt x="1064" y="1936"/>
                </a:cubicBezTo>
                <a:cubicBezTo>
                  <a:pt x="1184" y="1792"/>
                  <a:pt x="1360" y="1728"/>
                  <a:pt x="1400" y="1600"/>
                </a:cubicBezTo>
                <a:cubicBezTo>
                  <a:pt x="1440" y="1472"/>
                  <a:pt x="1240" y="1336"/>
                  <a:pt x="1304" y="1168"/>
                </a:cubicBezTo>
                <a:cubicBezTo>
                  <a:pt x="1368" y="1000"/>
                  <a:pt x="1680" y="744"/>
                  <a:pt x="1784" y="592"/>
                </a:cubicBezTo>
                <a:cubicBezTo>
                  <a:pt x="1888" y="440"/>
                  <a:pt x="1944" y="352"/>
                  <a:pt x="1928" y="256"/>
                </a:cubicBezTo>
                <a:cubicBezTo>
                  <a:pt x="1912" y="160"/>
                  <a:pt x="1776" y="32"/>
                  <a:pt x="1688" y="16"/>
                </a:cubicBezTo>
                <a:cubicBezTo>
                  <a:pt x="1600" y="0"/>
                  <a:pt x="1528" y="56"/>
                  <a:pt x="1400" y="160"/>
                </a:cubicBezTo>
                <a:close/>
              </a:path>
            </a:pathLst>
          </a:custGeom>
          <a:solidFill>
            <a:schemeClr val="hlink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0" name="Picture 4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5285268" y="4163719"/>
            <a:ext cx="1528497" cy="484884"/>
          </a:xfrm>
          <a:prstGeom prst="rect">
            <a:avLst/>
          </a:prstGeom>
          <a:noFill/>
          <a:ln/>
          <a:effectLst/>
        </p:spPr>
      </p:pic>
      <p:sp>
        <p:nvSpPr>
          <p:cNvPr id="14" name="Freeform 35"/>
          <p:cNvSpPr>
            <a:spLocks/>
          </p:cNvSpPr>
          <p:nvPr/>
        </p:nvSpPr>
        <p:spPr bwMode="auto">
          <a:xfrm flipH="1">
            <a:off x="6355026" y="2083674"/>
            <a:ext cx="2245245" cy="2824078"/>
          </a:xfrm>
          <a:custGeom>
            <a:avLst/>
            <a:gdLst/>
            <a:ahLst/>
            <a:cxnLst>
              <a:cxn ang="0">
                <a:pos x="1400" y="160"/>
              </a:cxn>
              <a:cxn ang="0">
                <a:pos x="920" y="640"/>
              </a:cxn>
              <a:cxn ang="0">
                <a:pos x="584" y="928"/>
              </a:cxn>
              <a:cxn ang="0">
                <a:pos x="632" y="1360"/>
              </a:cxn>
              <a:cxn ang="0">
                <a:pos x="440" y="1552"/>
              </a:cxn>
              <a:cxn ang="0">
                <a:pos x="56" y="1840"/>
              </a:cxn>
              <a:cxn ang="0">
                <a:pos x="104" y="2272"/>
              </a:cxn>
              <a:cxn ang="0">
                <a:pos x="680" y="2464"/>
              </a:cxn>
              <a:cxn ang="0">
                <a:pos x="1064" y="1936"/>
              </a:cxn>
              <a:cxn ang="0">
                <a:pos x="1400" y="1600"/>
              </a:cxn>
              <a:cxn ang="0">
                <a:pos x="1304" y="1168"/>
              </a:cxn>
              <a:cxn ang="0">
                <a:pos x="1784" y="592"/>
              </a:cxn>
              <a:cxn ang="0">
                <a:pos x="1928" y="256"/>
              </a:cxn>
              <a:cxn ang="0">
                <a:pos x="1688" y="16"/>
              </a:cxn>
              <a:cxn ang="0">
                <a:pos x="1400" y="160"/>
              </a:cxn>
            </a:cxnLst>
            <a:rect l="0" t="0" r="r" b="b"/>
            <a:pathLst>
              <a:path w="1944" h="2520">
                <a:moveTo>
                  <a:pt x="1400" y="160"/>
                </a:moveTo>
                <a:cubicBezTo>
                  <a:pt x="1272" y="264"/>
                  <a:pt x="1056" y="512"/>
                  <a:pt x="920" y="640"/>
                </a:cubicBezTo>
                <a:cubicBezTo>
                  <a:pt x="784" y="768"/>
                  <a:pt x="632" y="808"/>
                  <a:pt x="584" y="928"/>
                </a:cubicBezTo>
                <a:cubicBezTo>
                  <a:pt x="536" y="1048"/>
                  <a:pt x="656" y="1256"/>
                  <a:pt x="632" y="1360"/>
                </a:cubicBezTo>
                <a:cubicBezTo>
                  <a:pt x="608" y="1464"/>
                  <a:pt x="536" y="1472"/>
                  <a:pt x="440" y="1552"/>
                </a:cubicBezTo>
                <a:cubicBezTo>
                  <a:pt x="344" y="1632"/>
                  <a:pt x="112" y="1720"/>
                  <a:pt x="56" y="1840"/>
                </a:cubicBezTo>
                <a:cubicBezTo>
                  <a:pt x="0" y="1960"/>
                  <a:pt x="0" y="2168"/>
                  <a:pt x="104" y="2272"/>
                </a:cubicBezTo>
                <a:cubicBezTo>
                  <a:pt x="208" y="2376"/>
                  <a:pt x="520" y="2520"/>
                  <a:pt x="680" y="2464"/>
                </a:cubicBezTo>
                <a:cubicBezTo>
                  <a:pt x="840" y="2408"/>
                  <a:pt x="944" y="2080"/>
                  <a:pt x="1064" y="1936"/>
                </a:cubicBezTo>
                <a:cubicBezTo>
                  <a:pt x="1184" y="1792"/>
                  <a:pt x="1360" y="1728"/>
                  <a:pt x="1400" y="1600"/>
                </a:cubicBezTo>
                <a:cubicBezTo>
                  <a:pt x="1440" y="1472"/>
                  <a:pt x="1240" y="1336"/>
                  <a:pt x="1304" y="1168"/>
                </a:cubicBezTo>
                <a:cubicBezTo>
                  <a:pt x="1368" y="1000"/>
                  <a:pt x="1680" y="744"/>
                  <a:pt x="1784" y="592"/>
                </a:cubicBezTo>
                <a:cubicBezTo>
                  <a:pt x="1888" y="440"/>
                  <a:pt x="1944" y="352"/>
                  <a:pt x="1928" y="256"/>
                </a:cubicBezTo>
                <a:cubicBezTo>
                  <a:pt x="1912" y="160"/>
                  <a:pt x="1776" y="32"/>
                  <a:pt x="1688" y="16"/>
                </a:cubicBezTo>
                <a:cubicBezTo>
                  <a:pt x="1600" y="0"/>
                  <a:pt x="1528" y="56"/>
                  <a:pt x="1400" y="160"/>
                </a:cubicBezTo>
                <a:close/>
              </a:path>
            </a:pathLst>
          </a:custGeom>
          <a:solidFill>
            <a:schemeClr val="hlink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35"/>
          <p:cNvSpPr>
            <a:spLocks/>
          </p:cNvSpPr>
          <p:nvPr/>
        </p:nvSpPr>
        <p:spPr bwMode="auto">
          <a:xfrm rot="14807875" flipH="1">
            <a:off x="3802325" y="2197975"/>
            <a:ext cx="2245245" cy="2824078"/>
          </a:xfrm>
          <a:custGeom>
            <a:avLst/>
            <a:gdLst/>
            <a:ahLst/>
            <a:cxnLst>
              <a:cxn ang="0">
                <a:pos x="1400" y="160"/>
              </a:cxn>
              <a:cxn ang="0">
                <a:pos x="920" y="640"/>
              </a:cxn>
              <a:cxn ang="0">
                <a:pos x="584" y="928"/>
              </a:cxn>
              <a:cxn ang="0">
                <a:pos x="632" y="1360"/>
              </a:cxn>
              <a:cxn ang="0">
                <a:pos x="440" y="1552"/>
              </a:cxn>
              <a:cxn ang="0">
                <a:pos x="56" y="1840"/>
              </a:cxn>
              <a:cxn ang="0">
                <a:pos x="104" y="2272"/>
              </a:cxn>
              <a:cxn ang="0">
                <a:pos x="680" y="2464"/>
              </a:cxn>
              <a:cxn ang="0">
                <a:pos x="1064" y="1936"/>
              </a:cxn>
              <a:cxn ang="0">
                <a:pos x="1400" y="1600"/>
              </a:cxn>
              <a:cxn ang="0">
                <a:pos x="1304" y="1168"/>
              </a:cxn>
              <a:cxn ang="0">
                <a:pos x="1784" y="592"/>
              </a:cxn>
              <a:cxn ang="0">
                <a:pos x="1928" y="256"/>
              </a:cxn>
              <a:cxn ang="0">
                <a:pos x="1688" y="16"/>
              </a:cxn>
              <a:cxn ang="0">
                <a:pos x="1400" y="160"/>
              </a:cxn>
            </a:cxnLst>
            <a:rect l="0" t="0" r="r" b="b"/>
            <a:pathLst>
              <a:path w="1944" h="2520">
                <a:moveTo>
                  <a:pt x="1400" y="160"/>
                </a:moveTo>
                <a:cubicBezTo>
                  <a:pt x="1272" y="264"/>
                  <a:pt x="1056" y="512"/>
                  <a:pt x="920" y="640"/>
                </a:cubicBezTo>
                <a:cubicBezTo>
                  <a:pt x="784" y="768"/>
                  <a:pt x="632" y="808"/>
                  <a:pt x="584" y="928"/>
                </a:cubicBezTo>
                <a:cubicBezTo>
                  <a:pt x="536" y="1048"/>
                  <a:pt x="656" y="1256"/>
                  <a:pt x="632" y="1360"/>
                </a:cubicBezTo>
                <a:cubicBezTo>
                  <a:pt x="608" y="1464"/>
                  <a:pt x="536" y="1472"/>
                  <a:pt x="440" y="1552"/>
                </a:cubicBezTo>
                <a:cubicBezTo>
                  <a:pt x="344" y="1632"/>
                  <a:pt x="112" y="1720"/>
                  <a:pt x="56" y="1840"/>
                </a:cubicBezTo>
                <a:cubicBezTo>
                  <a:pt x="0" y="1960"/>
                  <a:pt x="0" y="2168"/>
                  <a:pt x="104" y="2272"/>
                </a:cubicBezTo>
                <a:cubicBezTo>
                  <a:pt x="208" y="2376"/>
                  <a:pt x="520" y="2520"/>
                  <a:pt x="680" y="2464"/>
                </a:cubicBezTo>
                <a:cubicBezTo>
                  <a:pt x="840" y="2408"/>
                  <a:pt x="944" y="2080"/>
                  <a:pt x="1064" y="1936"/>
                </a:cubicBezTo>
                <a:cubicBezTo>
                  <a:pt x="1184" y="1792"/>
                  <a:pt x="1360" y="1728"/>
                  <a:pt x="1400" y="1600"/>
                </a:cubicBezTo>
                <a:cubicBezTo>
                  <a:pt x="1440" y="1472"/>
                  <a:pt x="1240" y="1336"/>
                  <a:pt x="1304" y="1168"/>
                </a:cubicBezTo>
                <a:cubicBezTo>
                  <a:pt x="1368" y="1000"/>
                  <a:pt x="1680" y="744"/>
                  <a:pt x="1784" y="592"/>
                </a:cubicBezTo>
                <a:cubicBezTo>
                  <a:pt x="1888" y="440"/>
                  <a:pt x="1944" y="352"/>
                  <a:pt x="1928" y="256"/>
                </a:cubicBezTo>
                <a:cubicBezTo>
                  <a:pt x="1912" y="160"/>
                  <a:pt x="1776" y="32"/>
                  <a:pt x="1688" y="16"/>
                </a:cubicBezTo>
                <a:cubicBezTo>
                  <a:pt x="1600" y="0"/>
                  <a:pt x="1528" y="56"/>
                  <a:pt x="1400" y="160"/>
                </a:cubicBezTo>
                <a:close/>
              </a:path>
            </a:pathLst>
          </a:custGeom>
          <a:solidFill>
            <a:schemeClr val="hlink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5" name="Picture 4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4805437" y="5592469"/>
            <a:ext cx="1230859" cy="485122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7310512" y="4077994"/>
            <a:ext cx="1230859" cy="485122"/>
          </a:xfrm>
          <a:prstGeom prst="rect">
            <a:avLst/>
          </a:prstGeom>
          <a:noFill/>
          <a:ln/>
          <a:effectLst/>
        </p:spPr>
      </p:pic>
      <p:cxnSp>
        <p:nvCxnSpPr>
          <p:cNvPr id="17" name="Straight Connector 16"/>
          <p:cNvCxnSpPr>
            <a:stCxn id="21" idx="0"/>
            <a:endCxn id="36" idx="4"/>
          </p:cNvCxnSpPr>
          <p:nvPr/>
        </p:nvCxnSpPr>
        <p:spPr bwMode="auto">
          <a:xfrm rot="5400000" flipH="1" flipV="1">
            <a:off x="1350169" y="4453732"/>
            <a:ext cx="576262" cy="3175"/>
          </a:xfrm>
          <a:prstGeom prst="line">
            <a:avLst/>
          </a:prstGeom>
          <a:noFill/>
          <a:ln w="571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24" idx="5"/>
            <a:endCxn id="36" idx="1"/>
          </p:cNvCxnSpPr>
          <p:nvPr/>
        </p:nvCxnSpPr>
        <p:spPr bwMode="auto">
          <a:xfrm rot="16200000" flipH="1">
            <a:off x="1232434" y="3645041"/>
            <a:ext cx="205307" cy="391829"/>
          </a:xfrm>
          <a:prstGeom prst="line">
            <a:avLst/>
          </a:prstGeom>
          <a:noFill/>
          <a:ln w="571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482725" y="4743450"/>
            <a:ext cx="307975" cy="261938"/>
            <a:chOff x="1695" y="2961"/>
            <a:chExt cx="194" cy="165"/>
          </a:xfrm>
          <a:solidFill>
            <a:schemeClr val="accent6"/>
          </a:solidFill>
        </p:grpSpPr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1695" y="2961"/>
              <a:ext cx="194" cy="16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1825" y="3001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876300" y="3514725"/>
            <a:ext cx="307975" cy="261938"/>
            <a:chOff x="785" y="2440"/>
            <a:chExt cx="194" cy="165"/>
          </a:xfrm>
          <a:solidFill>
            <a:schemeClr val="accent6"/>
          </a:solidFill>
        </p:grpSpPr>
        <p:sp>
          <p:nvSpPr>
            <p:cNvPr id="24" name="Oval 59"/>
            <p:cNvSpPr>
              <a:spLocks noChangeArrowheads="1"/>
            </p:cNvSpPr>
            <p:nvPr/>
          </p:nvSpPr>
          <p:spPr bwMode="auto">
            <a:xfrm>
              <a:off x="785" y="2440"/>
              <a:ext cx="194" cy="16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Oval 60"/>
            <p:cNvSpPr>
              <a:spLocks noChangeArrowheads="1"/>
            </p:cNvSpPr>
            <p:nvPr/>
          </p:nvSpPr>
          <p:spPr bwMode="auto">
            <a:xfrm>
              <a:off x="915" y="2494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990725" y="3486150"/>
            <a:ext cx="307975" cy="261938"/>
            <a:chOff x="2790" y="1542"/>
            <a:chExt cx="194" cy="165"/>
          </a:xfrm>
          <a:solidFill>
            <a:schemeClr val="accent6"/>
          </a:solidFill>
        </p:grpSpPr>
        <p:sp>
          <p:nvSpPr>
            <p:cNvPr id="27" name="Oval 19"/>
            <p:cNvSpPr>
              <a:spLocks noChangeArrowheads="1"/>
            </p:cNvSpPr>
            <p:nvPr/>
          </p:nvSpPr>
          <p:spPr bwMode="auto">
            <a:xfrm>
              <a:off x="2790" y="1542"/>
              <a:ext cx="194" cy="16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2920" y="1582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2" name="Straight Connector 31"/>
          <p:cNvCxnSpPr>
            <a:stCxn id="36" idx="7"/>
            <a:endCxn id="27" idx="3"/>
          </p:cNvCxnSpPr>
          <p:nvPr/>
        </p:nvCxnSpPr>
        <p:spPr bwMode="auto">
          <a:xfrm rot="5400000" flipH="1" flipV="1">
            <a:off x="1775359" y="3683142"/>
            <a:ext cx="233882" cy="287054"/>
          </a:xfrm>
          <a:prstGeom prst="line">
            <a:avLst/>
          </a:prstGeom>
          <a:noFill/>
          <a:ln w="571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1156959" y="238125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618" y="49530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R</a:t>
            </a:r>
          </a:p>
        </p:txBody>
      </p:sp>
      <p:pic>
        <p:nvPicPr>
          <p:cNvPr id="47" name="Picture 46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4367287" y="3388881"/>
            <a:ext cx="1230859" cy="485122"/>
          </a:xfrm>
          <a:prstGeom prst="rect">
            <a:avLst/>
          </a:prstGeom>
          <a:noFill/>
          <a:ln/>
          <a:effectLst/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7273925" y="3552825"/>
            <a:ext cx="307975" cy="261938"/>
            <a:chOff x="1695" y="2961"/>
            <a:chExt cx="194" cy="165"/>
          </a:xfrm>
          <a:solidFill>
            <a:schemeClr val="accent6"/>
          </a:solidFill>
        </p:grpSpPr>
        <p:sp>
          <p:nvSpPr>
            <p:cNvPr id="57" name="Oval 16"/>
            <p:cNvSpPr>
              <a:spLocks noChangeArrowheads="1"/>
            </p:cNvSpPr>
            <p:nvPr/>
          </p:nvSpPr>
          <p:spPr bwMode="auto">
            <a:xfrm>
              <a:off x="1695" y="2961"/>
              <a:ext cx="194" cy="16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17"/>
            <p:cNvSpPr>
              <a:spLocks noChangeArrowheads="1"/>
            </p:cNvSpPr>
            <p:nvPr/>
          </p:nvSpPr>
          <p:spPr bwMode="auto">
            <a:xfrm>
              <a:off x="1825" y="3001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" name="Group 58"/>
          <p:cNvGrpSpPr>
            <a:grpSpLocks/>
          </p:cNvGrpSpPr>
          <p:nvPr/>
        </p:nvGrpSpPr>
        <p:grpSpPr bwMode="auto">
          <a:xfrm>
            <a:off x="1485900" y="3905250"/>
            <a:ext cx="307975" cy="261938"/>
            <a:chOff x="785" y="2440"/>
            <a:chExt cx="194" cy="165"/>
          </a:xfrm>
          <a:solidFill>
            <a:schemeClr val="accent6"/>
          </a:solidFill>
        </p:grpSpPr>
        <p:sp>
          <p:nvSpPr>
            <p:cNvPr id="36" name="Oval 59"/>
            <p:cNvSpPr>
              <a:spLocks noChangeArrowheads="1"/>
            </p:cNvSpPr>
            <p:nvPr/>
          </p:nvSpPr>
          <p:spPr bwMode="auto">
            <a:xfrm>
              <a:off x="785" y="2440"/>
              <a:ext cx="194" cy="16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Oval 60"/>
            <p:cNvSpPr>
              <a:spLocks noChangeArrowheads="1"/>
            </p:cNvSpPr>
            <p:nvPr/>
          </p:nvSpPr>
          <p:spPr bwMode="auto">
            <a:xfrm>
              <a:off x="915" y="2494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" name="Group 58"/>
          <p:cNvGrpSpPr>
            <a:grpSpLocks/>
          </p:cNvGrpSpPr>
          <p:nvPr/>
        </p:nvGrpSpPr>
        <p:grpSpPr bwMode="auto">
          <a:xfrm>
            <a:off x="6248400" y="5676900"/>
            <a:ext cx="307975" cy="261938"/>
            <a:chOff x="785" y="2440"/>
            <a:chExt cx="194" cy="165"/>
          </a:xfrm>
          <a:solidFill>
            <a:schemeClr val="accent6"/>
          </a:solidFill>
        </p:grpSpPr>
        <p:sp>
          <p:nvSpPr>
            <p:cNvPr id="39" name="Oval 59"/>
            <p:cNvSpPr>
              <a:spLocks noChangeArrowheads="1"/>
            </p:cNvSpPr>
            <p:nvPr/>
          </p:nvSpPr>
          <p:spPr bwMode="auto">
            <a:xfrm>
              <a:off x="785" y="2440"/>
              <a:ext cx="194" cy="16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Oval 60"/>
            <p:cNvSpPr>
              <a:spLocks noChangeArrowheads="1"/>
            </p:cNvSpPr>
            <p:nvPr/>
          </p:nvSpPr>
          <p:spPr bwMode="auto">
            <a:xfrm>
              <a:off x="915" y="2494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" name="Group 58"/>
          <p:cNvGrpSpPr>
            <a:grpSpLocks/>
          </p:cNvGrpSpPr>
          <p:nvPr/>
        </p:nvGrpSpPr>
        <p:grpSpPr bwMode="auto">
          <a:xfrm>
            <a:off x="4419600" y="4048125"/>
            <a:ext cx="307975" cy="261938"/>
            <a:chOff x="785" y="2440"/>
            <a:chExt cx="194" cy="165"/>
          </a:xfrm>
          <a:solidFill>
            <a:schemeClr val="accent6"/>
          </a:solidFill>
        </p:grpSpPr>
        <p:sp>
          <p:nvSpPr>
            <p:cNvPr id="43" name="Oval 59"/>
            <p:cNvSpPr>
              <a:spLocks noChangeArrowheads="1"/>
            </p:cNvSpPr>
            <p:nvPr/>
          </p:nvSpPr>
          <p:spPr bwMode="auto">
            <a:xfrm>
              <a:off x="785" y="2440"/>
              <a:ext cx="194" cy="16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Oval 60"/>
            <p:cNvSpPr>
              <a:spLocks noChangeArrowheads="1"/>
            </p:cNvSpPr>
            <p:nvPr/>
          </p:nvSpPr>
          <p:spPr bwMode="auto">
            <a:xfrm>
              <a:off x="915" y="2494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" name="Group 15"/>
          <p:cNvGrpSpPr>
            <a:grpSpLocks/>
          </p:cNvGrpSpPr>
          <p:nvPr/>
        </p:nvGrpSpPr>
        <p:grpSpPr bwMode="auto">
          <a:xfrm>
            <a:off x="6102350" y="4629150"/>
            <a:ext cx="307975" cy="261938"/>
            <a:chOff x="1695" y="2961"/>
            <a:chExt cx="194" cy="165"/>
          </a:xfrm>
          <a:solidFill>
            <a:schemeClr val="accent6"/>
          </a:solidFill>
        </p:grpSpPr>
        <p:sp>
          <p:nvSpPr>
            <p:cNvPr id="61" name="Oval 16"/>
            <p:cNvSpPr>
              <a:spLocks noChangeArrowheads="1"/>
            </p:cNvSpPr>
            <p:nvPr/>
          </p:nvSpPr>
          <p:spPr bwMode="auto">
            <a:xfrm>
              <a:off x="1695" y="2961"/>
              <a:ext cx="194" cy="16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17"/>
            <p:cNvSpPr>
              <a:spLocks noChangeArrowheads="1"/>
            </p:cNvSpPr>
            <p:nvPr/>
          </p:nvSpPr>
          <p:spPr bwMode="auto">
            <a:xfrm>
              <a:off x="1825" y="3001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66" name="Curved Connector 65"/>
          <p:cNvCxnSpPr>
            <a:stCxn id="24" idx="7"/>
            <a:endCxn id="43" idx="1"/>
          </p:cNvCxnSpPr>
          <p:nvPr/>
        </p:nvCxnSpPr>
        <p:spPr bwMode="auto">
          <a:xfrm rot="16200000" flipH="1">
            <a:off x="2535237" y="2157021"/>
            <a:ext cx="533400" cy="3325529"/>
          </a:xfrm>
          <a:prstGeom prst="curvedConnector3">
            <a:avLst>
              <a:gd name="adj1" fmla="val -201835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Curved Connector 67"/>
          <p:cNvCxnSpPr>
            <a:stCxn id="28" idx="7"/>
            <a:endCxn id="57" idx="0"/>
          </p:cNvCxnSpPr>
          <p:nvPr/>
        </p:nvCxnSpPr>
        <p:spPr bwMode="auto">
          <a:xfrm rot="5400000" flipH="1" flipV="1">
            <a:off x="4826438" y="961428"/>
            <a:ext cx="10077" cy="5192873"/>
          </a:xfrm>
          <a:prstGeom prst="curvedConnector3">
            <a:avLst>
              <a:gd name="adj1" fmla="val 11474172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Curved Connector 74"/>
          <p:cNvCxnSpPr>
            <a:stCxn id="21" idx="4"/>
            <a:endCxn id="39" idx="3"/>
          </p:cNvCxnSpPr>
          <p:nvPr/>
        </p:nvCxnSpPr>
        <p:spPr bwMode="auto">
          <a:xfrm rot="16200000" flipH="1">
            <a:off x="3517562" y="3124538"/>
            <a:ext cx="895090" cy="4656789"/>
          </a:xfrm>
          <a:prstGeom prst="curvedConnector3">
            <a:avLst>
              <a:gd name="adj1" fmla="val 169198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Curved Connector 79"/>
          <p:cNvCxnSpPr>
            <a:stCxn id="36" idx="6"/>
            <a:endCxn id="61" idx="2"/>
          </p:cNvCxnSpPr>
          <p:nvPr/>
        </p:nvCxnSpPr>
        <p:spPr bwMode="auto">
          <a:xfrm>
            <a:off x="1793875" y="4036219"/>
            <a:ext cx="4308475" cy="723900"/>
          </a:xfrm>
          <a:prstGeom prst="curvedConnector3">
            <a:avLst>
              <a:gd name="adj1" fmla="val 50000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83" name="Group 82"/>
          <p:cNvGrpSpPr/>
          <p:nvPr/>
        </p:nvGrpSpPr>
        <p:grpSpPr>
          <a:xfrm>
            <a:off x="751062" y="1501035"/>
            <a:ext cx="5878338" cy="527391"/>
            <a:chOff x="1313037" y="2291610"/>
            <a:chExt cx="5878338" cy="527391"/>
          </a:xfrm>
        </p:grpSpPr>
        <p:sp>
          <p:nvSpPr>
            <p:cNvPr id="84" name="Text Box 122"/>
            <p:cNvSpPr txBox="1">
              <a:spLocks noChangeArrowheads="1"/>
            </p:cNvSpPr>
            <p:nvPr/>
          </p:nvSpPr>
          <p:spPr bwMode="auto">
            <a:xfrm>
              <a:off x="1313037" y="2291610"/>
              <a:ext cx="5878338" cy="523220"/>
            </a:xfrm>
            <a:prstGeom prst="rect">
              <a:avLst/>
            </a:prstGeom>
            <a:solidFill>
              <a:schemeClr val="bg1">
                <a:alpha val="89999"/>
              </a:schemeClr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          is non-empty for </a:t>
              </a:r>
              <a:r>
                <a:rPr lang="en-US" sz="280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smtClean="0">
                  <a:latin typeface="cmsy10"/>
                  <a:cs typeface="Arial" pitchFamily="34" charset="0"/>
                </a:rPr>
                <a:t>¸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n-k</a:t>
              </a:r>
            </a:p>
          </p:txBody>
        </p:sp>
        <p:pic>
          <p:nvPicPr>
            <p:cNvPr id="85" name="Picture 84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1374690" y="2296819"/>
              <a:ext cx="1043851" cy="522182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Isosceles Triangle 51"/>
          <p:cNvSpPr/>
          <p:nvPr/>
        </p:nvSpPr>
        <p:spPr>
          <a:xfrm>
            <a:off x="288036" y="2647950"/>
            <a:ext cx="2607564" cy="2247900"/>
          </a:xfrm>
          <a:prstGeom prst="triangle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98997" y="4953000"/>
            <a:ext cx="463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162299" y="1676400"/>
            <a:ext cx="5743575" cy="4953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16B4-7660-4548-8C88-169C91FFDB53}" type="datetime5">
              <a:rPr lang="en-US"/>
              <a:pPr/>
              <a:t>11-Nov-10</a:t>
            </a:fld>
            <a:endParaRPr lang="en-US"/>
          </a:p>
        </p:txBody>
      </p:sp>
      <p:sp>
        <p:nvSpPr>
          <p:cNvPr id="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7ED9-9825-43C7-AF8B-EB06AC317D09}" type="slidenum">
              <a:rPr lang="en-US"/>
              <a:pPr/>
              <a:t>92</a:t>
            </a:fld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Induction Step</a:t>
            </a:r>
            <a:endParaRPr lang="en-US" dirty="0"/>
          </a:p>
        </p:txBody>
      </p:sp>
      <p:sp>
        <p:nvSpPr>
          <p:cNvPr id="42" name="Freeform 35"/>
          <p:cNvSpPr>
            <a:spLocks/>
          </p:cNvSpPr>
          <p:nvPr/>
        </p:nvSpPr>
        <p:spPr bwMode="auto">
          <a:xfrm rot="7050363" flipH="1">
            <a:off x="4935802" y="4331574"/>
            <a:ext cx="2245245" cy="2824078"/>
          </a:xfrm>
          <a:custGeom>
            <a:avLst/>
            <a:gdLst/>
            <a:ahLst/>
            <a:cxnLst>
              <a:cxn ang="0">
                <a:pos x="1400" y="160"/>
              </a:cxn>
              <a:cxn ang="0">
                <a:pos x="920" y="640"/>
              </a:cxn>
              <a:cxn ang="0">
                <a:pos x="584" y="928"/>
              </a:cxn>
              <a:cxn ang="0">
                <a:pos x="632" y="1360"/>
              </a:cxn>
              <a:cxn ang="0">
                <a:pos x="440" y="1552"/>
              </a:cxn>
              <a:cxn ang="0">
                <a:pos x="56" y="1840"/>
              </a:cxn>
              <a:cxn ang="0">
                <a:pos x="104" y="2272"/>
              </a:cxn>
              <a:cxn ang="0">
                <a:pos x="680" y="2464"/>
              </a:cxn>
              <a:cxn ang="0">
                <a:pos x="1064" y="1936"/>
              </a:cxn>
              <a:cxn ang="0">
                <a:pos x="1400" y="1600"/>
              </a:cxn>
              <a:cxn ang="0">
                <a:pos x="1304" y="1168"/>
              </a:cxn>
              <a:cxn ang="0">
                <a:pos x="1784" y="592"/>
              </a:cxn>
              <a:cxn ang="0">
                <a:pos x="1928" y="256"/>
              </a:cxn>
              <a:cxn ang="0">
                <a:pos x="1688" y="16"/>
              </a:cxn>
              <a:cxn ang="0">
                <a:pos x="1400" y="160"/>
              </a:cxn>
            </a:cxnLst>
            <a:rect l="0" t="0" r="r" b="b"/>
            <a:pathLst>
              <a:path w="1944" h="2520">
                <a:moveTo>
                  <a:pt x="1400" y="160"/>
                </a:moveTo>
                <a:cubicBezTo>
                  <a:pt x="1272" y="264"/>
                  <a:pt x="1056" y="512"/>
                  <a:pt x="920" y="640"/>
                </a:cubicBezTo>
                <a:cubicBezTo>
                  <a:pt x="784" y="768"/>
                  <a:pt x="632" y="808"/>
                  <a:pt x="584" y="928"/>
                </a:cubicBezTo>
                <a:cubicBezTo>
                  <a:pt x="536" y="1048"/>
                  <a:pt x="656" y="1256"/>
                  <a:pt x="632" y="1360"/>
                </a:cubicBezTo>
                <a:cubicBezTo>
                  <a:pt x="608" y="1464"/>
                  <a:pt x="536" y="1472"/>
                  <a:pt x="440" y="1552"/>
                </a:cubicBezTo>
                <a:cubicBezTo>
                  <a:pt x="344" y="1632"/>
                  <a:pt x="112" y="1720"/>
                  <a:pt x="56" y="1840"/>
                </a:cubicBezTo>
                <a:cubicBezTo>
                  <a:pt x="0" y="1960"/>
                  <a:pt x="0" y="2168"/>
                  <a:pt x="104" y="2272"/>
                </a:cubicBezTo>
                <a:cubicBezTo>
                  <a:pt x="208" y="2376"/>
                  <a:pt x="520" y="2520"/>
                  <a:pt x="680" y="2464"/>
                </a:cubicBezTo>
                <a:cubicBezTo>
                  <a:pt x="840" y="2408"/>
                  <a:pt x="944" y="2080"/>
                  <a:pt x="1064" y="1936"/>
                </a:cubicBezTo>
                <a:cubicBezTo>
                  <a:pt x="1184" y="1792"/>
                  <a:pt x="1360" y="1728"/>
                  <a:pt x="1400" y="1600"/>
                </a:cubicBezTo>
                <a:cubicBezTo>
                  <a:pt x="1440" y="1472"/>
                  <a:pt x="1240" y="1336"/>
                  <a:pt x="1304" y="1168"/>
                </a:cubicBezTo>
                <a:cubicBezTo>
                  <a:pt x="1368" y="1000"/>
                  <a:pt x="1680" y="744"/>
                  <a:pt x="1784" y="592"/>
                </a:cubicBezTo>
                <a:cubicBezTo>
                  <a:pt x="1888" y="440"/>
                  <a:pt x="1944" y="352"/>
                  <a:pt x="1928" y="256"/>
                </a:cubicBezTo>
                <a:cubicBezTo>
                  <a:pt x="1912" y="160"/>
                  <a:pt x="1776" y="32"/>
                  <a:pt x="1688" y="16"/>
                </a:cubicBezTo>
                <a:cubicBezTo>
                  <a:pt x="1600" y="0"/>
                  <a:pt x="1528" y="56"/>
                  <a:pt x="1400" y="160"/>
                </a:cubicBezTo>
                <a:close/>
              </a:path>
            </a:pathLst>
          </a:custGeom>
          <a:solidFill>
            <a:schemeClr val="hlink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0" name="Picture 4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5285268" y="4163719"/>
            <a:ext cx="1528497" cy="484884"/>
          </a:xfrm>
          <a:prstGeom prst="rect">
            <a:avLst/>
          </a:prstGeom>
          <a:noFill/>
          <a:ln/>
          <a:effectLst/>
        </p:spPr>
      </p:pic>
      <p:sp>
        <p:nvSpPr>
          <p:cNvPr id="14" name="Freeform 35"/>
          <p:cNvSpPr>
            <a:spLocks/>
          </p:cNvSpPr>
          <p:nvPr/>
        </p:nvSpPr>
        <p:spPr bwMode="auto">
          <a:xfrm flipH="1">
            <a:off x="6355026" y="2083674"/>
            <a:ext cx="2245245" cy="2824078"/>
          </a:xfrm>
          <a:custGeom>
            <a:avLst/>
            <a:gdLst/>
            <a:ahLst/>
            <a:cxnLst>
              <a:cxn ang="0">
                <a:pos x="1400" y="160"/>
              </a:cxn>
              <a:cxn ang="0">
                <a:pos x="920" y="640"/>
              </a:cxn>
              <a:cxn ang="0">
                <a:pos x="584" y="928"/>
              </a:cxn>
              <a:cxn ang="0">
                <a:pos x="632" y="1360"/>
              </a:cxn>
              <a:cxn ang="0">
                <a:pos x="440" y="1552"/>
              </a:cxn>
              <a:cxn ang="0">
                <a:pos x="56" y="1840"/>
              </a:cxn>
              <a:cxn ang="0">
                <a:pos x="104" y="2272"/>
              </a:cxn>
              <a:cxn ang="0">
                <a:pos x="680" y="2464"/>
              </a:cxn>
              <a:cxn ang="0">
                <a:pos x="1064" y="1936"/>
              </a:cxn>
              <a:cxn ang="0">
                <a:pos x="1400" y="1600"/>
              </a:cxn>
              <a:cxn ang="0">
                <a:pos x="1304" y="1168"/>
              </a:cxn>
              <a:cxn ang="0">
                <a:pos x="1784" y="592"/>
              </a:cxn>
              <a:cxn ang="0">
                <a:pos x="1928" y="256"/>
              </a:cxn>
              <a:cxn ang="0">
                <a:pos x="1688" y="16"/>
              </a:cxn>
              <a:cxn ang="0">
                <a:pos x="1400" y="160"/>
              </a:cxn>
            </a:cxnLst>
            <a:rect l="0" t="0" r="r" b="b"/>
            <a:pathLst>
              <a:path w="1944" h="2520">
                <a:moveTo>
                  <a:pt x="1400" y="160"/>
                </a:moveTo>
                <a:cubicBezTo>
                  <a:pt x="1272" y="264"/>
                  <a:pt x="1056" y="512"/>
                  <a:pt x="920" y="640"/>
                </a:cubicBezTo>
                <a:cubicBezTo>
                  <a:pt x="784" y="768"/>
                  <a:pt x="632" y="808"/>
                  <a:pt x="584" y="928"/>
                </a:cubicBezTo>
                <a:cubicBezTo>
                  <a:pt x="536" y="1048"/>
                  <a:pt x="656" y="1256"/>
                  <a:pt x="632" y="1360"/>
                </a:cubicBezTo>
                <a:cubicBezTo>
                  <a:pt x="608" y="1464"/>
                  <a:pt x="536" y="1472"/>
                  <a:pt x="440" y="1552"/>
                </a:cubicBezTo>
                <a:cubicBezTo>
                  <a:pt x="344" y="1632"/>
                  <a:pt x="112" y="1720"/>
                  <a:pt x="56" y="1840"/>
                </a:cubicBezTo>
                <a:cubicBezTo>
                  <a:pt x="0" y="1960"/>
                  <a:pt x="0" y="2168"/>
                  <a:pt x="104" y="2272"/>
                </a:cubicBezTo>
                <a:cubicBezTo>
                  <a:pt x="208" y="2376"/>
                  <a:pt x="520" y="2520"/>
                  <a:pt x="680" y="2464"/>
                </a:cubicBezTo>
                <a:cubicBezTo>
                  <a:pt x="840" y="2408"/>
                  <a:pt x="944" y="2080"/>
                  <a:pt x="1064" y="1936"/>
                </a:cubicBezTo>
                <a:cubicBezTo>
                  <a:pt x="1184" y="1792"/>
                  <a:pt x="1360" y="1728"/>
                  <a:pt x="1400" y="1600"/>
                </a:cubicBezTo>
                <a:cubicBezTo>
                  <a:pt x="1440" y="1472"/>
                  <a:pt x="1240" y="1336"/>
                  <a:pt x="1304" y="1168"/>
                </a:cubicBezTo>
                <a:cubicBezTo>
                  <a:pt x="1368" y="1000"/>
                  <a:pt x="1680" y="744"/>
                  <a:pt x="1784" y="592"/>
                </a:cubicBezTo>
                <a:cubicBezTo>
                  <a:pt x="1888" y="440"/>
                  <a:pt x="1944" y="352"/>
                  <a:pt x="1928" y="256"/>
                </a:cubicBezTo>
                <a:cubicBezTo>
                  <a:pt x="1912" y="160"/>
                  <a:pt x="1776" y="32"/>
                  <a:pt x="1688" y="16"/>
                </a:cubicBezTo>
                <a:cubicBezTo>
                  <a:pt x="1600" y="0"/>
                  <a:pt x="1528" y="56"/>
                  <a:pt x="1400" y="160"/>
                </a:cubicBezTo>
                <a:close/>
              </a:path>
            </a:pathLst>
          </a:custGeom>
          <a:solidFill>
            <a:schemeClr val="hlink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35"/>
          <p:cNvSpPr>
            <a:spLocks/>
          </p:cNvSpPr>
          <p:nvPr/>
        </p:nvSpPr>
        <p:spPr bwMode="auto">
          <a:xfrm rot="14807875" flipH="1">
            <a:off x="3802325" y="2197975"/>
            <a:ext cx="2245245" cy="2824078"/>
          </a:xfrm>
          <a:custGeom>
            <a:avLst/>
            <a:gdLst/>
            <a:ahLst/>
            <a:cxnLst>
              <a:cxn ang="0">
                <a:pos x="1400" y="160"/>
              </a:cxn>
              <a:cxn ang="0">
                <a:pos x="920" y="640"/>
              </a:cxn>
              <a:cxn ang="0">
                <a:pos x="584" y="928"/>
              </a:cxn>
              <a:cxn ang="0">
                <a:pos x="632" y="1360"/>
              </a:cxn>
              <a:cxn ang="0">
                <a:pos x="440" y="1552"/>
              </a:cxn>
              <a:cxn ang="0">
                <a:pos x="56" y="1840"/>
              </a:cxn>
              <a:cxn ang="0">
                <a:pos x="104" y="2272"/>
              </a:cxn>
              <a:cxn ang="0">
                <a:pos x="680" y="2464"/>
              </a:cxn>
              <a:cxn ang="0">
                <a:pos x="1064" y="1936"/>
              </a:cxn>
              <a:cxn ang="0">
                <a:pos x="1400" y="1600"/>
              </a:cxn>
              <a:cxn ang="0">
                <a:pos x="1304" y="1168"/>
              </a:cxn>
              <a:cxn ang="0">
                <a:pos x="1784" y="592"/>
              </a:cxn>
              <a:cxn ang="0">
                <a:pos x="1928" y="256"/>
              </a:cxn>
              <a:cxn ang="0">
                <a:pos x="1688" y="16"/>
              </a:cxn>
              <a:cxn ang="0">
                <a:pos x="1400" y="160"/>
              </a:cxn>
            </a:cxnLst>
            <a:rect l="0" t="0" r="r" b="b"/>
            <a:pathLst>
              <a:path w="1944" h="2520">
                <a:moveTo>
                  <a:pt x="1400" y="160"/>
                </a:moveTo>
                <a:cubicBezTo>
                  <a:pt x="1272" y="264"/>
                  <a:pt x="1056" y="512"/>
                  <a:pt x="920" y="640"/>
                </a:cubicBezTo>
                <a:cubicBezTo>
                  <a:pt x="784" y="768"/>
                  <a:pt x="632" y="808"/>
                  <a:pt x="584" y="928"/>
                </a:cubicBezTo>
                <a:cubicBezTo>
                  <a:pt x="536" y="1048"/>
                  <a:pt x="656" y="1256"/>
                  <a:pt x="632" y="1360"/>
                </a:cubicBezTo>
                <a:cubicBezTo>
                  <a:pt x="608" y="1464"/>
                  <a:pt x="536" y="1472"/>
                  <a:pt x="440" y="1552"/>
                </a:cubicBezTo>
                <a:cubicBezTo>
                  <a:pt x="344" y="1632"/>
                  <a:pt x="112" y="1720"/>
                  <a:pt x="56" y="1840"/>
                </a:cubicBezTo>
                <a:cubicBezTo>
                  <a:pt x="0" y="1960"/>
                  <a:pt x="0" y="2168"/>
                  <a:pt x="104" y="2272"/>
                </a:cubicBezTo>
                <a:cubicBezTo>
                  <a:pt x="208" y="2376"/>
                  <a:pt x="520" y="2520"/>
                  <a:pt x="680" y="2464"/>
                </a:cubicBezTo>
                <a:cubicBezTo>
                  <a:pt x="840" y="2408"/>
                  <a:pt x="944" y="2080"/>
                  <a:pt x="1064" y="1936"/>
                </a:cubicBezTo>
                <a:cubicBezTo>
                  <a:pt x="1184" y="1792"/>
                  <a:pt x="1360" y="1728"/>
                  <a:pt x="1400" y="1600"/>
                </a:cubicBezTo>
                <a:cubicBezTo>
                  <a:pt x="1440" y="1472"/>
                  <a:pt x="1240" y="1336"/>
                  <a:pt x="1304" y="1168"/>
                </a:cubicBezTo>
                <a:cubicBezTo>
                  <a:pt x="1368" y="1000"/>
                  <a:pt x="1680" y="744"/>
                  <a:pt x="1784" y="592"/>
                </a:cubicBezTo>
                <a:cubicBezTo>
                  <a:pt x="1888" y="440"/>
                  <a:pt x="1944" y="352"/>
                  <a:pt x="1928" y="256"/>
                </a:cubicBezTo>
                <a:cubicBezTo>
                  <a:pt x="1912" y="160"/>
                  <a:pt x="1776" y="32"/>
                  <a:pt x="1688" y="16"/>
                </a:cubicBezTo>
                <a:cubicBezTo>
                  <a:pt x="1600" y="0"/>
                  <a:pt x="1528" y="56"/>
                  <a:pt x="1400" y="160"/>
                </a:cubicBezTo>
                <a:close/>
              </a:path>
            </a:pathLst>
          </a:custGeom>
          <a:solidFill>
            <a:schemeClr val="hlink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5" name="Picture 4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4805437" y="5592469"/>
            <a:ext cx="1230859" cy="485122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7310512" y="4077994"/>
            <a:ext cx="1230859" cy="485122"/>
          </a:xfrm>
          <a:prstGeom prst="rect">
            <a:avLst/>
          </a:prstGeom>
          <a:noFill/>
          <a:ln/>
          <a:effectLst/>
        </p:spPr>
      </p:pic>
      <p:cxnSp>
        <p:nvCxnSpPr>
          <p:cNvPr id="17" name="Straight Connector 16"/>
          <p:cNvCxnSpPr>
            <a:stCxn id="21" idx="0"/>
            <a:endCxn id="36" idx="4"/>
          </p:cNvCxnSpPr>
          <p:nvPr/>
        </p:nvCxnSpPr>
        <p:spPr bwMode="auto">
          <a:xfrm rot="5400000" flipH="1" flipV="1">
            <a:off x="1350169" y="4453732"/>
            <a:ext cx="576262" cy="3175"/>
          </a:xfrm>
          <a:prstGeom prst="line">
            <a:avLst/>
          </a:prstGeom>
          <a:noFill/>
          <a:ln w="571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24" idx="5"/>
            <a:endCxn id="36" idx="1"/>
          </p:cNvCxnSpPr>
          <p:nvPr/>
        </p:nvCxnSpPr>
        <p:spPr bwMode="auto">
          <a:xfrm rot="16200000" flipH="1">
            <a:off x="1232434" y="3645041"/>
            <a:ext cx="205307" cy="391829"/>
          </a:xfrm>
          <a:prstGeom prst="line">
            <a:avLst/>
          </a:prstGeom>
          <a:noFill/>
          <a:ln w="571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482725" y="4743450"/>
            <a:ext cx="307975" cy="261938"/>
            <a:chOff x="1695" y="2961"/>
            <a:chExt cx="194" cy="165"/>
          </a:xfrm>
          <a:solidFill>
            <a:schemeClr val="accent6"/>
          </a:solidFill>
        </p:grpSpPr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1695" y="2961"/>
              <a:ext cx="194" cy="16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1825" y="3001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876300" y="3514725"/>
            <a:ext cx="307975" cy="261938"/>
            <a:chOff x="785" y="2440"/>
            <a:chExt cx="194" cy="165"/>
          </a:xfrm>
          <a:solidFill>
            <a:schemeClr val="accent6"/>
          </a:solidFill>
        </p:grpSpPr>
        <p:sp>
          <p:nvSpPr>
            <p:cNvPr id="24" name="Oval 59"/>
            <p:cNvSpPr>
              <a:spLocks noChangeArrowheads="1"/>
            </p:cNvSpPr>
            <p:nvPr/>
          </p:nvSpPr>
          <p:spPr bwMode="auto">
            <a:xfrm>
              <a:off x="785" y="2440"/>
              <a:ext cx="194" cy="16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Oval 60"/>
            <p:cNvSpPr>
              <a:spLocks noChangeArrowheads="1"/>
            </p:cNvSpPr>
            <p:nvPr/>
          </p:nvSpPr>
          <p:spPr bwMode="auto">
            <a:xfrm>
              <a:off x="915" y="2494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990725" y="3486150"/>
            <a:ext cx="307975" cy="261938"/>
            <a:chOff x="2790" y="1542"/>
            <a:chExt cx="194" cy="165"/>
          </a:xfrm>
          <a:solidFill>
            <a:schemeClr val="accent6"/>
          </a:solidFill>
        </p:grpSpPr>
        <p:sp>
          <p:nvSpPr>
            <p:cNvPr id="27" name="Oval 19"/>
            <p:cNvSpPr>
              <a:spLocks noChangeArrowheads="1"/>
            </p:cNvSpPr>
            <p:nvPr/>
          </p:nvSpPr>
          <p:spPr bwMode="auto">
            <a:xfrm>
              <a:off x="2790" y="1542"/>
              <a:ext cx="194" cy="16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2920" y="1582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2" name="Straight Connector 31"/>
          <p:cNvCxnSpPr>
            <a:stCxn id="36" idx="7"/>
            <a:endCxn id="27" idx="3"/>
          </p:cNvCxnSpPr>
          <p:nvPr/>
        </p:nvCxnSpPr>
        <p:spPr bwMode="auto">
          <a:xfrm rot="5400000" flipH="1" flipV="1">
            <a:off x="1775359" y="3683142"/>
            <a:ext cx="233882" cy="287054"/>
          </a:xfrm>
          <a:prstGeom prst="line">
            <a:avLst/>
          </a:prstGeom>
          <a:noFill/>
          <a:ln w="571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1156959" y="238125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618" y="49530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R</a:t>
            </a:r>
          </a:p>
        </p:txBody>
      </p:sp>
      <p:pic>
        <p:nvPicPr>
          <p:cNvPr id="47" name="Picture 46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4367287" y="3388881"/>
            <a:ext cx="1230859" cy="485122"/>
          </a:xfrm>
          <a:prstGeom prst="rect">
            <a:avLst/>
          </a:prstGeom>
          <a:noFill/>
          <a:ln/>
          <a:effectLst/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7273925" y="3552825"/>
            <a:ext cx="307975" cy="261938"/>
            <a:chOff x="1695" y="2961"/>
            <a:chExt cx="194" cy="165"/>
          </a:xfrm>
          <a:solidFill>
            <a:schemeClr val="accent6"/>
          </a:solidFill>
        </p:grpSpPr>
        <p:sp>
          <p:nvSpPr>
            <p:cNvPr id="57" name="Oval 16"/>
            <p:cNvSpPr>
              <a:spLocks noChangeArrowheads="1"/>
            </p:cNvSpPr>
            <p:nvPr/>
          </p:nvSpPr>
          <p:spPr bwMode="auto">
            <a:xfrm>
              <a:off x="1695" y="2961"/>
              <a:ext cx="194" cy="16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17"/>
            <p:cNvSpPr>
              <a:spLocks noChangeArrowheads="1"/>
            </p:cNvSpPr>
            <p:nvPr/>
          </p:nvSpPr>
          <p:spPr bwMode="auto">
            <a:xfrm>
              <a:off x="1825" y="3001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1485900" y="3905250"/>
            <a:ext cx="307975" cy="261938"/>
            <a:chOff x="785" y="2440"/>
            <a:chExt cx="194" cy="165"/>
          </a:xfrm>
          <a:solidFill>
            <a:schemeClr val="accent6"/>
          </a:solidFill>
        </p:grpSpPr>
        <p:sp>
          <p:nvSpPr>
            <p:cNvPr id="36" name="Oval 59"/>
            <p:cNvSpPr>
              <a:spLocks noChangeArrowheads="1"/>
            </p:cNvSpPr>
            <p:nvPr/>
          </p:nvSpPr>
          <p:spPr bwMode="auto">
            <a:xfrm>
              <a:off x="785" y="2440"/>
              <a:ext cx="194" cy="16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Oval 60"/>
            <p:cNvSpPr>
              <a:spLocks noChangeArrowheads="1"/>
            </p:cNvSpPr>
            <p:nvPr/>
          </p:nvSpPr>
          <p:spPr bwMode="auto">
            <a:xfrm>
              <a:off x="915" y="2494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6248400" y="5676900"/>
            <a:ext cx="307975" cy="261938"/>
            <a:chOff x="785" y="2440"/>
            <a:chExt cx="194" cy="165"/>
          </a:xfrm>
          <a:solidFill>
            <a:schemeClr val="accent6"/>
          </a:solidFill>
        </p:grpSpPr>
        <p:sp>
          <p:nvSpPr>
            <p:cNvPr id="39" name="Oval 59"/>
            <p:cNvSpPr>
              <a:spLocks noChangeArrowheads="1"/>
            </p:cNvSpPr>
            <p:nvPr/>
          </p:nvSpPr>
          <p:spPr bwMode="auto">
            <a:xfrm>
              <a:off x="785" y="2440"/>
              <a:ext cx="194" cy="16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Oval 60"/>
            <p:cNvSpPr>
              <a:spLocks noChangeArrowheads="1"/>
            </p:cNvSpPr>
            <p:nvPr/>
          </p:nvSpPr>
          <p:spPr bwMode="auto">
            <a:xfrm>
              <a:off x="915" y="2494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4419600" y="4048125"/>
            <a:ext cx="307975" cy="261938"/>
            <a:chOff x="785" y="2440"/>
            <a:chExt cx="194" cy="165"/>
          </a:xfrm>
          <a:solidFill>
            <a:schemeClr val="accent6"/>
          </a:solidFill>
        </p:grpSpPr>
        <p:sp>
          <p:nvSpPr>
            <p:cNvPr id="43" name="Oval 59"/>
            <p:cNvSpPr>
              <a:spLocks noChangeArrowheads="1"/>
            </p:cNvSpPr>
            <p:nvPr/>
          </p:nvSpPr>
          <p:spPr bwMode="auto">
            <a:xfrm>
              <a:off x="785" y="2440"/>
              <a:ext cx="194" cy="16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Oval 60"/>
            <p:cNvSpPr>
              <a:spLocks noChangeArrowheads="1"/>
            </p:cNvSpPr>
            <p:nvPr/>
          </p:nvSpPr>
          <p:spPr bwMode="auto">
            <a:xfrm>
              <a:off x="915" y="2494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6102350" y="4629150"/>
            <a:ext cx="307975" cy="261938"/>
            <a:chOff x="1695" y="2961"/>
            <a:chExt cx="194" cy="165"/>
          </a:xfrm>
          <a:solidFill>
            <a:schemeClr val="accent6"/>
          </a:solidFill>
        </p:grpSpPr>
        <p:sp>
          <p:nvSpPr>
            <p:cNvPr id="61" name="Oval 16"/>
            <p:cNvSpPr>
              <a:spLocks noChangeArrowheads="1"/>
            </p:cNvSpPr>
            <p:nvPr/>
          </p:nvSpPr>
          <p:spPr bwMode="auto">
            <a:xfrm>
              <a:off x="1695" y="2961"/>
              <a:ext cx="194" cy="16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17"/>
            <p:cNvSpPr>
              <a:spLocks noChangeArrowheads="1"/>
            </p:cNvSpPr>
            <p:nvPr/>
          </p:nvSpPr>
          <p:spPr bwMode="auto">
            <a:xfrm>
              <a:off x="1825" y="3001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" name="Text Box 122"/>
          <p:cNvSpPr txBox="1">
            <a:spLocks noChangeArrowheads="1"/>
          </p:cNvSpPr>
          <p:nvPr/>
        </p:nvSpPr>
        <p:spPr bwMode="auto">
          <a:xfrm>
            <a:off x="265287" y="1424835"/>
            <a:ext cx="6583188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 Assume map defined on (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d-1)-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skeleton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2777661" y="2148735"/>
            <a:ext cx="5878338" cy="546184"/>
            <a:chOff x="1244136" y="5139585"/>
            <a:chExt cx="5878338" cy="546184"/>
          </a:xfrm>
        </p:grpSpPr>
        <p:sp>
          <p:nvSpPr>
            <p:cNvPr id="56" name="Text Box 122"/>
            <p:cNvSpPr txBox="1">
              <a:spLocks noChangeArrowheads="1"/>
            </p:cNvSpPr>
            <p:nvPr/>
          </p:nvSpPr>
          <p:spPr bwMode="auto">
            <a:xfrm>
              <a:off x="1244136" y="5139585"/>
              <a:ext cx="5878338" cy="523220"/>
            </a:xfrm>
            <a:prstGeom prst="rect">
              <a:avLst/>
            </a:prstGeom>
            <a:solidFill>
              <a:schemeClr val="bg1">
                <a:alpha val="89999"/>
              </a:schemeClr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                   is </a:t>
              </a:r>
              <a:r>
                <a:rPr lang="en-US" sz="280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-connected …</a:t>
              </a:r>
              <a:endPara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0" name="Picture 59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1296213" y="5163844"/>
              <a:ext cx="1863103" cy="521925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72" name="Text Box 122"/>
          <p:cNvSpPr txBox="1">
            <a:spLocks noChangeArrowheads="1"/>
          </p:cNvSpPr>
          <p:nvPr/>
        </p:nvSpPr>
        <p:spPr bwMode="auto">
          <a:xfrm>
            <a:off x="2084562" y="6149235"/>
            <a:ext cx="6268863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 can “fill in” each simplex in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-skeleton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Freeform 72"/>
          <p:cNvSpPr/>
          <p:nvPr/>
        </p:nvSpPr>
        <p:spPr bwMode="auto">
          <a:xfrm>
            <a:off x="4743450" y="4238625"/>
            <a:ext cx="1352550" cy="490538"/>
          </a:xfrm>
          <a:custGeom>
            <a:avLst/>
            <a:gdLst>
              <a:gd name="connsiteX0" fmla="*/ 0 w 1352550"/>
              <a:gd name="connsiteY0" fmla="*/ 0 h 490538"/>
              <a:gd name="connsiteX1" fmla="*/ 533400 w 1352550"/>
              <a:gd name="connsiteY1" fmla="*/ 409575 h 490538"/>
              <a:gd name="connsiteX2" fmla="*/ 1352550 w 1352550"/>
              <a:gd name="connsiteY2" fmla="*/ 485775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2550" h="490538">
                <a:moveTo>
                  <a:pt x="0" y="0"/>
                </a:moveTo>
                <a:cubicBezTo>
                  <a:pt x="153987" y="164306"/>
                  <a:pt x="307975" y="328613"/>
                  <a:pt x="533400" y="409575"/>
                </a:cubicBezTo>
                <a:cubicBezTo>
                  <a:pt x="758825" y="490538"/>
                  <a:pt x="1055687" y="488156"/>
                  <a:pt x="1352550" y="485775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 bwMode="auto">
          <a:xfrm>
            <a:off x="6419850" y="3848100"/>
            <a:ext cx="933450" cy="882650"/>
          </a:xfrm>
          <a:custGeom>
            <a:avLst/>
            <a:gdLst>
              <a:gd name="connsiteX0" fmla="*/ 0 w 933450"/>
              <a:gd name="connsiteY0" fmla="*/ 838200 h 882650"/>
              <a:gd name="connsiteX1" fmla="*/ 485775 w 933450"/>
              <a:gd name="connsiteY1" fmla="*/ 742950 h 882650"/>
              <a:gd name="connsiteX2" fmla="*/ 933450 w 933450"/>
              <a:gd name="connsiteY2" fmla="*/ 0 h 88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3450" h="882650">
                <a:moveTo>
                  <a:pt x="0" y="838200"/>
                </a:moveTo>
                <a:cubicBezTo>
                  <a:pt x="165100" y="860425"/>
                  <a:pt x="330200" y="882650"/>
                  <a:pt x="485775" y="742950"/>
                </a:cubicBezTo>
                <a:cubicBezTo>
                  <a:pt x="641350" y="603250"/>
                  <a:pt x="787400" y="301625"/>
                  <a:pt x="933450" y="0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 bwMode="auto">
          <a:xfrm>
            <a:off x="6315075" y="4905375"/>
            <a:ext cx="252412" cy="771525"/>
          </a:xfrm>
          <a:custGeom>
            <a:avLst/>
            <a:gdLst>
              <a:gd name="connsiteX0" fmla="*/ 0 w 252412"/>
              <a:gd name="connsiteY0" fmla="*/ 0 h 771525"/>
              <a:gd name="connsiteX1" fmla="*/ 228600 w 252412"/>
              <a:gd name="connsiteY1" fmla="*/ 304800 h 771525"/>
              <a:gd name="connsiteX2" fmla="*/ 142875 w 252412"/>
              <a:gd name="connsiteY2" fmla="*/ 771525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412" h="771525">
                <a:moveTo>
                  <a:pt x="0" y="0"/>
                </a:moveTo>
                <a:cubicBezTo>
                  <a:pt x="102394" y="88106"/>
                  <a:pt x="204788" y="176213"/>
                  <a:pt x="228600" y="304800"/>
                </a:cubicBezTo>
                <a:cubicBezTo>
                  <a:pt x="252412" y="433387"/>
                  <a:pt x="197643" y="602456"/>
                  <a:pt x="142875" y="771525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6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Isosceles Triangle 51"/>
          <p:cNvSpPr/>
          <p:nvPr/>
        </p:nvSpPr>
        <p:spPr>
          <a:xfrm>
            <a:off x="288036" y="2647950"/>
            <a:ext cx="2607564" cy="2247900"/>
          </a:xfrm>
          <a:prstGeom prst="triangle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98997" y="4953000"/>
            <a:ext cx="463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162299" y="1676400"/>
            <a:ext cx="5743575" cy="4953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16B4-7660-4548-8C88-169C91FFDB53}" type="datetime5">
              <a:rPr lang="en-US"/>
              <a:pPr/>
              <a:t>11-Nov-10</a:t>
            </a:fld>
            <a:endParaRPr lang="en-US"/>
          </a:p>
        </p:txBody>
      </p:sp>
      <p:sp>
        <p:nvSpPr>
          <p:cNvPr id="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7ED9-9825-43C7-AF8B-EB06AC317D09}" type="slidenum">
              <a:rPr lang="en-US"/>
              <a:pPr/>
              <a:t>93</a:t>
            </a:fld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Map</a:t>
            </a:r>
            <a:endParaRPr lang="en-US" dirty="0"/>
          </a:p>
        </p:txBody>
      </p:sp>
      <p:sp>
        <p:nvSpPr>
          <p:cNvPr id="42" name="Freeform 35"/>
          <p:cNvSpPr>
            <a:spLocks/>
          </p:cNvSpPr>
          <p:nvPr/>
        </p:nvSpPr>
        <p:spPr bwMode="auto">
          <a:xfrm rot="7050363" flipH="1">
            <a:off x="4935802" y="4331574"/>
            <a:ext cx="2245245" cy="2824078"/>
          </a:xfrm>
          <a:custGeom>
            <a:avLst/>
            <a:gdLst/>
            <a:ahLst/>
            <a:cxnLst>
              <a:cxn ang="0">
                <a:pos x="1400" y="160"/>
              </a:cxn>
              <a:cxn ang="0">
                <a:pos x="920" y="640"/>
              </a:cxn>
              <a:cxn ang="0">
                <a:pos x="584" y="928"/>
              </a:cxn>
              <a:cxn ang="0">
                <a:pos x="632" y="1360"/>
              </a:cxn>
              <a:cxn ang="0">
                <a:pos x="440" y="1552"/>
              </a:cxn>
              <a:cxn ang="0">
                <a:pos x="56" y="1840"/>
              </a:cxn>
              <a:cxn ang="0">
                <a:pos x="104" y="2272"/>
              </a:cxn>
              <a:cxn ang="0">
                <a:pos x="680" y="2464"/>
              </a:cxn>
              <a:cxn ang="0">
                <a:pos x="1064" y="1936"/>
              </a:cxn>
              <a:cxn ang="0">
                <a:pos x="1400" y="1600"/>
              </a:cxn>
              <a:cxn ang="0">
                <a:pos x="1304" y="1168"/>
              </a:cxn>
              <a:cxn ang="0">
                <a:pos x="1784" y="592"/>
              </a:cxn>
              <a:cxn ang="0">
                <a:pos x="1928" y="256"/>
              </a:cxn>
              <a:cxn ang="0">
                <a:pos x="1688" y="16"/>
              </a:cxn>
              <a:cxn ang="0">
                <a:pos x="1400" y="160"/>
              </a:cxn>
            </a:cxnLst>
            <a:rect l="0" t="0" r="r" b="b"/>
            <a:pathLst>
              <a:path w="1944" h="2520">
                <a:moveTo>
                  <a:pt x="1400" y="160"/>
                </a:moveTo>
                <a:cubicBezTo>
                  <a:pt x="1272" y="264"/>
                  <a:pt x="1056" y="512"/>
                  <a:pt x="920" y="640"/>
                </a:cubicBezTo>
                <a:cubicBezTo>
                  <a:pt x="784" y="768"/>
                  <a:pt x="632" y="808"/>
                  <a:pt x="584" y="928"/>
                </a:cubicBezTo>
                <a:cubicBezTo>
                  <a:pt x="536" y="1048"/>
                  <a:pt x="656" y="1256"/>
                  <a:pt x="632" y="1360"/>
                </a:cubicBezTo>
                <a:cubicBezTo>
                  <a:pt x="608" y="1464"/>
                  <a:pt x="536" y="1472"/>
                  <a:pt x="440" y="1552"/>
                </a:cubicBezTo>
                <a:cubicBezTo>
                  <a:pt x="344" y="1632"/>
                  <a:pt x="112" y="1720"/>
                  <a:pt x="56" y="1840"/>
                </a:cubicBezTo>
                <a:cubicBezTo>
                  <a:pt x="0" y="1960"/>
                  <a:pt x="0" y="2168"/>
                  <a:pt x="104" y="2272"/>
                </a:cubicBezTo>
                <a:cubicBezTo>
                  <a:pt x="208" y="2376"/>
                  <a:pt x="520" y="2520"/>
                  <a:pt x="680" y="2464"/>
                </a:cubicBezTo>
                <a:cubicBezTo>
                  <a:pt x="840" y="2408"/>
                  <a:pt x="944" y="2080"/>
                  <a:pt x="1064" y="1936"/>
                </a:cubicBezTo>
                <a:cubicBezTo>
                  <a:pt x="1184" y="1792"/>
                  <a:pt x="1360" y="1728"/>
                  <a:pt x="1400" y="1600"/>
                </a:cubicBezTo>
                <a:cubicBezTo>
                  <a:pt x="1440" y="1472"/>
                  <a:pt x="1240" y="1336"/>
                  <a:pt x="1304" y="1168"/>
                </a:cubicBezTo>
                <a:cubicBezTo>
                  <a:pt x="1368" y="1000"/>
                  <a:pt x="1680" y="744"/>
                  <a:pt x="1784" y="592"/>
                </a:cubicBezTo>
                <a:cubicBezTo>
                  <a:pt x="1888" y="440"/>
                  <a:pt x="1944" y="352"/>
                  <a:pt x="1928" y="256"/>
                </a:cubicBezTo>
                <a:cubicBezTo>
                  <a:pt x="1912" y="160"/>
                  <a:pt x="1776" y="32"/>
                  <a:pt x="1688" y="16"/>
                </a:cubicBezTo>
                <a:cubicBezTo>
                  <a:pt x="1600" y="0"/>
                  <a:pt x="1528" y="56"/>
                  <a:pt x="1400" y="160"/>
                </a:cubicBezTo>
                <a:close/>
              </a:path>
            </a:pathLst>
          </a:custGeom>
          <a:solidFill>
            <a:schemeClr val="hlink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0" name="Picture 4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5285268" y="4163719"/>
            <a:ext cx="1528497" cy="484884"/>
          </a:xfrm>
          <a:prstGeom prst="rect">
            <a:avLst/>
          </a:prstGeom>
          <a:noFill/>
          <a:ln/>
          <a:effectLst/>
        </p:spPr>
      </p:pic>
      <p:sp>
        <p:nvSpPr>
          <p:cNvPr id="14" name="Freeform 35"/>
          <p:cNvSpPr>
            <a:spLocks/>
          </p:cNvSpPr>
          <p:nvPr/>
        </p:nvSpPr>
        <p:spPr bwMode="auto">
          <a:xfrm flipH="1">
            <a:off x="6355026" y="2083674"/>
            <a:ext cx="2245245" cy="2824078"/>
          </a:xfrm>
          <a:custGeom>
            <a:avLst/>
            <a:gdLst/>
            <a:ahLst/>
            <a:cxnLst>
              <a:cxn ang="0">
                <a:pos x="1400" y="160"/>
              </a:cxn>
              <a:cxn ang="0">
                <a:pos x="920" y="640"/>
              </a:cxn>
              <a:cxn ang="0">
                <a:pos x="584" y="928"/>
              </a:cxn>
              <a:cxn ang="0">
                <a:pos x="632" y="1360"/>
              </a:cxn>
              <a:cxn ang="0">
                <a:pos x="440" y="1552"/>
              </a:cxn>
              <a:cxn ang="0">
                <a:pos x="56" y="1840"/>
              </a:cxn>
              <a:cxn ang="0">
                <a:pos x="104" y="2272"/>
              </a:cxn>
              <a:cxn ang="0">
                <a:pos x="680" y="2464"/>
              </a:cxn>
              <a:cxn ang="0">
                <a:pos x="1064" y="1936"/>
              </a:cxn>
              <a:cxn ang="0">
                <a:pos x="1400" y="1600"/>
              </a:cxn>
              <a:cxn ang="0">
                <a:pos x="1304" y="1168"/>
              </a:cxn>
              <a:cxn ang="0">
                <a:pos x="1784" y="592"/>
              </a:cxn>
              <a:cxn ang="0">
                <a:pos x="1928" y="256"/>
              </a:cxn>
              <a:cxn ang="0">
                <a:pos x="1688" y="16"/>
              </a:cxn>
              <a:cxn ang="0">
                <a:pos x="1400" y="160"/>
              </a:cxn>
            </a:cxnLst>
            <a:rect l="0" t="0" r="r" b="b"/>
            <a:pathLst>
              <a:path w="1944" h="2520">
                <a:moveTo>
                  <a:pt x="1400" y="160"/>
                </a:moveTo>
                <a:cubicBezTo>
                  <a:pt x="1272" y="264"/>
                  <a:pt x="1056" y="512"/>
                  <a:pt x="920" y="640"/>
                </a:cubicBezTo>
                <a:cubicBezTo>
                  <a:pt x="784" y="768"/>
                  <a:pt x="632" y="808"/>
                  <a:pt x="584" y="928"/>
                </a:cubicBezTo>
                <a:cubicBezTo>
                  <a:pt x="536" y="1048"/>
                  <a:pt x="656" y="1256"/>
                  <a:pt x="632" y="1360"/>
                </a:cubicBezTo>
                <a:cubicBezTo>
                  <a:pt x="608" y="1464"/>
                  <a:pt x="536" y="1472"/>
                  <a:pt x="440" y="1552"/>
                </a:cubicBezTo>
                <a:cubicBezTo>
                  <a:pt x="344" y="1632"/>
                  <a:pt x="112" y="1720"/>
                  <a:pt x="56" y="1840"/>
                </a:cubicBezTo>
                <a:cubicBezTo>
                  <a:pt x="0" y="1960"/>
                  <a:pt x="0" y="2168"/>
                  <a:pt x="104" y="2272"/>
                </a:cubicBezTo>
                <a:cubicBezTo>
                  <a:pt x="208" y="2376"/>
                  <a:pt x="520" y="2520"/>
                  <a:pt x="680" y="2464"/>
                </a:cubicBezTo>
                <a:cubicBezTo>
                  <a:pt x="840" y="2408"/>
                  <a:pt x="944" y="2080"/>
                  <a:pt x="1064" y="1936"/>
                </a:cubicBezTo>
                <a:cubicBezTo>
                  <a:pt x="1184" y="1792"/>
                  <a:pt x="1360" y="1728"/>
                  <a:pt x="1400" y="1600"/>
                </a:cubicBezTo>
                <a:cubicBezTo>
                  <a:pt x="1440" y="1472"/>
                  <a:pt x="1240" y="1336"/>
                  <a:pt x="1304" y="1168"/>
                </a:cubicBezTo>
                <a:cubicBezTo>
                  <a:pt x="1368" y="1000"/>
                  <a:pt x="1680" y="744"/>
                  <a:pt x="1784" y="592"/>
                </a:cubicBezTo>
                <a:cubicBezTo>
                  <a:pt x="1888" y="440"/>
                  <a:pt x="1944" y="352"/>
                  <a:pt x="1928" y="256"/>
                </a:cubicBezTo>
                <a:cubicBezTo>
                  <a:pt x="1912" y="160"/>
                  <a:pt x="1776" y="32"/>
                  <a:pt x="1688" y="16"/>
                </a:cubicBezTo>
                <a:cubicBezTo>
                  <a:pt x="1600" y="0"/>
                  <a:pt x="1528" y="56"/>
                  <a:pt x="1400" y="160"/>
                </a:cubicBezTo>
                <a:close/>
              </a:path>
            </a:pathLst>
          </a:custGeom>
          <a:solidFill>
            <a:schemeClr val="hlink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35"/>
          <p:cNvSpPr>
            <a:spLocks/>
          </p:cNvSpPr>
          <p:nvPr/>
        </p:nvSpPr>
        <p:spPr bwMode="auto">
          <a:xfrm rot="14807875" flipH="1">
            <a:off x="3802325" y="2197975"/>
            <a:ext cx="2245245" cy="2824078"/>
          </a:xfrm>
          <a:custGeom>
            <a:avLst/>
            <a:gdLst/>
            <a:ahLst/>
            <a:cxnLst>
              <a:cxn ang="0">
                <a:pos x="1400" y="160"/>
              </a:cxn>
              <a:cxn ang="0">
                <a:pos x="920" y="640"/>
              </a:cxn>
              <a:cxn ang="0">
                <a:pos x="584" y="928"/>
              </a:cxn>
              <a:cxn ang="0">
                <a:pos x="632" y="1360"/>
              </a:cxn>
              <a:cxn ang="0">
                <a:pos x="440" y="1552"/>
              </a:cxn>
              <a:cxn ang="0">
                <a:pos x="56" y="1840"/>
              </a:cxn>
              <a:cxn ang="0">
                <a:pos x="104" y="2272"/>
              </a:cxn>
              <a:cxn ang="0">
                <a:pos x="680" y="2464"/>
              </a:cxn>
              <a:cxn ang="0">
                <a:pos x="1064" y="1936"/>
              </a:cxn>
              <a:cxn ang="0">
                <a:pos x="1400" y="1600"/>
              </a:cxn>
              <a:cxn ang="0">
                <a:pos x="1304" y="1168"/>
              </a:cxn>
              <a:cxn ang="0">
                <a:pos x="1784" y="592"/>
              </a:cxn>
              <a:cxn ang="0">
                <a:pos x="1928" y="256"/>
              </a:cxn>
              <a:cxn ang="0">
                <a:pos x="1688" y="16"/>
              </a:cxn>
              <a:cxn ang="0">
                <a:pos x="1400" y="160"/>
              </a:cxn>
            </a:cxnLst>
            <a:rect l="0" t="0" r="r" b="b"/>
            <a:pathLst>
              <a:path w="1944" h="2520">
                <a:moveTo>
                  <a:pt x="1400" y="160"/>
                </a:moveTo>
                <a:cubicBezTo>
                  <a:pt x="1272" y="264"/>
                  <a:pt x="1056" y="512"/>
                  <a:pt x="920" y="640"/>
                </a:cubicBezTo>
                <a:cubicBezTo>
                  <a:pt x="784" y="768"/>
                  <a:pt x="632" y="808"/>
                  <a:pt x="584" y="928"/>
                </a:cubicBezTo>
                <a:cubicBezTo>
                  <a:pt x="536" y="1048"/>
                  <a:pt x="656" y="1256"/>
                  <a:pt x="632" y="1360"/>
                </a:cubicBezTo>
                <a:cubicBezTo>
                  <a:pt x="608" y="1464"/>
                  <a:pt x="536" y="1472"/>
                  <a:pt x="440" y="1552"/>
                </a:cubicBezTo>
                <a:cubicBezTo>
                  <a:pt x="344" y="1632"/>
                  <a:pt x="112" y="1720"/>
                  <a:pt x="56" y="1840"/>
                </a:cubicBezTo>
                <a:cubicBezTo>
                  <a:pt x="0" y="1960"/>
                  <a:pt x="0" y="2168"/>
                  <a:pt x="104" y="2272"/>
                </a:cubicBezTo>
                <a:cubicBezTo>
                  <a:pt x="208" y="2376"/>
                  <a:pt x="520" y="2520"/>
                  <a:pt x="680" y="2464"/>
                </a:cubicBezTo>
                <a:cubicBezTo>
                  <a:pt x="840" y="2408"/>
                  <a:pt x="944" y="2080"/>
                  <a:pt x="1064" y="1936"/>
                </a:cubicBezTo>
                <a:cubicBezTo>
                  <a:pt x="1184" y="1792"/>
                  <a:pt x="1360" y="1728"/>
                  <a:pt x="1400" y="1600"/>
                </a:cubicBezTo>
                <a:cubicBezTo>
                  <a:pt x="1440" y="1472"/>
                  <a:pt x="1240" y="1336"/>
                  <a:pt x="1304" y="1168"/>
                </a:cubicBezTo>
                <a:cubicBezTo>
                  <a:pt x="1368" y="1000"/>
                  <a:pt x="1680" y="744"/>
                  <a:pt x="1784" y="592"/>
                </a:cubicBezTo>
                <a:cubicBezTo>
                  <a:pt x="1888" y="440"/>
                  <a:pt x="1944" y="352"/>
                  <a:pt x="1928" y="256"/>
                </a:cubicBezTo>
                <a:cubicBezTo>
                  <a:pt x="1912" y="160"/>
                  <a:pt x="1776" y="32"/>
                  <a:pt x="1688" y="16"/>
                </a:cubicBezTo>
                <a:cubicBezTo>
                  <a:pt x="1600" y="0"/>
                  <a:pt x="1528" y="56"/>
                  <a:pt x="1400" y="160"/>
                </a:cubicBezTo>
                <a:close/>
              </a:path>
            </a:pathLst>
          </a:custGeom>
          <a:solidFill>
            <a:schemeClr val="hlink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5" name="Picture 4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4805437" y="5592469"/>
            <a:ext cx="1230859" cy="485122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7310512" y="4077994"/>
            <a:ext cx="1230859" cy="485122"/>
          </a:xfrm>
          <a:prstGeom prst="rect">
            <a:avLst/>
          </a:prstGeom>
          <a:noFill/>
          <a:ln/>
          <a:effectLst/>
        </p:spPr>
      </p:pic>
      <p:cxnSp>
        <p:nvCxnSpPr>
          <p:cNvPr id="17" name="Straight Connector 16"/>
          <p:cNvCxnSpPr>
            <a:stCxn id="21" idx="0"/>
            <a:endCxn id="36" idx="4"/>
          </p:cNvCxnSpPr>
          <p:nvPr/>
        </p:nvCxnSpPr>
        <p:spPr bwMode="auto">
          <a:xfrm rot="5400000" flipH="1" flipV="1">
            <a:off x="1350169" y="4453732"/>
            <a:ext cx="576262" cy="3175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24" idx="5"/>
            <a:endCxn id="36" idx="1"/>
          </p:cNvCxnSpPr>
          <p:nvPr/>
        </p:nvCxnSpPr>
        <p:spPr bwMode="auto">
          <a:xfrm rot="16200000" flipH="1">
            <a:off x="1232434" y="3645041"/>
            <a:ext cx="205307" cy="391829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482725" y="4743450"/>
            <a:ext cx="307975" cy="261938"/>
            <a:chOff x="1695" y="2961"/>
            <a:chExt cx="194" cy="165"/>
          </a:xfrm>
          <a:solidFill>
            <a:schemeClr val="accent6"/>
          </a:solidFill>
        </p:grpSpPr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1695" y="2961"/>
              <a:ext cx="194" cy="16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1825" y="3001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876300" y="3514725"/>
            <a:ext cx="307975" cy="261938"/>
            <a:chOff x="785" y="2440"/>
            <a:chExt cx="194" cy="165"/>
          </a:xfrm>
          <a:solidFill>
            <a:schemeClr val="accent6"/>
          </a:solidFill>
        </p:grpSpPr>
        <p:sp>
          <p:nvSpPr>
            <p:cNvPr id="24" name="Oval 59"/>
            <p:cNvSpPr>
              <a:spLocks noChangeArrowheads="1"/>
            </p:cNvSpPr>
            <p:nvPr/>
          </p:nvSpPr>
          <p:spPr bwMode="auto">
            <a:xfrm>
              <a:off x="785" y="2440"/>
              <a:ext cx="194" cy="16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Oval 60"/>
            <p:cNvSpPr>
              <a:spLocks noChangeArrowheads="1"/>
            </p:cNvSpPr>
            <p:nvPr/>
          </p:nvSpPr>
          <p:spPr bwMode="auto">
            <a:xfrm>
              <a:off x="915" y="2494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990725" y="3486150"/>
            <a:ext cx="307975" cy="261938"/>
            <a:chOff x="2790" y="1542"/>
            <a:chExt cx="194" cy="165"/>
          </a:xfrm>
          <a:solidFill>
            <a:schemeClr val="accent6"/>
          </a:solidFill>
        </p:grpSpPr>
        <p:sp>
          <p:nvSpPr>
            <p:cNvPr id="27" name="Oval 19"/>
            <p:cNvSpPr>
              <a:spLocks noChangeArrowheads="1"/>
            </p:cNvSpPr>
            <p:nvPr/>
          </p:nvSpPr>
          <p:spPr bwMode="auto">
            <a:xfrm>
              <a:off x="2790" y="1542"/>
              <a:ext cx="194" cy="16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2920" y="1582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2" name="Straight Connector 31"/>
          <p:cNvCxnSpPr>
            <a:stCxn id="36" idx="7"/>
            <a:endCxn id="27" idx="3"/>
          </p:cNvCxnSpPr>
          <p:nvPr/>
        </p:nvCxnSpPr>
        <p:spPr bwMode="auto">
          <a:xfrm rot="5400000" flipH="1" flipV="1">
            <a:off x="1775359" y="3683142"/>
            <a:ext cx="233882" cy="287054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1156959" y="238125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618" y="49530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R</a:t>
            </a:r>
          </a:p>
        </p:txBody>
      </p:sp>
      <p:pic>
        <p:nvPicPr>
          <p:cNvPr id="47" name="Picture 46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367287" y="3388881"/>
            <a:ext cx="1230859" cy="485122"/>
          </a:xfrm>
          <a:prstGeom prst="rect">
            <a:avLst/>
          </a:prstGeom>
          <a:noFill/>
          <a:ln/>
          <a:effectLst/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7273925" y="3552825"/>
            <a:ext cx="307975" cy="261938"/>
            <a:chOff x="1695" y="2961"/>
            <a:chExt cx="194" cy="165"/>
          </a:xfrm>
          <a:solidFill>
            <a:schemeClr val="accent6"/>
          </a:solidFill>
        </p:grpSpPr>
        <p:sp>
          <p:nvSpPr>
            <p:cNvPr id="57" name="Oval 16"/>
            <p:cNvSpPr>
              <a:spLocks noChangeArrowheads="1"/>
            </p:cNvSpPr>
            <p:nvPr/>
          </p:nvSpPr>
          <p:spPr bwMode="auto">
            <a:xfrm>
              <a:off x="1695" y="2961"/>
              <a:ext cx="194" cy="16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17"/>
            <p:cNvSpPr>
              <a:spLocks noChangeArrowheads="1"/>
            </p:cNvSpPr>
            <p:nvPr/>
          </p:nvSpPr>
          <p:spPr bwMode="auto">
            <a:xfrm>
              <a:off x="1825" y="3001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1485900" y="3905250"/>
            <a:ext cx="307975" cy="261938"/>
            <a:chOff x="785" y="2440"/>
            <a:chExt cx="194" cy="165"/>
          </a:xfrm>
          <a:solidFill>
            <a:schemeClr val="accent6"/>
          </a:solidFill>
        </p:grpSpPr>
        <p:sp>
          <p:nvSpPr>
            <p:cNvPr id="36" name="Oval 59"/>
            <p:cNvSpPr>
              <a:spLocks noChangeArrowheads="1"/>
            </p:cNvSpPr>
            <p:nvPr/>
          </p:nvSpPr>
          <p:spPr bwMode="auto">
            <a:xfrm>
              <a:off x="785" y="2440"/>
              <a:ext cx="194" cy="16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Oval 60"/>
            <p:cNvSpPr>
              <a:spLocks noChangeArrowheads="1"/>
            </p:cNvSpPr>
            <p:nvPr/>
          </p:nvSpPr>
          <p:spPr bwMode="auto">
            <a:xfrm>
              <a:off x="915" y="2494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6248400" y="5676900"/>
            <a:ext cx="307975" cy="261938"/>
            <a:chOff x="785" y="2440"/>
            <a:chExt cx="194" cy="165"/>
          </a:xfrm>
          <a:solidFill>
            <a:schemeClr val="accent6"/>
          </a:solidFill>
        </p:grpSpPr>
        <p:sp>
          <p:nvSpPr>
            <p:cNvPr id="39" name="Oval 59"/>
            <p:cNvSpPr>
              <a:spLocks noChangeArrowheads="1"/>
            </p:cNvSpPr>
            <p:nvPr/>
          </p:nvSpPr>
          <p:spPr bwMode="auto">
            <a:xfrm>
              <a:off x="785" y="2440"/>
              <a:ext cx="194" cy="16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Oval 60"/>
            <p:cNvSpPr>
              <a:spLocks noChangeArrowheads="1"/>
            </p:cNvSpPr>
            <p:nvPr/>
          </p:nvSpPr>
          <p:spPr bwMode="auto">
            <a:xfrm>
              <a:off x="915" y="2494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4419600" y="4048125"/>
            <a:ext cx="307975" cy="261938"/>
            <a:chOff x="785" y="2440"/>
            <a:chExt cx="194" cy="165"/>
          </a:xfrm>
          <a:solidFill>
            <a:schemeClr val="accent6"/>
          </a:solidFill>
        </p:grpSpPr>
        <p:sp>
          <p:nvSpPr>
            <p:cNvPr id="43" name="Oval 59"/>
            <p:cNvSpPr>
              <a:spLocks noChangeArrowheads="1"/>
            </p:cNvSpPr>
            <p:nvPr/>
          </p:nvSpPr>
          <p:spPr bwMode="auto">
            <a:xfrm>
              <a:off x="785" y="2440"/>
              <a:ext cx="194" cy="16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Oval 60"/>
            <p:cNvSpPr>
              <a:spLocks noChangeArrowheads="1"/>
            </p:cNvSpPr>
            <p:nvPr/>
          </p:nvSpPr>
          <p:spPr bwMode="auto">
            <a:xfrm>
              <a:off x="915" y="2494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6102350" y="4629150"/>
            <a:ext cx="307975" cy="261938"/>
            <a:chOff x="1695" y="2961"/>
            <a:chExt cx="194" cy="165"/>
          </a:xfrm>
          <a:solidFill>
            <a:schemeClr val="accent6"/>
          </a:solidFill>
        </p:grpSpPr>
        <p:sp>
          <p:nvSpPr>
            <p:cNvPr id="61" name="Oval 16"/>
            <p:cNvSpPr>
              <a:spLocks noChangeArrowheads="1"/>
            </p:cNvSpPr>
            <p:nvPr/>
          </p:nvSpPr>
          <p:spPr bwMode="auto">
            <a:xfrm>
              <a:off x="1695" y="2961"/>
              <a:ext cx="194" cy="16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17"/>
            <p:cNvSpPr>
              <a:spLocks noChangeArrowheads="1"/>
            </p:cNvSpPr>
            <p:nvPr/>
          </p:nvSpPr>
          <p:spPr bwMode="auto">
            <a:xfrm>
              <a:off x="1825" y="3001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" name="Freeform 72"/>
          <p:cNvSpPr/>
          <p:nvPr/>
        </p:nvSpPr>
        <p:spPr bwMode="auto">
          <a:xfrm>
            <a:off x="4743450" y="4238625"/>
            <a:ext cx="1352550" cy="490538"/>
          </a:xfrm>
          <a:custGeom>
            <a:avLst/>
            <a:gdLst>
              <a:gd name="connsiteX0" fmla="*/ 0 w 1352550"/>
              <a:gd name="connsiteY0" fmla="*/ 0 h 490538"/>
              <a:gd name="connsiteX1" fmla="*/ 533400 w 1352550"/>
              <a:gd name="connsiteY1" fmla="*/ 409575 h 490538"/>
              <a:gd name="connsiteX2" fmla="*/ 1352550 w 1352550"/>
              <a:gd name="connsiteY2" fmla="*/ 485775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2550" h="490538">
                <a:moveTo>
                  <a:pt x="0" y="0"/>
                </a:moveTo>
                <a:cubicBezTo>
                  <a:pt x="153987" y="164306"/>
                  <a:pt x="307975" y="328613"/>
                  <a:pt x="533400" y="409575"/>
                </a:cubicBezTo>
                <a:cubicBezTo>
                  <a:pt x="758825" y="490538"/>
                  <a:pt x="1055687" y="488156"/>
                  <a:pt x="1352550" y="485775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 bwMode="auto">
          <a:xfrm>
            <a:off x="6419850" y="3848100"/>
            <a:ext cx="933450" cy="882650"/>
          </a:xfrm>
          <a:custGeom>
            <a:avLst/>
            <a:gdLst>
              <a:gd name="connsiteX0" fmla="*/ 0 w 933450"/>
              <a:gd name="connsiteY0" fmla="*/ 838200 h 882650"/>
              <a:gd name="connsiteX1" fmla="*/ 485775 w 933450"/>
              <a:gd name="connsiteY1" fmla="*/ 742950 h 882650"/>
              <a:gd name="connsiteX2" fmla="*/ 933450 w 933450"/>
              <a:gd name="connsiteY2" fmla="*/ 0 h 88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3450" h="882650">
                <a:moveTo>
                  <a:pt x="0" y="838200"/>
                </a:moveTo>
                <a:cubicBezTo>
                  <a:pt x="165100" y="860425"/>
                  <a:pt x="330200" y="882650"/>
                  <a:pt x="485775" y="742950"/>
                </a:cubicBezTo>
                <a:cubicBezTo>
                  <a:pt x="641350" y="603250"/>
                  <a:pt x="787400" y="301625"/>
                  <a:pt x="933450" y="0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 bwMode="auto">
          <a:xfrm>
            <a:off x="6315075" y="4905375"/>
            <a:ext cx="252412" cy="771525"/>
          </a:xfrm>
          <a:custGeom>
            <a:avLst/>
            <a:gdLst>
              <a:gd name="connsiteX0" fmla="*/ 0 w 252412"/>
              <a:gd name="connsiteY0" fmla="*/ 0 h 771525"/>
              <a:gd name="connsiteX1" fmla="*/ 228600 w 252412"/>
              <a:gd name="connsiteY1" fmla="*/ 304800 h 771525"/>
              <a:gd name="connsiteX2" fmla="*/ 142875 w 252412"/>
              <a:gd name="connsiteY2" fmla="*/ 771525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412" h="771525">
                <a:moveTo>
                  <a:pt x="0" y="0"/>
                </a:moveTo>
                <a:cubicBezTo>
                  <a:pt x="102394" y="88106"/>
                  <a:pt x="204788" y="176213"/>
                  <a:pt x="228600" y="304800"/>
                </a:cubicBezTo>
                <a:cubicBezTo>
                  <a:pt x="252412" y="433387"/>
                  <a:pt x="197643" y="602456"/>
                  <a:pt x="142875" y="771525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Isosceles Triangle 51"/>
          <p:cNvSpPr/>
          <p:nvPr/>
        </p:nvSpPr>
        <p:spPr>
          <a:xfrm>
            <a:off x="288036" y="2647950"/>
            <a:ext cx="2607564" cy="2247900"/>
          </a:xfrm>
          <a:prstGeom prst="triangle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98997" y="4953000"/>
            <a:ext cx="463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162299" y="1676400"/>
            <a:ext cx="5743575" cy="4953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16B4-7660-4548-8C88-169C91FFDB53}" type="datetime5">
              <a:rPr lang="en-US"/>
              <a:pPr/>
              <a:t>11-Nov-10</a:t>
            </a:fld>
            <a:endParaRPr lang="en-US"/>
          </a:p>
        </p:txBody>
      </p:sp>
      <p:sp>
        <p:nvSpPr>
          <p:cNvPr id="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7ED9-9825-43C7-AF8B-EB06AC317D09}" type="slidenum">
              <a:rPr lang="en-US"/>
              <a:pPr/>
              <a:t>94</a:t>
            </a:fld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Simplicial Approximation</a:t>
            </a:r>
            <a:endParaRPr lang="en-US" dirty="0"/>
          </a:p>
        </p:txBody>
      </p:sp>
      <p:sp>
        <p:nvSpPr>
          <p:cNvPr id="42" name="Freeform 35"/>
          <p:cNvSpPr>
            <a:spLocks/>
          </p:cNvSpPr>
          <p:nvPr/>
        </p:nvSpPr>
        <p:spPr bwMode="auto">
          <a:xfrm rot="7050363" flipH="1">
            <a:off x="4935802" y="4331574"/>
            <a:ext cx="2245245" cy="2824078"/>
          </a:xfrm>
          <a:custGeom>
            <a:avLst/>
            <a:gdLst/>
            <a:ahLst/>
            <a:cxnLst>
              <a:cxn ang="0">
                <a:pos x="1400" y="160"/>
              </a:cxn>
              <a:cxn ang="0">
                <a:pos x="920" y="640"/>
              </a:cxn>
              <a:cxn ang="0">
                <a:pos x="584" y="928"/>
              </a:cxn>
              <a:cxn ang="0">
                <a:pos x="632" y="1360"/>
              </a:cxn>
              <a:cxn ang="0">
                <a:pos x="440" y="1552"/>
              </a:cxn>
              <a:cxn ang="0">
                <a:pos x="56" y="1840"/>
              </a:cxn>
              <a:cxn ang="0">
                <a:pos x="104" y="2272"/>
              </a:cxn>
              <a:cxn ang="0">
                <a:pos x="680" y="2464"/>
              </a:cxn>
              <a:cxn ang="0">
                <a:pos x="1064" y="1936"/>
              </a:cxn>
              <a:cxn ang="0">
                <a:pos x="1400" y="1600"/>
              </a:cxn>
              <a:cxn ang="0">
                <a:pos x="1304" y="1168"/>
              </a:cxn>
              <a:cxn ang="0">
                <a:pos x="1784" y="592"/>
              </a:cxn>
              <a:cxn ang="0">
                <a:pos x="1928" y="256"/>
              </a:cxn>
              <a:cxn ang="0">
                <a:pos x="1688" y="16"/>
              </a:cxn>
              <a:cxn ang="0">
                <a:pos x="1400" y="160"/>
              </a:cxn>
            </a:cxnLst>
            <a:rect l="0" t="0" r="r" b="b"/>
            <a:pathLst>
              <a:path w="1944" h="2520">
                <a:moveTo>
                  <a:pt x="1400" y="160"/>
                </a:moveTo>
                <a:cubicBezTo>
                  <a:pt x="1272" y="264"/>
                  <a:pt x="1056" y="512"/>
                  <a:pt x="920" y="640"/>
                </a:cubicBezTo>
                <a:cubicBezTo>
                  <a:pt x="784" y="768"/>
                  <a:pt x="632" y="808"/>
                  <a:pt x="584" y="928"/>
                </a:cubicBezTo>
                <a:cubicBezTo>
                  <a:pt x="536" y="1048"/>
                  <a:pt x="656" y="1256"/>
                  <a:pt x="632" y="1360"/>
                </a:cubicBezTo>
                <a:cubicBezTo>
                  <a:pt x="608" y="1464"/>
                  <a:pt x="536" y="1472"/>
                  <a:pt x="440" y="1552"/>
                </a:cubicBezTo>
                <a:cubicBezTo>
                  <a:pt x="344" y="1632"/>
                  <a:pt x="112" y="1720"/>
                  <a:pt x="56" y="1840"/>
                </a:cubicBezTo>
                <a:cubicBezTo>
                  <a:pt x="0" y="1960"/>
                  <a:pt x="0" y="2168"/>
                  <a:pt x="104" y="2272"/>
                </a:cubicBezTo>
                <a:cubicBezTo>
                  <a:pt x="208" y="2376"/>
                  <a:pt x="520" y="2520"/>
                  <a:pt x="680" y="2464"/>
                </a:cubicBezTo>
                <a:cubicBezTo>
                  <a:pt x="840" y="2408"/>
                  <a:pt x="944" y="2080"/>
                  <a:pt x="1064" y="1936"/>
                </a:cubicBezTo>
                <a:cubicBezTo>
                  <a:pt x="1184" y="1792"/>
                  <a:pt x="1360" y="1728"/>
                  <a:pt x="1400" y="1600"/>
                </a:cubicBezTo>
                <a:cubicBezTo>
                  <a:pt x="1440" y="1472"/>
                  <a:pt x="1240" y="1336"/>
                  <a:pt x="1304" y="1168"/>
                </a:cubicBezTo>
                <a:cubicBezTo>
                  <a:pt x="1368" y="1000"/>
                  <a:pt x="1680" y="744"/>
                  <a:pt x="1784" y="592"/>
                </a:cubicBezTo>
                <a:cubicBezTo>
                  <a:pt x="1888" y="440"/>
                  <a:pt x="1944" y="352"/>
                  <a:pt x="1928" y="256"/>
                </a:cubicBezTo>
                <a:cubicBezTo>
                  <a:pt x="1912" y="160"/>
                  <a:pt x="1776" y="32"/>
                  <a:pt x="1688" y="16"/>
                </a:cubicBezTo>
                <a:cubicBezTo>
                  <a:pt x="1600" y="0"/>
                  <a:pt x="1528" y="56"/>
                  <a:pt x="1400" y="160"/>
                </a:cubicBezTo>
                <a:close/>
              </a:path>
            </a:pathLst>
          </a:custGeom>
          <a:solidFill>
            <a:schemeClr val="hlink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0" name="Picture 4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5285268" y="4163719"/>
            <a:ext cx="1528497" cy="484884"/>
          </a:xfrm>
          <a:prstGeom prst="rect">
            <a:avLst/>
          </a:prstGeom>
          <a:noFill/>
          <a:ln/>
          <a:effectLst/>
        </p:spPr>
      </p:pic>
      <p:sp>
        <p:nvSpPr>
          <p:cNvPr id="14" name="Freeform 35"/>
          <p:cNvSpPr>
            <a:spLocks/>
          </p:cNvSpPr>
          <p:nvPr/>
        </p:nvSpPr>
        <p:spPr bwMode="auto">
          <a:xfrm flipH="1">
            <a:off x="6355026" y="2083674"/>
            <a:ext cx="2245245" cy="2824078"/>
          </a:xfrm>
          <a:custGeom>
            <a:avLst/>
            <a:gdLst/>
            <a:ahLst/>
            <a:cxnLst>
              <a:cxn ang="0">
                <a:pos x="1400" y="160"/>
              </a:cxn>
              <a:cxn ang="0">
                <a:pos x="920" y="640"/>
              </a:cxn>
              <a:cxn ang="0">
                <a:pos x="584" y="928"/>
              </a:cxn>
              <a:cxn ang="0">
                <a:pos x="632" y="1360"/>
              </a:cxn>
              <a:cxn ang="0">
                <a:pos x="440" y="1552"/>
              </a:cxn>
              <a:cxn ang="0">
                <a:pos x="56" y="1840"/>
              </a:cxn>
              <a:cxn ang="0">
                <a:pos x="104" y="2272"/>
              </a:cxn>
              <a:cxn ang="0">
                <a:pos x="680" y="2464"/>
              </a:cxn>
              <a:cxn ang="0">
                <a:pos x="1064" y="1936"/>
              </a:cxn>
              <a:cxn ang="0">
                <a:pos x="1400" y="1600"/>
              </a:cxn>
              <a:cxn ang="0">
                <a:pos x="1304" y="1168"/>
              </a:cxn>
              <a:cxn ang="0">
                <a:pos x="1784" y="592"/>
              </a:cxn>
              <a:cxn ang="0">
                <a:pos x="1928" y="256"/>
              </a:cxn>
              <a:cxn ang="0">
                <a:pos x="1688" y="16"/>
              </a:cxn>
              <a:cxn ang="0">
                <a:pos x="1400" y="160"/>
              </a:cxn>
            </a:cxnLst>
            <a:rect l="0" t="0" r="r" b="b"/>
            <a:pathLst>
              <a:path w="1944" h="2520">
                <a:moveTo>
                  <a:pt x="1400" y="160"/>
                </a:moveTo>
                <a:cubicBezTo>
                  <a:pt x="1272" y="264"/>
                  <a:pt x="1056" y="512"/>
                  <a:pt x="920" y="640"/>
                </a:cubicBezTo>
                <a:cubicBezTo>
                  <a:pt x="784" y="768"/>
                  <a:pt x="632" y="808"/>
                  <a:pt x="584" y="928"/>
                </a:cubicBezTo>
                <a:cubicBezTo>
                  <a:pt x="536" y="1048"/>
                  <a:pt x="656" y="1256"/>
                  <a:pt x="632" y="1360"/>
                </a:cubicBezTo>
                <a:cubicBezTo>
                  <a:pt x="608" y="1464"/>
                  <a:pt x="536" y="1472"/>
                  <a:pt x="440" y="1552"/>
                </a:cubicBezTo>
                <a:cubicBezTo>
                  <a:pt x="344" y="1632"/>
                  <a:pt x="112" y="1720"/>
                  <a:pt x="56" y="1840"/>
                </a:cubicBezTo>
                <a:cubicBezTo>
                  <a:pt x="0" y="1960"/>
                  <a:pt x="0" y="2168"/>
                  <a:pt x="104" y="2272"/>
                </a:cubicBezTo>
                <a:cubicBezTo>
                  <a:pt x="208" y="2376"/>
                  <a:pt x="520" y="2520"/>
                  <a:pt x="680" y="2464"/>
                </a:cubicBezTo>
                <a:cubicBezTo>
                  <a:pt x="840" y="2408"/>
                  <a:pt x="944" y="2080"/>
                  <a:pt x="1064" y="1936"/>
                </a:cubicBezTo>
                <a:cubicBezTo>
                  <a:pt x="1184" y="1792"/>
                  <a:pt x="1360" y="1728"/>
                  <a:pt x="1400" y="1600"/>
                </a:cubicBezTo>
                <a:cubicBezTo>
                  <a:pt x="1440" y="1472"/>
                  <a:pt x="1240" y="1336"/>
                  <a:pt x="1304" y="1168"/>
                </a:cubicBezTo>
                <a:cubicBezTo>
                  <a:pt x="1368" y="1000"/>
                  <a:pt x="1680" y="744"/>
                  <a:pt x="1784" y="592"/>
                </a:cubicBezTo>
                <a:cubicBezTo>
                  <a:pt x="1888" y="440"/>
                  <a:pt x="1944" y="352"/>
                  <a:pt x="1928" y="256"/>
                </a:cubicBezTo>
                <a:cubicBezTo>
                  <a:pt x="1912" y="160"/>
                  <a:pt x="1776" y="32"/>
                  <a:pt x="1688" y="16"/>
                </a:cubicBezTo>
                <a:cubicBezTo>
                  <a:pt x="1600" y="0"/>
                  <a:pt x="1528" y="56"/>
                  <a:pt x="1400" y="160"/>
                </a:cubicBezTo>
                <a:close/>
              </a:path>
            </a:pathLst>
          </a:custGeom>
          <a:solidFill>
            <a:schemeClr val="hlink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35"/>
          <p:cNvSpPr>
            <a:spLocks/>
          </p:cNvSpPr>
          <p:nvPr/>
        </p:nvSpPr>
        <p:spPr bwMode="auto">
          <a:xfrm rot="14807875" flipH="1">
            <a:off x="3802325" y="2197975"/>
            <a:ext cx="2245245" cy="2824078"/>
          </a:xfrm>
          <a:custGeom>
            <a:avLst/>
            <a:gdLst/>
            <a:ahLst/>
            <a:cxnLst>
              <a:cxn ang="0">
                <a:pos x="1400" y="160"/>
              </a:cxn>
              <a:cxn ang="0">
                <a:pos x="920" y="640"/>
              </a:cxn>
              <a:cxn ang="0">
                <a:pos x="584" y="928"/>
              </a:cxn>
              <a:cxn ang="0">
                <a:pos x="632" y="1360"/>
              </a:cxn>
              <a:cxn ang="0">
                <a:pos x="440" y="1552"/>
              </a:cxn>
              <a:cxn ang="0">
                <a:pos x="56" y="1840"/>
              </a:cxn>
              <a:cxn ang="0">
                <a:pos x="104" y="2272"/>
              </a:cxn>
              <a:cxn ang="0">
                <a:pos x="680" y="2464"/>
              </a:cxn>
              <a:cxn ang="0">
                <a:pos x="1064" y="1936"/>
              </a:cxn>
              <a:cxn ang="0">
                <a:pos x="1400" y="1600"/>
              </a:cxn>
              <a:cxn ang="0">
                <a:pos x="1304" y="1168"/>
              </a:cxn>
              <a:cxn ang="0">
                <a:pos x="1784" y="592"/>
              </a:cxn>
              <a:cxn ang="0">
                <a:pos x="1928" y="256"/>
              </a:cxn>
              <a:cxn ang="0">
                <a:pos x="1688" y="16"/>
              </a:cxn>
              <a:cxn ang="0">
                <a:pos x="1400" y="160"/>
              </a:cxn>
            </a:cxnLst>
            <a:rect l="0" t="0" r="r" b="b"/>
            <a:pathLst>
              <a:path w="1944" h="2520">
                <a:moveTo>
                  <a:pt x="1400" y="160"/>
                </a:moveTo>
                <a:cubicBezTo>
                  <a:pt x="1272" y="264"/>
                  <a:pt x="1056" y="512"/>
                  <a:pt x="920" y="640"/>
                </a:cubicBezTo>
                <a:cubicBezTo>
                  <a:pt x="784" y="768"/>
                  <a:pt x="632" y="808"/>
                  <a:pt x="584" y="928"/>
                </a:cubicBezTo>
                <a:cubicBezTo>
                  <a:pt x="536" y="1048"/>
                  <a:pt x="656" y="1256"/>
                  <a:pt x="632" y="1360"/>
                </a:cubicBezTo>
                <a:cubicBezTo>
                  <a:pt x="608" y="1464"/>
                  <a:pt x="536" y="1472"/>
                  <a:pt x="440" y="1552"/>
                </a:cubicBezTo>
                <a:cubicBezTo>
                  <a:pt x="344" y="1632"/>
                  <a:pt x="112" y="1720"/>
                  <a:pt x="56" y="1840"/>
                </a:cubicBezTo>
                <a:cubicBezTo>
                  <a:pt x="0" y="1960"/>
                  <a:pt x="0" y="2168"/>
                  <a:pt x="104" y="2272"/>
                </a:cubicBezTo>
                <a:cubicBezTo>
                  <a:pt x="208" y="2376"/>
                  <a:pt x="520" y="2520"/>
                  <a:pt x="680" y="2464"/>
                </a:cubicBezTo>
                <a:cubicBezTo>
                  <a:pt x="840" y="2408"/>
                  <a:pt x="944" y="2080"/>
                  <a:pt x="1064" y="1936"/>
                </a:cubicBezTo>
                <a:cubicBezTo>
                  <a:pt x="1184" y="1792"/>
                  <a:pt x="1360" y="1728"/>
                  <a:pt x="1400" y="1600"/>
                </a:cubicBezTo>
                <a:cubicBezTo>
                  <a:pt x="1440" y="1472"/>
                  <a:pt x="1240" y="1336"/>
                  <a:pt x="1304" y="1168"/>
                </a:cubicBezTo>
                <a:cubicBezTo>
                  <a:pt x="1368" y="1000"/>
                  <a:pt x="1680" y="744"/>
                  <a:pt x="1784" y="592"/>
                </a:cubicBezTo>
                <a:cubicBezTo>
                  <a:pt x="1888" y="440"/>
                  <a:pt x="1944" y="352"/>
                  <a:pt x="1928" y="256"/>
                </a:cubicBezTo>
                <a:cubicBezTo>
                  <a:pt x="1912" y="160"/>
                  <a:pt x="1776" y="32"/>
                  <a:pt x="1688" y="16"/>
                </a:cubicBezTo>
                <a:cubicBezTo>
                  <a:pt x="1600" y="0"/>
                  <a:pt x="1528" y="56"/>
                  <a:pt x="1400" y="160"/>
                </a:cubicBezTo>
                <a:close/>
              </a:path>
            </a:pathLst>
          </a:custGeom>
          <a:solidFill>
            <a:schemeClr val="hlink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5" name="Picture 4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4805437" y="5592469"/>
            <a:ext cx="1230859" cy="485122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7310512" y="4077994"/>
            <a:ext cx="1230859" cy="485122"/>
          </a:xfrm>
          <a:prstGeom prst="rect">
            <a:avLst/>
          </a:prstGeom>
          <a:noFill/>
          <a:ln/>
          <a:effectLst/>
        </p:spPr>
      </p:pic>
      <p:cxnSp>
        <p:nvCxnSpPr>
          <p:cNvPr id="17" name="Straight Connector 16"/>
          <p:cNvCxnSpPr>
            <a:stCxn id="21" idx="0"/>
            <a:endCxn id="36" idx="4"/>
          </p:cNvCxnSpPr>
          <p:nvPr/>
        </p:nvCxnSpPr>
        <p:spPr bwMode="auto">
          <a:xfrm rot="5400000" flipH="1" flipV="1">
            <a:off x="1350169" y="4453732"/>
            <a:ext cx="576262" cy="3175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24" idx="5"/>
            <a:endCxn id="36" idx="1"/>
          </p:cNvCxnSpPr>
          <p:nvPr/>
        </p:nvCxnSpPr>
        <p:spPr bwMode="auto">
          <a:xfrm rot="16200000" flipH="1">
            <a:off x="1232434" y="3645041"/>
            <a:ext cx="205307" cy="391829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482725" y="4743450"/>
            <a:ext cx="307975" cy="261938"/>
            <a:chOff x="1695" y="2961"/>
            <a:chExt cx="194" cy="165"/>
          </a:xfrm>
          <a:solidFill>
            <a:schemeClr val="accent6"/>
          </a:solidFill>
        </p:grpSpPr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1695" y="2961"/>
              <a:ext cx="194" cy="16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1825" y="3001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876300" y="3514725"/>
            <a:ext cx="307975" cy="261938"/>
            <a:chOff x="785" y="2440"/>
            <a:chExt cx="194" cy="165"/>
          </a:xfrm>
          <a:solidFill>
            <a:schemeClr val="accent6"/>
          </a:solidFill>
        </p:grpSpPr>
        <p:sp>
          <p:nvSpPr>
            <p:cNvPr id="24" name="Oval 59"/>
            <p:cNvSpPr>
              <a:spLocks noChangeArrowheads="1"/>
            </p:cNvSpPr>
            <p:nvPr/>
          </p:nvSpPr>
          <p:spPr bwMode="auto">
            <a:xfrm>
              <a:off x="785" y="2440"/>
              <a:ext cx="194" cy="16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Oval 60"/>
            <p:cNvSpPr>
              <a:spLocks noChangeArrowheads="1"/>
            </p:cNvSpPr>
            <p:nvPr/>
          </p:nvSpPr>
          <p:spPr bwMode="auto">
            <a:xfrm>
              <a:off x="915" y="2494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990725" y="3486150"/>
            <a:ext cx="307975" cy="261938"/>
            <a:chOff x="2790" y="1542"/>
            <a:chExt cx="194" cy="165"/>
          </a:xfrm>
          <a:solidFill>
            <a:schemeClr val="accent6"/>
          </a:solidFill>
        </p:grpSpPr>
        <p:sp>
          <p:nvSpPr>
            <p:cNvPr id="27" name="Oval 19"/>
            <p:cNvSpPr>
              <a:spLocks noChangeArrowheads="1"/>
            </p:cNvSpPr>
            <p:nvPr/>
          </p:nvSpPr>
          <p:spPr bwMode="auto">
            <a:xfrm>
              <a:off x="2790" y="1542"/>
              <a:ext cx="194" cy="16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2920" y="1582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2" name="Straight Connector 31"/>
          <p:cNvCxnSpPr>
            <a:stCxn id="36" idx="7"/>
            <a:endCxn id="27" idx="3"/>
          </p:cNvCxnSpPr>
          <p:nvPr/>
        </p:nvCxnSpPr>
        <p:spPr bwMode="auto">
          <a:xfrm rot="5400000" flipH="1" flipV="1">
            <a:off x="1775359" y="3683142"/>
            <a:ext cx="233882" cy="287054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1156959" y="238125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618" y="49530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R</a:t>
            </a:r>
          </a:p>
        </p:txBody>
      </p:sp>
      <p:pic>
        <p:nvPicPr>
          <p:cNvPr id="47" name="Picture 46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367287" y="3388881"/>
            <a:ext cx="1230859" cy="485122"/>
          </a:xfrm>
          <a:prstGeom prst="rect">
            <a:avLst/>
          </a:prstGeom>
          <a:noFill/>
          <a:ln/>
          <a:effectLst/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7273925" y="3552825"/>
            <a:ext cx="307975" cy="261938"/>
            <a:chOff x="1695" y="2961"/>
            <a:chExt cx="194" cy="165"/>
          </a:xfrm>
          <a:solidFill>
            <a:schemeClr val="accent6"/>
          </a:solidFill>
        </p:grpSpPr>
        <p:sp>
          <p:nvSpPr>
            <p:cNvPr id="57" name="Oval 16"/>
            <p:cNvSpPr>
              <a:spLocks noChangeArrowheads="1"/>
            </p:cNvSpPr>
            <p:nvPr/>
          </p:nvSpPr>
          <p:spPr bwMode="auto">
            <a:xfrm>
              <a:off x="1695" y="2961"/>
              <a:ext cx="194" cy="16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17"/>
            <p:cNvSpPr>
              <a:spLocks noChangeArrowheads="1"/>
            </p:cNvSpPr>
            <p:nvPr/>
          </p:nvSpPr>
          <p:spPr bwMode="auto">
            <a:xfrm>
              <a:off x="1825" y="3001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1485900" y="3905250"/>
            <a:ext cx="307975" cy="261938"/>
            <a:chOff x="785" y="2440"/>
            <a:chExt cx="194" cy="165"/>
          </a:xfrm>
          <a:solidFill>
            <a:schemeClr val="accent6"/>
          </a:solidFill>
        </p:grpSpPr>
        <p:sp>
          <p:nvSpPr>
            <p:cNvPr id="36" name="Oval 59"/>
            <p:cNvSpPr>
              <a:spLocks noChangeArrowheads="1"/>
            </p:cNvSpPr>
            <p:nvPr/>
          </p:nvSpPr>
          <p:spPr bwMode="auto">
            <a:xfrm>
              <a:off x="785" y="2440"/>
              <a:ext cx="194" cy="16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Oval 60"/>
            <p:cNvSpPr>
              <a:spLocks noChangeArrowheads="1"/>
            </p:cNvSpPr>
            <p:nvPr/>
          </p:nvSpPr>
          <p:spPr bwMode="auto">
            <a:xfrm>
              <a:off x="915" y="2494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6248400" y="5676900"/>
            <a:ext cx="307975" cy="261938"/>
            <a:chOff x="785" y="2440"/>
            <a:chExt cx="194" cy="165"/>
          </a:xfrm>
          <a:solidFill>
            <a:schemeClr val="accent6"/>
          </a:solidFill>
        </p:grpSpPr>
        <p:sp>
          <p:nvSpPr>
            <p:cNvPr id="39" name="Oval 59"/>
            <p:cNvSpPr>
              <a:spLocks noChangeArrowheads="1"/>
            </p:cNvSpPr>
            <p:nvPr/>
          </p:nvSpPr>
          <p:spPr bwMode="auto">
            <a:xfrm>
              <a:off x="785" y="2440"/>
              <a:ext cx="194" cy="16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Oval 60"/>
            <p:cNvSpPr>
              <a:spLocks noChangeArrowheads="1"/>
            </p:cNvSpPr>
            <p:nvPr/>
          </p:nvSpPr>
          <p:spPr bwMode="auto">
            <a:xfrm>
              <a:off x="915" y="2494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4419600" y="4048125"/>
            <a:ext cx="307975" cy="261938"/>
            <a:chOff x="785" y="2440"/>
            <a:chExt cx="194" cy="165"/>
          </a:xfrm>
          <a:solidFill>
            <a:schemeClr val="accent6"/>
          </a:solidFill>
        </p:grpSpPr>
        <p:sp>
          <p:nvSpPr>
            <p:cNvPr id="43" name="Oval 59"/>
            <p:cNvSpPr>
              <a:spLocks noChangeArrowheads="1"/>
            </p:cNvSpPr>
            <p:nvPr/>
          </p:nvSpPr>
          <p:spPr bwMode="auto">
            <a:xfrm>
              <a:off x="785" y="2440"/>
              <a:ext cx="194" cy="16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Oval 60"/>
            <p:cNvSpPr>
              <a:spLocks noChangeArrowheads="1"/>
            </p:cNvSpPr>
            <p:nvPr/>
          </p:nvSpPr>
          <p:spPr bwMode="auto">
            <a:xfrm>
              <a:off x="915" y="2494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6102350" y="4629150"/>
            <a:ext cx="307975" cy="261938"/>
            <a:chOff x="1695" y="2961"/>
            <a:chExt cx="194" cy="165"/>
          </a:xfrm>
          <a:solidFill>
            <a:schemeClr val="accent6"/>
          </a:solidFill>
        </p:grpSpPr>
        <p:sp>
          <p:nvSpPr>
            <p:cNvPr id="61" name="Oval 16"/>
            <p:cNvSpPr>
              <a:spLocks noChangeArrowheads="1"/>
            </p:cNvSpPr>
            <p:nvPr/>
          </p:nvSpPr>
          <p:spPr bwMode="auto">
            <a:xfrm>
              <a:off x="1695" y="2961"/>
              <a:ext cx="194" cy="16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17"/>
            <p:cNvSpPr>
              <a:spLocks noChangeArrowheads="1"/>
            </p:cNvSpPr>
            <p:nvPr/>
          </p:nvSpPr>
          <p:spPr bwMode="auto">
            <a:xfrm>
              <a:off x="1825" y="3001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" name="Oval 48"/>
          <p:cNvSpPr/>
          <p:nvPr/>
        </p:nvSpPr>
        <p:spPr>
          <a:xfrm>
            <a:off x="1181100" y="3724275"/>
            <a:ext cx="171450" cy="1714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1381125" y="3848100"/>
            <a:ext cx="171450" cy="1714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1562100" y="4343400"/>
            <a:ext cx="171450" cy="1714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1800225" y="3724275"/>
            <a:ext cx="171450" cy="1714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4972050" y="4448175"/>
            <a:ext cx="171450" cy="1714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5429250" y="4629150"/>
            <a:ext cx="171450" cy="1714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Connector 65"/>
          <p:cNvCxnSpPr>
            <a:stCxn id="43" idx="5"/>
            <a:endCxn id="60" idx="1"/>
          </p:cNvCxnSpPr>
          <p:nvPr/>
        </p:nvCxnSpPr>
        <p:spPr bwMode="auto">
          <a:xfrm rot="16200000" flipH="1">
            <a:off x="4739025" y="4215150"/>
            <a:ext cx="201580" cy="314685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60" idx="5"/>
            <a:endCxn id="64" idx="2"/>
          </p:cNvCxnSpPr>
          <p:nvPr/>
        </p:nvCxnSpPr>
        <p:spPr bwMode="auto">
          <a:xfrm rot="16200000" flipH="1">
            <a:off x="5213642" y="4499267"/>
            <a:ext cx="120358" cy="310858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stCxn id="64" idx="6"/>
          </p:cNvCxnSpPr>
          <p:nvPr/>
        </p:nvCxnSpPr>
        <p:spPr bwMode="auto">
          <a:xfrm>
            <a:off x="5600700" y="4714875"/>
            <a:ext cx="501650" cy="45244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Oval 70"/>
          <p:cNvSpPr/>
          <p:nvPr/>
        </p:nvSpPr>
        <p:spPr>
          <a:xfrm>
            <a:off x="6724650" y="4600575"/>
            <a:ext cx="171450" cy="1714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5" name="Straight Connector 74"/>
          <p:cNvCxnSpPr>
            <a:stCxn id="61" idx="6"/>
            <a:endCxn id="71" idx="3"/>
          </p:cNvCxnSpPr>
          <p:nvPr/>
        </p:nvCxnSpPr>
        <p:spPr bwMode="auto">
          <a:xfrm flipV="1">
            <a:off x="6410325" y="4746917"/>
            <a:ext cx="339433" cy="13202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>
            <a:stCxn id="71" idx="7"/>
          </p:cNvCxnSpPr>
          <p:nvPr/>
        </p:nvCxnSpPr>
        <p:spPr bwMode="auto">
          <a:xfrm rot="5400000" flipH="1" flipV="1">
            <a:off x="6723354" y="3986213"/>
            <a:ext cx="787108" cy="491833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Oval 78"/>
          <p:cNvSpPr/>
          <p:nvPr/>
        </p:nvSpPr>
        <p:spPr>
          <a:xfrm>
            <a:off x="6438900" y="5124450"/>
            <a:ext cx="171450" cy="1714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1" name="Straight Connector 80"/>
          <p:cNvCxnSpPr>
            <a:stCxn id="61" idx="5"/>
            <a:endCxn id="79" idx="1"/>
          </p:cNvCxnSpPr>
          <p:nvPr/>
        </p:nvCxnSpPr>
        <p:spPr bwMode="auto">
          <a:xfrm rot="16200000" flipH="1">
            <a:off x="6266200" y="4951750"/>
            <a:ext cx="296830" cy="98785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>
            <a:stCxn id="39" idx="0"/>
            <a:endCxn id="79" idx="4"/>
          </p:cNvCxnSpPr>
          <p:nvPr/>
        </p:nvCxnSpPr>
        <p:spPr bwMode="auto">
          <a:xfrm rot="5400000" flipH="1" flipV="1">
            <a:off x="6273006" y="5425282"/>
            <a:ext cx="381000" cy="122237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Isosceles Triangle 51"/>
          <p:cNvSpPr/>
          <p:nvPr/>
        </p:nvSpPr>
        <p:spPr>
          <a:xfrm>
            <a:off x="288036" y="2647950"/>
            <a:ext cx="2607564" cy="2247900"/>
          </a:xfrm>
          <a:prstGeom prst="triangle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98997" y="4953000"/>
            <a:ext cx="463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162299" y="1676400"/>
            <a:ext cx="5743575" cy="4953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16B4-7660-4548-8C88-169C91FFDB53}" type="datetime5">
              <a:rPr lang="en-US"/>
              <a:pPr/>
              <a:t>11-Nov-10</a:t>
            </a:fld>
            <a:endParaRPr lang="en-US"/>
          </a:p>
        </p:txBody>
      </p:sp>
      <p:sp>
        <p:nvSpPr>
          <p:cNvPr id="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7ED9-9825-43C7-AF8B-EB06AC317D09}" type="slidenum">
              <a:rPr lang="en-US"/>
              <a:pPr/>
              <a:t>95</a:t>
            </a:fld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38150"/>
            <a:ext cx="7772400" cy="1143000"/>
          </a:xfrm>
        </p:spPr>
        <p:txBody>
          <a:bodyPr/>
          <a:lstStyle/>
          <a:p>
            <a:r>
              <a:rPr lang="en-US" dirty="0" smtClean="0"/>
              <a:t>Color Vertex with Winning Process ID</a:t>
            </a:r>
            <a:endParaRPr lang="en-US" dirty="0"/>
          </a:p>
        </p:txBody>
      </p:sp>
      <p:sp>
        <p:nvSpPr>
          <p:cNvPr id="42" name="Freeform 35"/>
          <p:cNvSpPr>
            <a:spLocks/>
          </p:cNvSpPr>
          <p:nvPr/>
        </p:nvSpPr>
        <p:spPr bwMode="auto">
          <a:xfrm rot="7050363" flipH="1">
            <a:off x="4935802" y="4331574"/>
            <a:ext cx="2245245" cy="2824078"/>
          </a:xfrm>
          <a:custGeom>
            <a:avLst/>
            <a:gdLst/>
            <a:ahLst/>
            <a:cxnLst>
              <a:cxn ang="0">
                <a:pos x="1400" y="160"/>
              </a:cxn>
              <a:cxn ang="0">
                <a:pos x="920" y="640"/>
              </a:cxn>
              <a:cxn ang="0">
                <a:pos x="584" y="928"/>
              </a:cxn>
              <a:cxn ang="0">
                <a:pos x="632" y="1360"/>
              </a:cxn>
              <a:cxn ang="0">
                <a:pos x="440" y="1552"/>
              </a:cxn>
              <a:cxn ang="0">
                <a:pos x="56" y="1840"/>
              </a:cxn>
              <a:cxn ang="0">
                <a:pos x="104" y="2272"/>
              </a:cxn>
              <a:cxn ang="0">
                <a:pos x="680" y="2464"/>
              </a:cxn>
              <a:cxn ang="0">
                <a:pos x="1064" y="1936"/>
              </a:cxn>
              <a:cxn ang="0">
                <a:pos x="1400" y="1600"/>
              </a:cxn>
              <a:cxn ang="0">
                <a:pos x="1304" y="1168"/>
              </a:cxn>
              <a:cxn ang="0">
                <a:pos x="1784" y="592"/>
              </a:cxn>
              <a:cxn ang="0">
                <a:pos x="1928" y="256"/>
              </a:cxn>
              <a:cxn ang="0">
                <a:pos x="1688" y="16"/>
              </a:cxn>
              <a:cxn ang="0">
                <a:pos x="1400" y="160"/>
              </a:cxn>
            </a:cxnLst>
            <a:rect l="0" t="0" r="r" b="b"/>
            <a:pathLst>
              <a:path w="1944" h="2520">
                <a:moveTo>
                  <a:pt x="1400" y="160"/>
                </a:moveTo>
                <a:cubicBezTo>
                  <a:pt x="1272" y="264"/>
                  <a:pt x="1056" y="512"/>
                  <a:pt x="920" y="640"/>
                </a:cubicBezTo>
                <a:cubicBezTo>
                  <a:pt x="784" y="768"/>
                  <a:pt x="632" y="808"/>
                  <a:pt x="584" y="928"/>
                </a:cubicBezTo>
                <a:cubicBezTo>
                  <a:pt x="536" y="1048"/>
                  <a:pt x="656" y="1256"/>
                  <a:pt x="632" y="1360"/>
                </a:cubicBezTo>
                <a:cubicBezTo>
                  <a:pt x="608" y="1464"/>
                  <a:pt x="536" y="1472"/>
                  <a:pt x="440" y="1552"/>
                </a:cubicBezTo>
                <a:cubicBezTo>
                  <a:pt x="344" y="1632"/>
                  <a:pt x="112" y="1720"/>
                  <a:pt x="56" y="1840"/>
                </a:cubicBezTo>
                <a:cubicBezTo>
                  <a:pt x="0" y="1960"/>
                  <a:pt x="0" y="2168"/>
                  <a:pt x="104" y="2272"/>
                </a:cubicBezTo>
                <a:cubicBezTo>
                  <a:pt x="208" y="2376"/>
                  <a:pt x="520" y="2520"/>
                  <a:pt x="680" y="2464"/>
                </a:cubicBezTo>
                <a:cubicBezTo>
                  <a:pt x="840" y="2408"/>
                  <a:pt x="944" y="2080"/>
                  <a:pt x="1064" y="1936"/>
                </a:cubicBezTo>
                <a:cubicBezTo>
                  <a:pt x="1184" y="1792"/>
                  <a:pt x="1360" y="1728"/>
                  <a:pt x="1400" y="1600"/>
                </a:cubicBezTo>
                <a:cubicBezTo>
                  <a:pt x="1440" y="1472"/>
                  <a:pt x="1240" y="1336"/>
                  <a:pt x="1304" y="1168"/>
                </a:cubicBezTo>
                <a:cubicBezTo>
                  <a:pt x="1368" y="1000"/>
                  <a:pt x="1680" y="744"/>
                  <a:pt x="1784" y="592"/>
                </a:cubicBezTo>
                <a:cubicBezTo>
                  <a:pt x="1888" y="440"/>
                  <a:pt x="1944" y="352"/>
                  <a:pt x="1928" y="256"/>
                </a:cubicBezTo>
                <a:cubicBezTo>
                  <a:pt x="1912" y="160"/>
                  <a:pt x="1776" y="32"/>
                  <a:pt x="1688" y="16"/>
                </a:cubicBezTo>
                <a:cubicBezTo>
                  <a:pt x="1600" y="0"/>
                  <a:pt x="1528" y="56"/>
                  <a:pt x="1400" y="160"/>
                </a:cubicBezTo>
                <a:close/>
              </a:path>
            </a:pathLst>
          </a:custGeom>
          <a:solidFill>
            <a:schemeClr val="hlink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0" name="Picture 4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5285268" y="4163719"/>
            <a:ext cx="1528497" cy="484884"/>
          </a:xfrm>
          <a:prstGeom prst="rect">
            <a:avLst/>
          </a:prstGeom>
          <a:noFill/>
          <a:ln/>
          <a:effectLst/>
        </p:spPr>
      </p:pic>
      <p:sp>
        <p:nvSpPr>
          <p:cNvPr id="14" name="Freeform 35"/>
          <p:cNvSpPr>
            <a:spLocks/>
          </p:cNvSpPr>
          <p:nvPr/>
        </p:nvSpPr>
        <p:spPr bwMode="auto">
          <a:xfrm flipH="1">
            <a:off x="6355026" y="2083674"/>
            <a:ext cx="2245245" cy="2824078"/>
          </a:xfrm>
          <a:custGeom>
            <a:avLst/>
            <a:gdLst/>
            <a:ahLst/>
            <a:cxnLst>
              <a:cxn ang="0">
                <a:pos x="1400" y="160"/>
              </a:cxn>
              <a:cxn ang="0">
                <a:pos x="920" y="640"/>
              </a:cxn>
              <a:cxn ang="0">
                <a:pos x="584" y="928"/>
              </a:cxn>
              <a:cxn ang="0">
                <a:pos x="632" y="1360"/>
              </a:cxn>
              <a:cxn ang="0">
                <a:pos x="440" y="1552"/>
              </a:cxn>
              <a:cxn ang="0">
                <a:pos x="56" y="1840"/>
              </a:cxn>
              <a:cxn ang="0">
                <a:pos x="104" y="2272"/>
              </a:cxn>
              <a:cxn ang="0">
                <a:pos x="680" y="2464"/>
              </a:cxn>
              <a:cxn ang="0">
                <a:pos x="1064" y="1936"/>
              </a:cxn>
              <a:cxn ang="0">
                <a:pos x="1400" y="1600"/>
              </a:cxn>
              <a:cxn ang="0">
                <a:pos x="1304" y="1168"/>
              </a:cxn>
              <a:cxn ang="0">
                <a:pos x="1784" y="592"/>
              </a:cxn>
              <a:cxn ang="0">
                <a:pos x="1928" y="256"/>
              </a:cxn>
              <a:cxn ang="0">
                <a:pos x="1688" y="16"/>
              </a:cxn>
              <a:cxn ang="0">
                <a:pos x="1400" y="160"/>
              </a:cxn>
            </a:cxnLst>
            <a:rect l="0" t="0" r="r" b="b"/>
            <a:pathLst>
              <a:path w="1944" h="2520">
                <a:moveTo>
                  <a:pt x="1400" y="160"/>
                </a:moveTo>
                <a:cubicBezTo>
                  <a:pt x="1272" y="264"/>
                  <a:pt x="1056" y="512"/>
                  <a:pt x="920" y="640"/>
                </a:cubicBezTo>
                <a:cubicBezTo>
                  <a:pt x="784" y="768"/>
                  <a:pt x="632" y="808"/>
                  <a:pt x="584" y="928"/>
                </a:cubicBezTo>
                <a:cubicBezTo>
                  <a:pt x="536" y="1048"/>
                  <a:pt x="656" y="1256"/>
                  <a:pt x="632" y="1360"/>
                </a:cubicBezTo>
                <a:cubicBezTo>
                  <a:pt x="608" y="1464"/>
                  <a:pt x="536" y="1472"/>
                  <a:pt x="440" y="1552"/>
                </a:cubicBezTo>
                <a:cubicBezTo>
                  <a:pt x="344" y="1632"/>
                  <a:pt x="112" y="1720"/>
                  <a:pt x="56" y="1840"/>
                </a:cubicBezTo>
                <a:cubicBezTo>
                  <a:pt x="0" y="1960"/>
                  <a:pt x="0" y="2168"/>
                  <a:pt x="104" y="2272"/>
                </a:cubicBezTo>
                <a:cubicBezTo>
                  <a:pt x="208" y="2376"/>
                  <a:pt x="520" y="2520"/>
                  <a:pt x="680" y="2464"/>
                </a:cubicBezTo>
                <a:cubicBezTo>
                  <a:pt x="840" y="2408"/>
                  <a:pt x="944" y="2080"/>
                  <a:pt x="1064" y="1936"/>
                </a:cubicBezTo>
                <a:cubicBezTo>
                  <a:pt x="1184" y="1792"/>
                  <a:pt x="1360" y="1728"/>
                  <a:pt x="1400" y="1600"/>
                </a:cubicBezTo>
                <a:cubicBezTo>
                  <a:pt x="1440" y="1472"/>
                  <a:pt x="1240" y="1336"/>
                  <a:pt x="1304" y="1168"/>
                </a:cubicBezTo>
                <a:cubicBezTo>
                  <a:pt x="1368" y="1000"/>
                  <a:pt x="1680" y="744"/>
                  <a:pt x="1784" y="592"/>
                </a:cubicBezTo>
                <a:cubicBezTo>
                  <a:pt x="1888" y="440"/>
                  <a:pt x="1944" y="352"/>
                  <a:pt x="1928" y="256"/>
                </a:cubicBezTo>
                <a:cubicBezTo>
                  <a:pt x="1912" y="160"/>
                  <a:pt x="1776" y="32"/>
                  <a:pt x="1688" y="16"/>
                </a:cubicBezTo>
                <a:cubicBezTo>
                  <a:pt x="1600" y="0"/>
                  <a:pt x="1528" y="56"/>
                  <a:pt x="1400" y="160"/>
                </a:cubicBezTo>
                <a:close/>
              </a:path>
            </a:pathLst>
          </a:custGeom>
          <a:solidFill>
            <a:schemeClr val="hlink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35"/>
          <p:cNvSpPr>
            <a:spLocks/>
          </p:cNvSpPr>
          <p:nvPr/>
        </p:nvSpPr>
        <p:spPr bwMode="auto">
          <a:xfrm rot="14807875" flipH="1">
            <a:off x="3802325" y="2197975"/>
            <a:ext cx="2245245" cy="2824078"/>
          </a:xfrm>
          <a:custGeom>
            <a:avLst/>
            <a:gdLst/>
            <a:ahLst/>
            <a:cxnLst>
              <a:cxn ang="0">
                <a:pos x="1400" y="160"/>
              </a:cxn>
              <a:cxn ang="0">
                <a:pos x="920" y="640"/>
              </a:cxn>
              <a:cxn ang="0">
                <a:pos x="584" y="928"/>
              </a:cxn>
              <a:cxn ang="0">
                <a:pos x="632" y="1360"/>
              </a:cxn>
              <a:cxn ang="0">
                <a:pos x="440" y="1552"/>
              </a:cxn>
              <a:cxn ang="0">
                <a:pos x="56" y="1840"/>
              </a:cxn>
              <a:cxn ang="0">
                <a:pos x="104" y="2272"/>
              </a:cxn>
              <a:cxn ang="0">
                <a:pos x="680" y="2464"/>
              </a:cxn>
              <a:cxn ang="0">
                <a:pos x="1064" y="1936"/>
              </a:cxn>
              <a:cxn ang="0">
                <a:pos x="1400" y="1600"/>
              </a:cxn>
              <a:cxn ang="0">
                <a:pos x="1304" y="1168"/>
              </a:cxn>
              <a:cxn ang="0">
                <a:pos x="1784" y="592"/>
              </a:cxn>
              <a:cxn ang="0">
                <a:pos x="1928" y="256"/>
              </a:cxn>
              <a:cxn ang="0">
                <a:pos x="1688" y="16"/>
              </a:cxn>
              <a:cxn ang="0">
                <a:pos x="1400" y="160"/>
              </a:cxn>
            </a:cxnLst>
            <a:rect l="0" t="0" r="r" b="b"/>
            <a:pathLst>
              <a:path w="1944" h="2520">
                <a:moveTo>
                  <a:pt x="1400" y="160"/>
                </a:moveTo>
                <a:cubicBezTo>
                  <a:pt x="1272" y="264"/>
                  <a:pt x="1056" y="512"/>
                  <a:pt x="920" y="640"/>
                </a:cubicBezTo>
                <a:cubicBezTo>
                  <a:pt x="784" y="768"/>
                  <a:pt x="632" y="808"/>
                  <a:pt x="584" y="928"/>
                </a:cubicBezTo>
                <a:cubicBezTo>
                  <a:pt x="536" y="1048"/>
                  <a:pt x="656" y="1256"/>
                  <a:pt x="632" y="1360"/>
                </a:cubicBezTo>
                <a:cubicBezTo>
                  <a:pt x="608" y="1464"/>
                  <a:pt x="536" y="1472"/>
                  <a:pt x="440" y="1552"/>
                </a:cubicBezTo>
                <a:cubicBezTo>
                  <a:pt x="344" y="1632"/>
                  <a:pt x="112" y="1720"/>
                  <a:pt x="56" y="1840"/>
                </a:cubicBezTo>
                <a:cubicBezTo>
                  <a:pt x="0" y="1960"/>
                  <a:pt x="0" y="2168"/>
                  <a:pt x="104" y="2272"/>
                </a:cubicBezTo>
                <a:cubicBezTo>
                  <a:pt x="208" y="2376"/>
                  <a:pt x="520" y="2520"/>
                  <a:pt x="680" y="2464"/>
                </a:cubicBezTo>
                <a:cubicBezTo>
                  <a:pt x="840" y="2408"/>
                  <a:pt x="944" y="2080"/>
                  <a:pt x="1064" y="1936"/>
                </a:cubicBezTo>
                <a:cubicBezTo>
                  <a:pt x="1184" y="1792"/>
                  <a:pt x="1360" y="1728"/>
                  <a:pt x="1400" y="1600"/>
                </a:cubicBezTo>
                <a:cubicBezTo>
                  <a:pt x="1440" y="1472"/>
                  <a:pt x="1240" y="1336"/>
                  <a:pt x="1304" y="1168"/>
                </a:cubicBezTo>
                <a:cubicBezTo>
                  <a:pt x="1368" y="1000"/>
                  <a:pt x="1680" y="744"/>
                  <a:pt x="1784" y="592"/>
                </a:cubicBezTo>
                <a:cubicBezTo>
                  <a:pt x="1888" y="440"/>
                  <a:pt x="1944" y="352"/>
                  <a:pt x="1928" y="256"/>
                </a:cubicBezTo>
                <a:cubicBezTo>
                  <a:pt x="1912" y="160"/>
                  <a:pt x="1776" y="32"/>
                  <a:pt x="1688" y="16"/>
                </a:cubicBezTo>
                <a:cubicBezTo>
                  <a:pt x="1600" y="0"/>
                  <a:pt x="1528" y="56"/>
                  <a:pt x="1400" y="160"/>
                </a:cubicBezTo>
                <a:close/>
              </a:path>
            </a:pathLst>
          </a:custGeom>
          <a:solidFill>
            <a:schemeClr val="hlink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5" name="Picture 4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4805437" y="5592469"/>
            <a:ext cx="1230859" cy="485122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7310512" y="4077994"/>
            <a:ext cx="1230859" cy="485122"/>
          </a:xfrm>
          <a:prstGeom prst="rect">
            <a:avLst/>
          </a:prstGeom>
          <a:noFill/>
          <a:ln/>
          <a:effectLst/>
        </p:spPr>
      </p:pic>
      <p:cxnSp>
        <p:nvCxnSpPr>
          <p:cNvPr id="17" name="Straight Connector 16"/>
          <p:cNvCxnSpPr>
            <a:stCxn id="21" idx="0"/>
            <a:endCxn id="36" idx="4"/>
          </p:cNvCxnSpPr>
          <p:nvPr/>
        </p:nvCxnSpPr>
        <p:spPr bwMode="auto">
          <a:xfrm rot="5400000" flipH="1" flipV="1">
            <a:off x="1350169" y="4453732"/>
            <a:ext cx="576262" cy="3175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24" idx="5"/>
            <a:endCxn id="36" idx="1"/>
          </p:cNvCxnSpPr>
          <p:nvPr/>
        </p:nvCxnSpPr>
        <p:spPr bwMode="auto">
          <a:xfrm rot="16200000" flipH="1">
            <a:off x="1232434" y="3645041"/>
            <a:ext cx="205307" cy="391829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482725" y="4743450"/>
            <a:ext cx="307975" cy="261938"/>
            <a:chOff x="1695" y="2961"/>
            <a:chExt cx="194" cy="165"/>
          </a:xfrm>
          <a:solidFill>
            <a:schemeClr val="accent6"/>
          </a:solidFill>
        </p:grpSpPr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1695" y="2961"/>
              <a:ext cx="194" cy="165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1825" y="3001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876300" y="3514725"/>
            <a:ext cx="307975" cy="261938"/>
            <a:chOff x="785" y="2440"/>
            <a:chExt cx="194" cy="165"/>
          </a:xfrm>
          <a:solidFill>
            <a:schemeClr val="accent6"/>
          </a:solidFill>
        </p:grpSpPr>
        <p:sp>
          <p:nvSpPr>
            <p:cNvPr id="24" name="Oval 59"/>
            <p:cNvSpPr>
              <a:spLocks noChangeArrowheads="1"/>
            </p:cNvSpPr>
            <p:nvPr/>
          </p:nvSpPr>
          <p:spPr bwMode="auto">
            <a:xfrm>
              <a:off x="785" y="2440"/>
              <a:ext cx="194" cy="165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Oval 60"/>
            <p:cNvSpPr>
              <a:spLocks noChangeArrowheads="1"/>
            </p:cNvSpPr>
            <p:nvPr/>
          </p:nvSpPr>
          <p:spPr bwMode="auto">
            <a:xfrm>
              <a:off x="915" y="2494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990725" y="3486150"/>
            <a:ext cx="307975" cy="261938"/>
            <a:chOff x="2790" y="1542"/>
            <a:chExt cx="194" cy="165"/>
          </a:xfrm>
          <a:solidFill>
            <a:srgbClr val="62EA16"/>
          </a:solidFill>
        </p:grpSpPr>
        <p:sp>
          <p:nvSpPr>
            <p:cNvPr id="27" name="Oval 19"/>
            <p:cNvSpPr>
              <a:spLocks noChangeArrowheads="1"/>
            </p:cNvSpPr>
            <p:nvPr/>
          </p:nvSpPr>
          <p:spPr bwMode="auto">
            <a:xfrm>
              <a:off x="2790" y="1542"/>
              <a:ext cx="194" cy="16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2920" y="1582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2" name="Straight Connector 31"/>
          <p:cNvCxnSpPr>
            <a:stCxn id="36" idx="7"/>
            <a:endCxn id="27" idx="3"/>
          </p:cNvCxnSpPr>
          <p:nvPr/>
        </p:nvCxnSpPr>
        <p:spPr bwMode="auto">
          <a:xfrm rot="5400000" flipH="1" flipV="1">
            <a:off x="1775359" y="3683142"/>
            <a:ext cx="233882" cy="287054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1156959" y="238125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618" y="49530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</a:t>
            </a:r>
          </a:p>
        </p:txBody>
      </p:sp>
      <p:pic>
        <p:nvPicPr>
          <p:cNvPr id="47" name="Picture 46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367287" y="3388881"/>
            <a:ext cx="1230859" cy="485122"/>
          </a:xfrm>
          <a:prstGeom prst="rect">
            <a:avLst/>
          </a:prstGeom>
          <a:noFill/>
          <a:ln/>
          <a:effectLst/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7273925" y="3552825"/>
            <a:ext cx="307975" cy="261938"/>
            <a:chOff x="1695" y="2961"/>
            <a:chExt cx="194" cy="165"/>
          </a:xfrm>
          <a:solidFill>
            <a:schemeClr val="accent6"/>
          </a:solidFill>
        </p:grpSpPr>
        <p:sp>
          <p:nvSpPr>
            <p:cNvPr id="57" name="Oval 16"/>
            <p:cNvSpPr>
              <a:spLocks noChangeArrowheads="1"/>
            </p:cNvSpPr>
            <p:nvPr/>
          </p:nvSpPr>
          <p:spPr bwMode="auto">
            <a:xfrm>
              <a:off x="1695" y="2961"/>
              <a:ext cx="194" cy="165"/>
            </a:xfrm>
            <a:prstGeom prst="ellipse">
              <a:avLst/>
            </a:prstGeom>
            <a:solidFill>
              <a:srgbClr val="62EA16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17"/>
            <p:cNvSpPr>
              <a:spLocks noChangeArrowheads="1"/>
            </p:cNvSpPr>
            <p:nvPr/>
          </p:nvSpPr>
          <p:spPr bwMode="auto">
            <a:xfrm>
              <a:off x="1825" y="3001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1485900" y="3905250"/>
            <a:ext cx="307975" cy="261938"/>
            <a:chOff x="785" y="2440"/>
            <a:chExt cx="194" cy="165"/>
          </a:xfrm>
          <a:solidFill>
            <a:schemeClr val="accent6"/>
          </a:solidFill>
        </p:grpSpPr>
        <p:sp>
          <p:nvSpPr>
            <p:cNvPr id="36" name="Oval 59"/>
            <p:cNvSpPr>
              <a:spLocks noChangeArrowheads="1"/>
            </p:cNvSpPr>
            <p:nvPr/>
          </p:nvSpPr>
          <p:spPr bwMode="auto">
            <a:xfrm>
              <a:off x="785" y="2440"/>
              <a:ext cx="194" cy="165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Oval 60"/>
            <p:cNvSpPr>
              <a:spLocks noChangeArrowheads="1"/>
            </p:cNvSpPr>
            <p:nvPr/>
          </p:nvSpPr>
          <p:spPr bwMode="auto">
            <a:xfrm>
              <a:off x="915" y="2494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6248400" y="5676900"/>
            <a:ext cx="307975" cy="261938"/>
            <a:chOff x="785" y="2440"/>
            <a:chExt cx="194" cy="165"/>
          </a:xfrm>
          <a:solidFill>
            <a:schemeClr val="accent6"/>
          </a:solidFill>
        </p:grpSpPr>
        <p:sp>
          <p:nvSpPr>
            <p:cNvPr id="39" name="Oval 59"/>
            <p:cNvSpPr>
              <a:spLocks noChangeArrowheads="1"/>
            </p:cNvSpPr>
            <p:nvPr/>
          </p:nvSpPr>
          <p:spPr bwMode="auto">
            <a:xfrm>
              <a:off x="785" y="2440"/>
              <a:ext cx="194" cy="165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Oval 60"/>
            <p:cNvSpPr>
              <a:spLocks noChangeArrowheads="1"/>
            </p:cNvSpPr>
            <p:nvPr/>
          </p:nvSpPr>
          <p:spPr bwMode="auto">
            <a:xfrm>
              <a:off x="915" y="2494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4419600" y="4048125"/>
            <a:ext cx="307975" cy="261938"/>
            <a:chOff x="785" y="2440"/>
            <a:chExt cx="194" cy="165"/>
          </a:xfrm>
          <a:solidFill>
            <a:schemeClr val="accent6"/>
          </a:solidFill>
        </p:grpSpPr>
        <p:sp>
          <p:nvSpPr>
            <p:cNvPr id="43" name="Oval 59"/>
            <p:cNvSpPr>
              <a:spLocks noChangeArrowheads="1"/>
            </p:cNvSpPr>
            <p:nvPr/>
          </p:nvSpPr>
          <p:spPr bwMode="auto">
            <a:xfrm>
              <a:off x="785" y="2440"/>
              <a:ext cx="194" cy="165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Oval 60"/>
            <p:cNvSpPr>
              <a:spLocks noChangeArrowheads="1"/>
            </p:cNvSpPr>
            <p:nvPr/>
          </p:nvSpPr>
          <p:spPr bwMode="auto">
            <a:xfrm>
              <a:off x="915" y="2494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6102350" y="4629150"/>
            <a:ext cx="307975" cy="261938"/>
            <a:chOff x="1695" y="2961"/>
            <a:chExt cx="194" cy="165"/>
          </a:xfrm>
          <a:solidFill>
            <a:schemeClr val="accent6"/>
          </a:solidFill>
        </p:grpSpPr>
        <p:sp>
          <p:nvSpPr>
            <p:cNvPr id="61" name="Oval 16"/>
            <p:cNvSpPr>
              <a:spLocks noChangeArrowheads="1"/>
            </p:cNvSpPr>
            <p:nvPr/>
          </p:nvSpPr>
          <p:spPr bwMode="auto">
            <a:xfrm>
              <a:off x="1695" y="2961"/>
              <a:ext cx="194" cy="165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17"/>
            <p:cNvSpPr>
              <a:spLocks noChangeArrowheads="1"/>
            </p:cNvSpPr>
            <p:nvPr/>
          </p:nvSpPr>
          <p:spPr bwMode="auto">
            <a:xfrm>
              <a:off x="1825" y="3001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" name="Oval 48"/>
          <p:cNvSpPr/>
          <p:nvPr/>
        </p:nvSpPr>
        <p:spPr>
          <a:xfrm>
            <a:off x="1181100" y="3724275"/>
            <a:ext cx="171450" cy="17145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1381125" y="3848100"/>
            <a:ext cx="171450" cy="17145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1562100" y="4343400"/>
            <a:ext cx="171450" cy="17145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1800225" y="3724275"/>
            <a:ext cx="171450" cy="171450"/>
          </a:xfrm>
          <a:prstGeom prst="ellipse">
            <a:avLst/>
          </a:prstGeom>
          <a:solidFill>
            <a:srgbClr val="62EA16"/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4972050" y="4448175"/>
            <a:ext cx="171450" cy="17145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5429250" y="4629150"/>
            <a:ext cx="171450" cy="17145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Straight Connector 63"/>
          <p:cNvCxnSpPr>
            <a:endCxn id="60" idx="1"/>
          </p:cNvCxnSpPr>
          <p:nvPr/>
        </p:nvCxnSpPr>
        <p:spPr bwMode="auto">
          <a:xfrm rot="16200000" flipH="1">
            <a:off x="4739025" y="4215150"/>
            <a:ext cx="201580" cy="314685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>
            <a:stCxn id="60" idx="5"/>
            <a:endCxn id="63" idx="2"/>
          </p:cNvCxnSpPr>
          <p:nvPr/>
        </p:nvCxnSpPr>
        <p:spPr bwMode="auto">
          <a:xfrm rot="16200000" flipH="1">
            <a:off x="5213642" y="4499267"/>
            <a:ext cx="120358" cy="310858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63" idx="6"/>
          </p:cNvCxnSpPr>
          <p:nvPr/>
        </p:nvCxnSpPr>
        <p:spPr bwMode="auto">
          <a:xfrm>
            <a:off x="5600700" y="4714875"/>
            <a:ext cx="501650" cy="45244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Oval 66"/>
          <p:cNvSpPr/>
          <p:nvPr/>
        </p:nvSpPr>
        <p:spPr>
          <a:xfrm>
            <a:off x="6724650" y="4600575"/>
            <a:ext cx="171450" cy="17145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8" name="Straight Connector 67"/>
          <p:cNvCxnSpPr>
            <a:endCxn id="67" idx="3"/>
          </p:cNvCxnSpPr>
          <p:nvPr/>
        </p:nvCxnSpPr>
        <p:spPr bwMode="auto">
          <a:xfrm flipV="1">
            <a:off x="6410325" y="4746917"/>
            <a:ext cx="339433" cy="13202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>
            <a:stCxn id="67" idx="7"/>
          </p:cNvCxnSpPr>
          <p:nvPr/>
        </p:nvCxnSpPr>
        <p:spPr bwMode="auto">
          <a:xfrm rot="5400000" flipH="1" flipV="1">
            <a:off x="6723354" y="3986213"/>
            <a:ext cx="787108" cy="491833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Oval 69"/>
          <p:cNvSpPr/>
          <p:nvPr/>
        </p:nvSpPr>
        <p:spPr>
          <a:xfrm>
            <a:off x="6438900" y="5124450"/>
            <a:ext cx="171450" cy="17145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1" name="Straight Connector 70"/>
          <p:cNvCxnSpPr>
            <a:endCxn id="70" idx="1"/>
          </p:cNvCxnSpPr>
          <p:nvPr/>
        </p:nvCxnSpPr>
        <p:spPr bwMode="auto">
          <a:xfrm rot="16200000" flipH="1">
            <a:off x="6266200" y="4951750"/>
            <a:ext cx="296830" cy="98785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endCxn id="70" idx="4"/>
          </p:cNvCxnSpPr>
          <p:nvPr/>
        </p:nvCxnSpPr>
        <p:spPr bwMode="auto">
          <a:xfrm rot="5400000" flipH="1" flipV="1">
            <a:off x="6273006" y="5425282"/>
            <a:ext cx="381000" cy="122237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Isosceles Triangle 51"/>
          <p:cNvSpPr/>
          <p:nvPr/>
        </p:nvSpPr>
        <p:spPr>
          <a:xfrm>
            <a:off x="288036" y="2647950"/>
            <a:ext cx="2607564" cy="2247900"/>
          </a:xfrm>
          <a:prstGeom prst="triangle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98997" y="4953000"/>
            <a:ext cx="463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162299" y="1676400"/>
            <a:ext cx="5743575" cy="4953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16B4-7660-4548-8C88-169C91FFDB53}" type="datetime5">
              <a:rPr lang="en-US"/>
              <a:pPr/>
              <a:t>11-Nov-10</a:t>
            </a:fld>
            <a:endParaRPr lang="en-US"/>
          </a:p>
        </p:txBody>
      </p:sp>
      <p:sp>
        <p:nvSpPr>
          <p:cNvPr id="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7ED9-9825-43C7-AF8B-EB06AC317D09}" type="slidenum">
              <a:rPr lang="en-US"/>
              <a:pPr/>
              <a:t>96</a:t>
            </a:fld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38150"/>
            <a:ext cx="7772400" cy="1143000"/>
          </a:xfrm>
        </p:spPr>
        <p:txBody>
          <a:bodyPr/>
          <a:lstStyle/>
          <a:p>
            <a:r>
              <a:rPr lang="en-US" dirty="0" smtClean="0"/>
              <a:t>Some simplex has k+1 distinct colors!</a:t>
            </a:r>
            <a:endParaRPr lang="en-US" dirty="0"/>
          </a:p>
        </p:txBody>
      </p:sp>
      <p:sp>
        <p:nvSpPr>
          <p:cNvPr id="42" name="Freeform 35"/>
          <p:cNvSpPr>
            <a:spLocks/>
          </p:cNvSpPr>
          <p:nvPr/>
        </p:nvSpPr>
        <p:spPr bwMode="auto">
          <a:xfrm rot="7050363" flipH="1">
            <a:off x="4935802" y="4331574"/>
            <a:ext cx="2245245" cy="2824078"/>
          </a:xfrm>
          <a:custGeom>
            <a:avLst/>
            <a:gdLst/>
            <a:ahLst/>
            <a:cxnLst>
              <a:cxn ang="0">
                <a:pos x="1400" y="160"/>
              </a:cxn>
              <a:cxn ang="0">
                <a:pos x="920" y="640"/>
              </a:cxn>
              <a:cxn ang="0">
                <a:pos x="584" y="928"/>
              </a:cxn>
              <a:cxn ang="0">
                <a:pos x="632" y="1360"/>
              </a:cxn>
              <a:cxn ang="0">
                <a:pos x="440" y="1552"/>
              </a:cxn>
              <a:cxn ang="0">
                <a:pos x="56" y="1840"/>
              </a:cxn>
              <a:cxn ang="0">
                <a:pos x="104" y="2272"/>
              </a:cxn>
              <a:cxn ang="0">
                <a:pos x="680" y="2464"/>
              </a:cxn>
              <a:cxn ang="0">
                <a:pos x="1064" y="1936"/>
              </a:cxn>
              <a:cxn ang="0">
                <a:pos x="1400" y="1600"/>
              </a:cxn>
              <a:cxn ang="0">
                <a:pos x="1304" y="1168"/>
              </a:cxn>
              <a:cxn ang="0">
                <a:pos x="1784" y="592"/>
              </a:cxn>
              <a:cxn ang="0">
                <a:pos x="1928" y="256"/>
              </a:cxn>
              <a:cxn ang="0">
                <a:pos x="1688" y="16"/>
              </a:cxn>
              <a:cxn ang="0">
                <a:pos x="1400" y="160"/>
              </a:cxn>
            </a:cxnLst>
            <a:rect l="0" t="0" r="r" b="b"/>
            <a:pathLst>
              <a:path w="1944" h="2520">
                <a:moveTo>
                  <a:pt x="1400" y="160"/>
                </a:moveTo>
                <a:cubicBezTo>
                  <a:pt x="1272" y="264"/>
                  <a:pt x="1056" y="512"/>
                  <a:pt x="920" y="640"/>
                </a:cubicBezTo>
                <a:cubicBezTo>
                  <a:pt x="784" y="768"/>
                  <a:pt x="632" y="808"/>
                  <a:pt x="584" y="928"/>
                </a:cubicBezTo>
                <a:cubicBezTo>
                  <a:pt x="536" y="1048"/>
                  <a:pt x="656" y="1256"/>
                  <a:pt x="632" y="1360"/>
                </a:cubicBezTo>
                <a:cubicBezTo>
                  <a:pt x="608" y="1464"/>
                  <a:pt x="536" y="1472"/>
                  <a:pt x="440" y="1552"/>
                </a:cubicBezTo>
                <a:cubicBezTo>
                  <a:pt x="344" y="1632"/>
                  <a:pt x="112" y="1720"/>
                  <a:pt x="56" y="1840"/>
                </a:cubicBezTo>
                <a:cubicBezTo>
                  <a:pt x="0" y="1960"/>
                  <a:pt x="0" y="2168"/>
                  <a:pt x="104" y="2272"/>
                </a:cubicBezTo>
                <a:cubicBezTo>
                  <a:pt x="208" y="2376"/>
                  <a:pt x="520" y="2520"/>
                  <a:pt x="680" y="2464"/>
                </a:cubicBezTo>
                <a:cubicBezTo>
                  <a:pt x="840" y="2408"/>
                  <a:pt x="944" y="2080"/>
                  <a:pt x="1064" y="1936"/>
                </a:cubicBezTo>
                <a:cubicBezTo>
                  <a:pt x="1184" y="1792"/>
                  <a:pt x="1360" y="1728"/>
                  <a:pt x="1400" y="1600"/>
                </a:cubicBezTo>
                <a:cubicBezTo>
                  <a:pt x="1440" y="1472"/>
                  <a:pt x="1240" y="1336"/>
                  <a:pt x="1304" y="1168"/>
                </a:cubicBezTo>
                <a:cubicBezTo>
                  <a:pt x="1368" y="1000"/>
                  <a:pt x="1680" y="744"/>
                  <a:pt x="1784" y="592"/>
                </a:cubicBezTo>
                <a:cubicBezTo>
                  <a:pt x="1888" y="440"/>
                  <a:pt x="1944" y="352"/>
                  <a:pt x="1928" y="256"/>
                </a:cubicBezTo>
                <a:cubicBezTo>
                  <a:pt x="1912" y="160"/>
                  <a:pt x="1776" y="32"/>
                  <a:pt x="1688" y="16"/>
                </a:cubicBezTo>
                <a:cubicBezTo>
                  <a:pt x="1600" y="0"/>
                  <a:pt x="1528" y="56"/>
                  <a:pt x="1400" y="160"/>
                </a:cubicBezTo>
                <a:close/>
              </a:path>
            </a:pathLst>
          </a:custGeom>
          <a:solidFill>
            <a:schemeClr val="hlink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0" name="Picture 4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5285268" y="4163719"/>
            <a:ext cx="1528497" cy="484884"/>
          </a:xfrm>
          <a:prstGeom prst="rect">
            <a:avLst/>
          </a:prstGeom>
          <a:noFill/>
          <a:ln/>
          <a:effectLst/>
        </p:spPr>
      </p:pic>
      <p:sp>
        <p:nvSpPr>
          <p:cNvPr id="14" name="Freeform 35"/>
          <p:cNvSpPr>
            <a:spLocks/>
          </p:cNvSpPr>
          <p:nvPr/>
        </p:nvSpPr>
        <p:spPr bwMode="auto">
          <a:xfrm flipH="1">
            <a:off x="6355026" y="2083674"/>
            <a:ext cx="2245245" cy="2824078"/>
          </a:xfrm>
          <a:custGeom>
            <a:avLst/>
            <a:gdLst/>
            <a:ahLst/>
            <a:cxnLst>
              <a:cxn ang="0">
                <a:pos x="1400" y="160"/>
              </a:cxn>
              <a:cxn ang="0">
                <a:pos x="920" y="640"/>
              </a:cxn>
              <a:cxn ang="0">
                <a:pos x="584" y="928"/>
              </a:cxn>
              <a:cxn ang="0">
                <a:pos x="632" y="1360"/>
              </a:cxn>
              <a:cxn ang="0">
                <a:pos x="440" y="1552"/>
              </a:cxn>
              <a:cxn ang="0">
                <a:pos x="56" y="1840"/>
              </a:cxn>
              <a:cxn ang="0">
                <a:pos x="104" y="2272"/>
              </a:cxn>
              <a:cxn ang="0">
                <a:pos x="680" y="2464"/>
              </a:cxn>
              <a:cxn ang="0">
                <a:pos x="1064" y="1936"/>
              </a:cxn>
              <a:cxn ang="0">
                <a:pos x="1400" y="1600"/>
              </a:cxn>
              <a:cxn ang="0">
                <a:pos x="1304" y="1168"/>
              </a:cxn>
              <a:cxn ang="0">
                <a:pos x="1784" y="592"/>
              </a:cxn>
              <a:cxn ang="0">
                <a:pos x="1928" y="256"/>
              </a:cxn>
              <a:cxn ang="0">
                <a:pos x="1688" y="16"/>
              </a:cxn>
              <a:cxn ang="0">
                <a:pos x="1400" y="160"/>
              </a:cxn>
            </a:cxnLst>
            <a:rect l="0" t="0" r="r" b="b"/>
            <a:pathLst>
              <a:path w="1944" h="2520">
                <a:moveTo>
                  <a:pt x="1400" y="160"/>
                </a:moveTo>
                <a:cubicBezTo>
                  <a:pt x="1272" y="264"/>
                  <a:pt x="1056" y="512"/>
                  <a:pt x="920" y="640"/>
                </a:cubicBezTo>
                <a:cubicBezTo>
                  <a:pt x="784" y="768"/>
                  <a:pt x="632" y="808"/>
                  <a:pt x="584" y="928"/>
                </a:cubicBezTo>
                <a:cubicBezTo>
                  <a:pt x="536" y="1048"/>
                  <a:pt x="656" y="1256"/>
                  <a:pt x="632" y="1360"/>
                </a:cubicBezTo>
                <a:cubicBezTo>
                  <a:pt x="608" y="1464"/>
                  <a:pt x="536" y="1472"/>
                  <a:pt x="440" y="1552"/>
                </a:cubicBezTo>
                <a:cubicBezTo>
                  <a:pt x="344" y="1632"/>
                  <a:pt x="112" y="1720"/>
                  <a:pt x="56" y="1840"/>
                </a:cubicBezTo>
                <a:cubicBezTo>
                  <a:pt x="0" y="1960"/>
                  <a:pt x="0" y="2168"/>
                  <a:pt x="104" y="2272"/>
                </a:cubicBezTo>
                <a:cubicBezTo>
                  <a:pt x="208" y="2376"/>
                  <a:pt x="520" y="2520"/>
                  <a:pt x="680" y="2464"/>
                </a:cubicBezTo>
                <a:cubicBezTo>
                  <a:pt x="840" y="2408"/>
                  <a:pt x="944" y="2080"/>
                  <a:pt x="1064" y="1936"/>
                </a:cubicBezTo>
                <a:cubicBezTo>
                  <a:pt x="1184" y="1792"/>
                  <a:pt x="1360" y="1728"/>
                  <a:pt x="1400" y="1600"/>
                </a:cubicBezTo>
                <a:cubicBezTo>
                  <a:pt x="1440" y="1472"/>
                  <a:pt x="1240" y="1336"/>
                  <a:pt x="1304" y="1168"/>
                </a:cubicBezTo>
                <a:cubicBezTo>
                  <a:pt x="1368" y="1000"/>
                  <a:pt x="1680" y="744"/>
                  <a:pt x="1784" y="592"/>
                </a:cubicBezTo>
                <a:cubicBezTo>
                  <a:pt x="1888" y="440"/>
                  <a:pt x="1944" y="352"/>
                  <a:pt x="1928" y="256"/>
                </a:cubicBezTo>
                <a:cubicBezTo>
                  <a:pt x="1912" y="160"/>
                  <a:pt x="1776" y="32"/>
                  <a:pt x="1688" y="16"/>
                </a:cubicBezTo>
                <a:cubicBezTo>
                  <a:pt x="1600" y="0"/>
                  <a:pt x="1528" y="56"/>
                  <a:pt x="1400" y="160"/>
                </a:cubicBezTo>
                <a:close/>
              </a:path>
            </a:pathLst>
          </a:custGeom>
          <a:solidFill>
            <a:schemeClr val="hlink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35"/>
          <p:cNvSpPr>
            <a:spLocks/>
          </p:cNvSpPr>
          <p:nvPr/>
        </p:nvSpPr>
        <p:spPr bwMode="auto">
          <a:xfrm rot="14807875" flipH="1">
            <a:off x="3802325" y="2197975"/>
            <a:ext cx="2245245" cy="2824078"/>
          </a:xfrm>
          <a:custGeom>
            <a:avLst/>
            <a:gdLst/>
            <a:ahLst/>
            <a:cxnLst>
              <a:cxn ang="0">
                <a:pos x="1400" y="160"/>
              </a:cxn>
              <a:cxn ang="0">
                <a:pos x="920" y="640"/>
              </a:cxn>
              <a:cxn ang="0">
                <a:pos x="584" y="928"/>
              </a:cxn>
              <a:cxn ang="0">
                <a:pos x="632" y="1360"/>
              </a:cxn>
              <a:cxn ang="0">
                <a:pos x="440" y="1552"/>
              </a:cxn>
              <a:cxn ang="0">
                <a:pos x="56" y="1840"/>
              </a:cxn>
              <a:cxn ang="0">
                <a:pos x="104" y="2272"/>
              </a:cxn>
              <a:cxn ang="0">
                <a:pos x="680" y="2464"/>
              </a:cxn>
              <a:cxn ang="0">
                <a:pos x="1064" y="1936"/>
              </a:cxn>
              <a:cxn ang="0">
                <a:pos x="1400" y="1600"/>
              </a:cxn>
              <a:cxn ang="0">
                <a:pos x="1304" y="1168"/>
              </a:cxn>
              <a:cxn ang="0">
                <a:pos x="1784" y="592"/>
              </a:cxn>
              <a:cxn ang="0">
                <a:pos x="1928" y="256"/>
              </a:cxn>
              <a:cxn ang="0">
                <a:pos x="1688" y="16"/>
              </a:cxn>
              <a:cxn ang="0">
                <a:pos x="1400" y="160"/>
              </a:cxn>
            </a:cxnLst>
            <a:rect l="0" t="0" r="r" b="b"/>
            <a:pathLst>
              <a:path w="1944" h="2520">
                <a:moveTo>
                  <a:pt x="1400" y="160"/>
                </a:moveTo>
                <a:cubicBezTo>
                  <a:pt x="1272" y="264"/>
                  <a:pt x="1056" y="512"/>
                  <a:pt x="920" y="640"/>
                </a:cubicBezTo>
                <a:cubicBezTo>
                  <a:pt x="784" y="768"/>
                  <a:pt x="632" y="808"/>
                  <a:pt x="584" y="928"/>
                </a:cubicBezTo>
                <a:cubicBezTo>
                  <a:pt x="536" y="1048"/>
                  <a:pt x="656" y="1256"/>
                  <a:pt x="632" y="1360"/>
                </a:cubicBezTo>
                <a:cubicBezTo>
                  <a:pt x="608" y="1464"/>
                  <a:pt x="536" y="1472"/>
                  <a:pt x="440" y="1552"/>
                </a:cubicBezTo>
                <a:cubicBezTo>
                  <a:pt x="344" y="1632"/>
                  <a:pt x="112" y="1720"/>
                  <a:pt x="56" y="1840"/>
                </a:cubicBezTo>
                <a:cubicBezTo>
                  <a:pt x="0" y="1960"/>
                  <a:pt x="0" y="2168"/>
                  <a:pt x="104" y="2272"/>
                </a:cubicBezTo>
                <a:cubicBezTo>
                  <a:pt x="208" y="2376"/>
                  <a:pt x="520" y="2520"/>
                  <a:pt x="680" y="2464"/>
                </a:cubicBezTo>
                <a:cubicBezTo>
                  <a:pt x="840" y="2408"/>
                  <a:pt x="944" y="2080"/>
                  <a:pt x="1064" y="1936"/>
                </a:cubicBezTo>
                <a:cubicBezTo>
                  <a:pt x="1184" y="1792"/>
                  <a:pt x="1360" y="1728"/>
                  <a:pt x="1400" y="1600"/>
                </a:cubicBezTo>
                <a:cubicBezTo>
                  <a:pt x="1440" y="1472"/>
                  <a:pt x="1240" y="1336"/>
                  <a:pt x="1304" y="1168"/>
                </a:cubicBezTo>
                <a:cubicBezTo>
                  <a:pt x="1368" y="1000"/>
                  <a:pt x="1680" y="744"/>
                  <a:pt x="1784" y="592"/>
                </a:cubicBezTo>
                <a:cubicBezTo>
                  <a:pt x="1888" y="440"/>
                  <a:pt x="1944" y="352"/>
                  <a:pt x="1928" y="256"/>
                </a:cubicBezTo>
                <a:cubicBezTo>
                  <a:pt x="1912" y="160"/>
                  <a:pt x="1776" y="32"/>
                  <a:pt x="1688" y="16"/>
                </a:cubicBezTo>
                <a:cubicBezTo>
                  <a:pt x="1600" y="0"/>
                  <a:pt x="1528" y="56"/>
                  <a:pt x="1400" y="160"/>
                </a:cubicBezTo>
                <a:close/>
              </a:path>
            </a:pathLst>
          </a:custGeom>
          <a:solidFill>
            <a:schemeClr val="hlink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5" name="Picture 4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4805437" y="5592469"/>
            <a:ext cx="1230859" cy="485122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7310512" y="4077994"/>
            <a:ext cx="1230859" cy="485122"/>
          </a:xfrm>
          <a:prstGeom prst="rect">
            <a:avLst/>
          </a:prstGeom>
          <a:noFill/>
          <a:ln/>
          <a:effectLst/>
        </p:spPr>
      </p:pic>
      <p:cxnSp>
        <p:nvCxnSpPr>
          <p:cNvPr id="17" name="Straight Connector 16"/>
          <p:cNvCxnSpPr>
            <a:stCxn id="21" idx="0"/>
            <a:endCxn id="36" idx="4"/>
          </p:cNvCxnSpPr>
          <p:nvPr/>
        </p:nvCxnSpPr>
        <p:spPr bwMode="auto">
          <a:xfrm rot="5400000" flipH="1" flipV="1">
            <a:off x="1350169" y="4453732"/>
            <a:ext cx="576262" cy="3175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24" idx="5"/>
            <a:endCxn id="36" idx="1"/>
          </p:cNvCxnSpPr>
          <p:nvPr/>
        </p:nvCxnSpPr>
        <p:spPr bwMode="auto">
          <a:xfrm rot="16200000" flipH="1">
            <a:off x="1232434" y="3645041"/>
            <a:ext cx="205307" cy="391829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482725" y="4743450"/>
            <a:ext cx="307975" cy="261938"/>
            <a:chOff x="1695" y="2961"/>
            <a:chExt cx="194" cy="165"/>
          </a:xfrm>
          <a:solidFill>
            <a:schemeClr val="accent6"/>
          </a:solidFill>
        </p:grpSpPr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1695" y="2961"/>
              <a:ext cx="194" cy="165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1825" y="3001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876300" y="3514725"/>
            <a:ext cx="307975" cy="261938"/>
            <a:chOff x="785" y="2440"/>
            <a:chExt cx="194" cy="165"/>
          </a:xfrm>
          <a:solidFill>
            <a:schemeClr val="bg1">
              <a:lumMod val="85000"/>
            </a:schemeClr>
          </a:solidFill>
        </p:grpSpPr>
        <p:sp>
          <p:nvSpPr>
            <p:cNvPr id="24" name="Oval 59"/>
            <p:cNvSpPr>
              <a:spLocks noChangeArrowheads="1"/>
            </p:cNvSpPr>
            <p:nvPr/>
          </p:nvSpPr>
          <p:spPr bwMode="auto">
            <a:xfrm>
              <a:off x="785" y="2440"/>
              <a:ext cx="194" cy="16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Oval 60"/>
            <p:cNvSpPr>
              <a:spLocks noChangeArrowheads="1"/>
            </p:cNvSpPr>
            <p:nvPr/>
          </p:nvSpPr>
          <p:spPr bwMode="auto">
            <a:xfrm>
              <a:off x="915" y="2494"/>
              <a:ext cx="28" cy="57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990725" y="3486150"/>
            <a:ext cx="307975" cy="261938"/>
            <a:chOff x="2790" y="1542"/>
            <a:chExt cx="194" cy="165"/>
          </a:xfrm>
          <a:solidFill>
            <a:schemeClr val="bg1">
              <a:lumMod val="85000"/>
            </a:schemeClr>
          </a:solidFill>
        </p:grpSpPr>
        <p:sp>
          <p:nvSpPr>
            <p:cNvPr id="27" name="Oval 19"/>
            <p:cNvSpPr>
              <a:spLocks noChangeArrowheads="1"/>
            </p:cNvSpPr>
            <p:nvPr/>
          </p:nvSpPr>
          <p:spPr bwMode="auto">
            <a:xfrm>
              <a:off x="2790" y="1542"/>
              <a:ext cx="194" cy="16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2920" y="1582"/>
              <a:ext cx="28" cy="57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2" name="Straight Connector 31"/>
          <p:cNvCxnSpPr>
            <a:stCxn id="36" idx="7"/>
            <a:endCxn id="27" idx="3"/>
          </p:cNvCxnSpPr>
          <p:nvPr/>
        </p:nvCxnSpPr>
        <p:spPr bwMode="auto">
          <a:xfrm rot="5400000" flipH="1" flipV="1">
            <a:off x="1775359" y="3683142"/>
            <a:ext cx="233882" cy="287054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1156959" y="238125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618" y="49530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</a:t>
            </a:r>
          </a:p>
        </p:txBody>
      </p:sp>
      <p:pic>
        <p:nvPicPr>
          <p:cNvPr id="47" name="Picture 46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367287" y="3388881"/>
            <a:ext cx="1230859" cy="485122"/>
          </a:xfrm>
          <a:prstGeom prst="rect">
            <a:avLst/>
          </a:prstGeom>
          <a:noFill/>
          <a:ln/>
          <a:effectLst/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7273925" y="3552825"/>
            <a:ext cx="307975" cy="261938"/>
            <a:chOff x="1695" y="2961"/>
            <a:chExt cx="194" cy="165"/>
          </a:xfrm>
          <a:solidFill>
            <a:schemeClr val="bg1">
              <a:lumMod val="85000"/>
            </a:schemeClr>
          </a:solidFill>
        </p:grpSpPr>
        <p:sp>
          <p:nvSpPr>
            <p:cNvPr id="57" name="Oval 16"/>
            <p:cNvSpPr>
              <a:spLocks noChangeArrowheads="1"/>
            </p:cNvSpPr>
            <p:nvPr/>
          </p:nvSpPr>
          <p:spPr bwMode="auto">
            <a:xfrm>
              <a:off x="1695" y="2961"/>
              <a:ext cx="194" cy="16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17"/>
            <p:cNvSpPr>
              <a:spLocks noChangeArrowheads="1"/>
            </p:cNvSpPr>
            <p:nvPr/>
          </p:nvSpPr>
          <p:spPr bwMode="auto">
            <a:xfrm>
              <a:off x="1825" y="3001"/>
              <a:ext cx="28" cy="57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1485900" y="3905250"/>
            <a:ext cx="307975" cy="261938"/>
            <a:chOff x="785" y="2440"/>
            <a:chExt cx="194" cy="165"/>
          </a:xfrm>
          <a:solidFill>
            <a:schemeClr val="bg1">
              <a:lumMod val="85000"/>
            </a:schemeClr>
          </a:solidFill>
        </p:grpSpPr>
        <p:sp>
          <p:nvSpPr>
            <p:cNvPr id="36" name="Oval 59"/>
            <p:cNvSpPr>
              <a:spLocks noChangeArrowheads="1"/>
            </p:cNvSpPr>
            <p:nvPr/>
          </p:nvSpPr>
          <p:spPr bwMode="auto">
            <a:xfrm>
              <a:off x="785" y="2440"/>
              <a:ext cx="194" cy="16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Oval 60"/>
            <p:cNvSpPr>
              <a:spLocks noChangeArrowheads="1"/>
            </p:cNvSpPr>
            <p:nvPr/>
          </p:nvSpPr>
          <p:spPr bwMode="auto">
            <a:xfrm>
              <a:off x="915" y="2494"/>
              <a:ext cx="28" cy="57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6248400" y="5676900"/>
            <a:ext cx="307975" cy="261938"/>
            <a:chOff x="785" y="2440"/>
            <a:chExt cx="194" cy="165"/>
          </a:xfrm>
          <a:solidFill>
            <a:schemeClr val="accent6"/>
          </a:solidFill>
        </p:grpSpPr>
        <p:sp>
          <p:nvSpPr>
            <p:cNvPr id="39" name="Oval 59"/>
            <p:cNvSpPr>
              <a:spLocks noChangeArrowheads="1"/>
            </p:cNvSpPr>
            <p:nvPr/>
          </p:nvSpPr>
          <p:spPr bwMode="auto">
            <a:xfrm>
              <a:off x="785" y="2440"/>
              <a:ext cx="194" cy="165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Oval 60"/>
            <p:cNvSpPr>
              <a:spLocks noChangeArrowheads="1"/>
            </p:cNvSpPr>
            <p:nvPr/>
          </p:nvSpPr>
          <p:spPr bwMode="auto">
            <a:xfrm>
              <a:off x="915" y="2494"/>
              <a:ext cx="28" cy="5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4419600" y="4048125"/>
            <a:ext cx="307975" cy="261938"/>
            <a:chOff x="785" y="2440"/>
            <a:chExt cx="194" cy="165"/>
          </a:xfrm>
          <a:solidFill>
            <a:schemeClr val="bg1">
              <a:lumMod val="85000"/>
            </a:schemeClr>
          </a:solidFill>
        </p:grpSpPr>
        <p:sp>
          <p:nvSpPr>
            <p:cNvPr id="43" name="Oval 59"/>
            <p:cNvSpPr>
              <a:spLocks noChangeArrowheads="1"/>
            </p:cNvSpPr>
            <p:nvPr/>
          </p:nvSpPr>
          <p:spPr bwMode="auto">
            <a:xfrm>
              <a:off x="785" y="2440"/>
              <a:ext cx="194" cy="16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Oval 60"/>
            <p:cNvSpPr>
              <a:spLocks noChangeArrowheads="1"/>
            </p:cNvSpPr>
            <p:nvPr/>
          </p:nvSpPr>
          <p:spPr bwMode="auto">
            <a:xfrm>
              <a:off x="915" y="2494"/>
              <a:ext cx="28" cy="57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6102350" y="4629150"/>
            <a:ext cx="307975" cy="261938"/>
            <a:chOff x="1695" y="2961"/>
            <a:chExt cx="194" cy="165"/>
          </a:xfrm>
          <a:solidFill>
            <a:schemeClr val="bg1">
              <a:lumMod val="85000"/>
            </a:schemeClr>
          </a:solidFill>
        </p:grpSpPr>
        <p:sp>
          <p:nvSpPr>
            <p:cNvPr id="61" name="Oval 16"/>
            <p:cNvSpPr>
              <a:spLocks noChangeArrowheads="1"/>
            </p:cNvSpPr>
            <p:nvPr/>
          </p:nvSpPr>
          <p:spPr bwMode="auto">
            <a:xfrm>
              <a:off x="1695" y="2961"/>
              <a:ext cx="194" cy="16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17"/>
            <p:cNvSpPr>
              <a:spLocks noChangeArrowheads="1"/>
            </p:cNvSpPr>
            <p:nvPr/>
          </p:nvSpPr>
          <p:spPr bwMode="auto">
            <a:xfrm>
              <a:off x="1825" y="3001"/>
              <a:ext cx="28" cy="57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" name="Oval 48"/>
          <p:cNvSpPr/>
          <p:nvPr/>
        </p:nvSpPr>
        <p:spPr>
          <a:xfrm>
            <a:off x="1181100" y="3724275"/>
            <a:ext cx="171450" cy="17145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1381125" y="3848100"/>
            <a:ext cx="171450" cy="17145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1562100" y="4343400"/>
            <a:ext cx="171450" cy="17145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1800225" y="3724275"/>
            <a:ext cx="171450" cy="17145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4972050" y="4448175"/>
            <a:ext cx="171450" cy="17145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5429250" y="4629150"/>
            <a:ext cx="171450" cy="17145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Straight Connector 63"/>
          <p:cNvCxnSpPr>
            <a:endCxn id="60" idx="1"/>
          </p:cNvCxnSpPr>
          <p:nvPr/>
        </p:nvCxnSpPr>
        <p:spPr bwMode="auto">
          <a:xfrm rot="16200000" flipH="1">
            <a:off x="4739025" y="4215150"/>
            <a:ext cx="201580" cy="314685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>
            <a:stCxn id="60" idx="5"/>
            <a:endCxn id="63" idx="2"/>
          </p:cNvCxnSpPr>
          <p:nvPr/>
        </p:nvCxnSpPr>
        <p:spPr bwMode="auto">
          <a:xfrm rot="16200000" flipH="1">
            <a:off x="5213642" y="4499267"/>
            <a:ext cx="120358" cy="310858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63" idx="6"/>
          </p:cNvCxnSpPr>
          <p:nvPr/>
        </p:nvCxnSpPr>
        <p:spPr bwMode="auto">
          <a:xfrm>
            <a:off x="5600700" y="4714875"/>
            <a:ext cx="501650" cy="45244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Oval 66"/>
          <p:cNvSpPr/>
          <p:nvPr/>
        </p:nvSpPr>
        <p:spPr>
          <a:xfrm>
            <a:off x="6724650" y="4600575"/>
            <a:ext cx="171450" cy="17145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8" name="Straight Connector 67"/>
          <p:cNvCxnSpPr>
            <a:endCxn id="67" idx="3"/>
          </p:cNvCxnSpPr>
          <p:nvPr/>
        </p:nvCxnSpPr>
        <p:spPr bwMode="auto">
          <a:xfrm flipV="1">
            <a:off x="6410325" y="4746917"/>
            <a:ext cx="339433" cy="13202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>
            <a:stCxn id="67" idx="7"/>
          </p:cNvCxnSpPr>
          <p:nvPr/>
        </p:nvCxnSpPr>
        <p:spPr bwMode="auto">
          <a:xfrm rot="5400000" flipH="1" flipV="1">
            <a:off x="6723354" y="3986213"/>
            <a:ext cx="787108" cy="491833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Oval 69"/>
          <p:cNvSpPr/>
          <p:nvPr/>
        </p:nvSpPr>
        <p:spPr>
          <a:xfrm>
            <a:off x="6438900" y="5124450"/>
            <a:ext cx="171450" cy="17145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1" name="Straight Connector 70"/>
          <p:cNvCxnSpPr>
            <a:endCxn id="70" idx="1"/>
          </p:cNvCxnSpPr>
          <p:nvPr/>
        </p:nvCxnSpPr>
        <p:spPr bwMode="auto">
          <a:xfrm rot="16200000" flipH="1">
            <a:off x="6266200" y="4951750"/>
            <a:ext cx="296830" cy="98785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endCxn id="70" idx="4"/>
          </p:cNvCxnSpPr>
          <p:nvPr/>
        </p:nvCxnSpPr>
        <p:spPr bwMode="auto">
          <a:xfrm rot="5400000" flipH="1" flipV="1">
            <a:off x="6273006" y="5425282"/>
            <a:ext cx="381000" cy="122237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Text Box 122"/>
          <p:cNvSpPr txBox="1">
            <a:spLocks noChangeArrowheads="1"/>
          </p:cNvSpPr>
          <p:nvPr/>
        </p:nvSpPr>
        <p:spPr bwMode="auto">
          <a:xfrm>
            <a:off x="2160762" y="6053985"/>
            <a:ext cx="6316488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An execution that decides </a:t>
            </a:r>
            <a:r>
              <a:rPr lang="en-US" sz="2800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k+1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values!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Independence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97</a:t>
            </a:fld>
            <a:endParaRPr lang="en-US"/>
          </a:p>
        </p:txBody>
      </p:sp>
      <p:sp>
        <p:nvSpPr>
          <p:cNvPr id="6" name="Text Box 122"/>
          <p:cNvSpPr txBox="1">
            <a:spLocks noChangeArrowheads="1"/>
          </p:cNvSpPr>
          <p:nvPr/>
        </p:nvSpPr>
        <p:spPr bwMode="auto">
          <a:xfrm>
            <a:off x="628197" y="2167785"/>
            <a:ext cx="8122736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Holds for message-passing or shared memory ….</a:t>
            </a:r>
          </a:p>
        </p:txBody>
      </p:sp>
      <p:sp>
        <p:nvSpPr>
          <p:cNvPr id="7" name="Text Box 122"/>
          <p:cNvSpPr txBox="1">
            <a:spLocks noChangeArrowheads="1"/>
          </p:cNvSpPr>
          <p:nvPr/>
        </p:nvSpPr>
        <p:spPr bwMode="auto">
          <a:xfrm>
            <a:off x="961572" y="3253635"/>
            <a:ext cx="7502375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Synchronous, asynchronous, or in-between …</a:t>
            </a:r>
          </a:p>
        </p:txBody>
      </p:sp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1609272" y="4291860"/>
            <a:ext cx="4783682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Any adversarial scheduler …</a:t>
            </a:r>
          </a:p>
        </p:txBody>
      </p:sp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2342697" y="5330085"/>
            <a:ext cx="5562741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As long as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failures are possible.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Adversary can keep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6" name="Text Box 122"/>
          <p:cNvSpPr txBox="1">
            <a:spLocks noChangeArrowheads="1"/>
          </p:cNvSpPr>
          <p:nvPr/>
        </p:nvSpPr>
        <p:spPr bwMode="auto">
          <a:xfrm>
            <a:off x="1188897" y="2167785"/>
            <a:ext cx="7242688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the protocol complex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-connected forever …</a:t>
            </a:r>
          </a:p>
        </p:txBody>
      </p:sp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3388217" y="2796435"/>
            <a:ext cx="5043368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-set agreement is impossible.</a:t>
            </a:r>
          </a:p>
        </p:txBody>
      </p:sp>
      <p:sp>
        <p:nvSpPr>
          <p:cNvPr id="12" name="Text Box 122"/>
          <p:cNvSpPr txBox="1">
            <a:spLocks noChangeArrowheads="1"/>
          </p:cNvSpPr>
          <p:nvPr/>
        </p:nvSpPr>
        <p:spPr bwMode="auto">
          <a:xfrm>
            <a:off x="469149" y="3425085"/>
            <a:ext cx="7962436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the protocol complex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-connected for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rounds …</a:t>
            </a:r>
          </a:p>
        </p:txBody>
      </p:sp>
      <p:sp>
        <p:nvSpPr>
          <p:cNvPr id="13" name="Text Box 122"/>
          <p:cNvSpPr txBox="1">
            <a:spLocks noChangeArrowheads="1"/>
          </p:cNvSpPr>
          <p:nvPr/>
        </p:nvSpPr>
        <p:spPr bwMode="auto">
          <a:xfrm>
            <a:off x="828222" y="4053735"/>
            <a:ext cx="7603363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-set agreement is impossible in fewer rounds.</a:t>
            </a:r>
          </a:p>
        </p:txBody>
      </p:sp>
      <p:sp>
        <p:nvSpPr>
          <p:cNvPr id="14" name="Text Box 122"/>
          <p:cNvSpPr txBox="1">
            <a:spLocks noChangeArrowheads="1"/>
          </p:cNvSpPr>
          <p:nvPr/>
        </p:nvSpPr>
        <p:spPr bwMode="auto">
          <a:xfrm>
            <a:off x="972492" y="4644285"/>
            <a:ext cx="7459093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the protocol complex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-connected for time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…</a:t>
            </a:r>
          </a:p>
        </p:txBody>
      </p:sp>
      <p:sp>
        <p:nvSpPr>
          <p:cNvPr id="15" name="Text Box 122"/>
          <p:cNvSpPr txBox="1">
            <a:spLocks noChangeArrowheads="1"/>
          </p:cNvSpPr>
          <p:nvPr/>
        </p:nvSpPr>
        <p:spPr bwMode="auto">
          <a:xfrm>
            <a:off x="1490261" y="5311035"/>
            <a:ext cx="6941324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-set agreement is impossible in less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11-Nov-10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6" name="Text Box 122"/>
          <p:cNvSpPr txBox="1">
            <a:spLocks noChangeArrowheads="1"/>
          </p:cNvSpPr>
          <p:nvPr/>
        </p:nvSpPr>
        <p:spPr bwMode="auto">
          <a:xfrm>
            <a:off x="904422" y="1686764"/>
            <a:ext cx="4043094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Consensus Impossibility</a:t>
            </a:r>
          </a:p>
        </p:txBody>
      </p:sp>
      <p:sp>
        <p:nvSpPr>
          <p:cNvPr id="7" name="Text Box 122"/>
          <p:cNvSpPr txBox="1">
            <a:spLocks noChangeArrowheads="1"/>
          </p:cNvSpPr>
          <p:nvPr/>
        </p:nvSpPr>
        <p:spPr bwMode="auto">
          <a:xfrm>
            <a:off x="1642609" y="2444915"/>
            <a:ext cx="2999475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General theorem</a:t>
            </a:r>
          </a:p>
        </p:txBody>
      </p:sp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1642609" y="3203066"/>
            <a:ext cx="5304657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Application to read-write models</a:t>
            </a:r>
          </a:p>
        </p:txBody>
      </p:sp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904422" y="3961217"/>
            <a:ext cx="4842992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-set agreement Impossibility</a:t>
            </a:r>
          </a:p>
        </p:txBody>
      </p:sp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1642609" y="4719368"/>
            <a:ext cx="2999475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General theorem</a:t>
            </a:r>
          </a:p>
        </p:txBody>
      </p:sp>
      <p:sp>
        <p:nvSpPr>
          <p:cNvPr id="11" name="Text Box 122"/>
          <p:cNvSpPr txBox="1">
            <a:spLocks noChangeArrowheads="1"/>
          </p:cNvSpPr>
          <p:nvPr/>
        </p:nvSpPr>
        <p:spPr bwMode="auto">
          <a:xfrm>
            <a:off x="1642609" y="5477521"/>
            <a:ext cx="5304657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Application to read-write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DELL@BLICBI0FUVWXY5ML" val="3933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QR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3"/>
  <p:tag name="PICTUREFILESIZE" val="237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QR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3"/>
  <p:tag name="PICTUREFILESIZE" val="237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PQ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3"/>
  <p:tag name="PICTUREFILESIZE" val="237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PR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3"/>
  <p:tag name="PICTUREFILESIZE" val="237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PQR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1"/>
  <p:tag name="PICTUREFILESIZE" val="246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QR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3"/>
  <p:tag name="PICTUREFILESIZE" val="237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PQ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3"/>
  <p:tag name="PICTUREFILESIZE" val="237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PR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3"/>
  <p:tag name="PICTUREFILESIZE" val="237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PQR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1"/>
  <p:tag name="PICTUREFILESIZE" val="246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QR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3"/>
  <p:tag name="PICTUREFILESIZE" val="237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PQ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3"/>
  <p:tag name="PICTUREFILESIZE" val="237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PQR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1"/>
  <p:tag name="PICTUREFILESIZE" val="246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PR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3"/>
  <p:tag name="PICTUREFILESIZE" val="237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PQR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1"/>
  <p:tag name="PICTUREFILESIZE" val="246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QR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3"/>
  <p:tag name="PICTUREFILESIZE" val="237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PQ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3"/>
  <p:tag name="PICTUREFILESIZE" val="237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PR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3"/>
  <p:tag name="PICTUREFILESIZE" val="237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C = \cC_0 \cup \cdots \cup \cC_\ell$ 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4"/>
  <p:tag name="PICTUREFILESIZE" val="375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C = \cC_0 \cup \cdots \cup \cC_\ell$ 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4"/>
  <p:tag name="PICTUREFILESIZE" val="375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C_U = \set{\cC_i | i \in U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2"/>
  <p:tag name="PICTUREFILESIZE" val="537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C_i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1"/>
  <p:tag name="PICTUREFILESIZE" val="127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N(C_0, \ldots, \cC_\ell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62"/>
  <p:tag name="PICTUREFILESIZE" val="46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PQ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3"/>
  <p:tag name="PICTUREFILESIZE" val="237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C_i$ 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1"/>
  <p:tag name="PICTUREFILESIZE" val="127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$\cC_U = \bigcap_{i \in U} \cC_i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2"/>
  <p:tag name="PICTUREFILESIZE" val="477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s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2"/>
  <p:tag name="PICTUREFILESIZE" val="227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_i = \cP(s_i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9"/>
  <p:tag name="PICTUREFILESIZE" val="427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_0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"/>
  <p:tag name="PICTUREFILESIZE" val="127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_1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"/>
  <p:tag name="PICTUREFILESIZE" val="127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_2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"/>
  <p:tag name="PICTUREFILESIZE" val="127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_0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"/>
  <p:tag name="PICTUREFILESIZE" val="127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_1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"/>
  <p:tag name="PICTUREFILESIZE" val="127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_0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"/>
  <p:tag name="PICTUREFILESIZE" val="127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QR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3"/>
  <p:tag name="PICTUREFILESIZE" val="237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_1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"/>
  <p:tag name="PICTUREFILESIZE" val="127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_0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"/>
  <p:tag name="PICTUREFILESIZE" val="127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_2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"/>
  <p:tag name="PICTUREFILESIZE" val="127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_0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"/>
  <p:tag name="PICTUREFILESIZE" val="127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_2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"/>
  <p:tag name="PICTUREFILESIZE" val="127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$\cP_U =\bigcap_{i \in U} \cP_i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5"/>
  <p:tag name="PICTUREFILESIZE" val="477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_i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"/>
  <p:tag name="PICTUREFILESIZE" val="127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$&#10;\bigcap_{j \in U - \set{i}} \cP_j(s_i) =&#10;\bigcap_{j \in U - \set{i}} \left( \cP_i(s) \cap \cP_j(s) \right)&#10;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76"/>
  <p:tag name="PICTUREFILESIZE" val="1625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$&#10;\bigcap_{j \in U - \set{i}} \cP_j(s_i) =&#10;\bigcap_{j \in U - \set{i}} \left( \cP_i(s) \cap \cP_j(s) \right)&#10;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76"/>
  <p:tag name="PICTUREFILESIZE" val="1625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c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2"/>
  <p:tag name="PICTUREFILESIZE" val="227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PQR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1"/>
  <p:tag name="PICTUREFILESIZE" val="246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_0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"/>
  <p:tag name="PICTUREFILESIZE" val="127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_n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"/>
  <p:tag name="PICTUREFILESIZE" val="127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c) = \bigcup_{i \in \Pi} \cP_i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0"/>
  <p:tag name="PICTUREFILESIZE" val="537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c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2"/>
  <p:tag name="PICTUREFILESIZE" val="227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_0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"/>
  <p:tag name="PICTUREFILESIZE" val="127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_n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"/>
  <p:tag name="PICTUREFILESIZE" val="127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$\cP_U =\bigcap_{i \in U} \cP_i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5"/>
  <p:tag name="PICTUREFILESIZE" val="477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$\cP_U =\bigcap_{i \in U} \cP_i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5"/>
  <p:tag name="PICTUREFILESIZE" val="477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$\cP_U =\bigcap_{i \in U} \cP_i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5"/>
  <p:tag name="PICTUREFILESIZE" val="477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PQ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3"/>
  <p:tag name="PICTUREFILESIZE" val="237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QR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3"/>
  <p:tag name="PICTUREFILESIZE" val="237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c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2"/>
  <p:tag name="PICTUREFILESIZE" val="227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_P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6"/>
  <p:tag name="PICTUREFILESIZE" val="127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_Q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6"/>
  <p:tag name="PICTUREFILESIZE" val="12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_R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6"/>
  <p:tag name="PICTUREFILESIZE" val="127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c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2"/>
  <p:tag name="PICTUREFILESIZE" val="227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_P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6"/>
  <p:tag name="PICTUREFILESIZE" val="127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_Q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6"/>
  <p:tag name="PICTUREFILESIZE" val="127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_R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6"/>
  <p:tag name="PICTUREFILESIZE" val="127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c) = \bigcup_{i \in \Pi} \cP_i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0"/>
  <p:tag name="PICTUREFILESIZE" val="53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_P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6"/>
  <p:tag name="PICTUREFILESIZE" val="127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_P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6"/>
  <p:tag name="PICTUREFILESIZE" val="127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_P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6"/>
  <p:tag name="PICTUREFILESIZE" val="127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_Q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6"/>
  <p:tag name="PICTUREFILESIZE" val="12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PQR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1"/>
  <p:tag name="PICTUREFILESIZE" val="246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_P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6"/>
  <p:tag name="PICTUREFILESIZE" val="127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_P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6"/>
  <p:tag name="PICTUREFILESIZE" val="127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_Q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6"/>
  <p:tag name="PICTUREFILESIZE" val="127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_P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6"/>
  <p:tag name="PICTUREFILESIZE" val="127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_P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6"/>
  <p:tag name="PICTUREFILESIZE" val="127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_Q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6"/>
  <p:tag name="PICTUREFILESIZE" val="127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f: S^m \to \cC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2"/>
  <p:tag name="PICTUREFILESIZE" val="287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f: D^{m+1} \to \cC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63"/>
  <p:tag name="PICTUREFILESIZE" val="346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\begin{align*}&#10;\phi: &amp;\cA \to \cB \\&#10;\\&#10;\\&#10;\\&#10;f: &amp;|\cA| \to |\cB| \\&#10;\end{align*}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4"/>
  <p:tag name="PICTUREFILESIZE" val="404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\begin{align*}&#10;f(x) &amp;= \sum_i t_i \cdot |\phi(s_i)|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1"/>
  <p:tag name="PICTUREFILESIZE" val="796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PQR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1"/>
  <p:tag name="PICTUREFILESIZE" val="246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\begin{align*}&#10;\phi: &amp;\cA \to \cB \\&#10;\\&#10;\\&#10;\\&#10;f: &amp;|\cA| \to |\cB| \\&#10;\end{align*}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4"/>
  <p:tag name="PICTUREFILESIZE" val="404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book/slides}&#10;\begin{document}&#10;\begin{align*}&#10;\phi: \cA \to \cB&#10;\end{align*}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7"/>
  <p:tag name="PICTUREFILESIZE" val="196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book/slides}&#10;\begin{document}\begin{align*}&#10;f: |\cA| \to |\cB|&#10;\end{align*}&#10;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7"/>
  <p:tag name="PICTUREFILESIZE" val="235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book/slides}&#10;\begin{document}&#10;$\cA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1"/>
  <p:tag name="PICTUREFILESIZE" val="77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book/slides}&#10;\begin{document}&#10;$\cB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0"/>
  <p:tag name="PICTUREFILESIZE" val="77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book/slides}&#10;\begin{document}&#10;$\cA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1"/>
  <p:tag name="PICTUREFILESIZE" val="77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book/slides}&#10;\begin{document}&#10;$\cB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0"/>
  <p:tag name="PICTUREFILESIZE" val="77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book/slides}&#10;\begin{document}&#10;$\phi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"/>
  <p:tag name="PICTUREFILESIZE" val="77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book/slides}&#10;\begin{document}&#10;$\phi(v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0"/>
  <p:tag name="PICTUREFILESIZE" val="227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book/slides}&#10;\begin{document}&#10;$v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"/>
  <p:tag name="PICTUREFILESIZE" val="7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PQ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3"/>
  <p:tag name="PICTUREFILESIZE" val="237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book/slides}&#10;\begin{document}&#10;$\cA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1"/>
  <p:tag name="PICTUREFILESIZE" val="77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book/slides}&#10;\begin{document}&#10;$\cB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0"/>
  <p:tag name="PICTUREFILESIZE" val="77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book/slides}&#10;\begin{document}&#10;$f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"/>
  <p:tag name="PICTUREFILESIZE" val="77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book/slides}&#10;\begin{document}&#10;$\phi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"/>
  <p:tag name="PICTUREFILESIZE" val="77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book/slides}&#10;\begin{document}&#10;$f(v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0"/>
  <p:tag name="PICTUREFILESIZE" val="227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book/slides}&#10;\begin{document}&#10;$\phi(v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0"/>
  <p:tag name="PICTUREFILESIZE" val="227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book/slides}&#10;\begin{document}&#10;$v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"/>
  <p:tag name="PICTUREFILESIZE" val="77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book/slides}&#10;\begin{document}&#10;$\cA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1"/>
  <p:tag name="PICTUREFILESIZE" val="77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book/slides}&#10;\begin{document}&#10;$\cB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0"/>
  <p:tag name="PICTUREFILESIZE" val="77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book/slides}&#10;\begin{document}&#10;$f(v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0"/>
  <p:tag name="PICTUREFILESIZE" val="227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PQR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1"/>
  <p:tag name="PICTUREFILESIZE" val="246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book/slides}&#10;\begin{document}&#10;$v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"/>
  <p:tag name="PICTUREFILESIZE" val="77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book/slides}&#10;\begin{document}&#10;$\phi(v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0"/>
  <p:tag name="PICTUREFILESIZE" val="227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,\phi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8"/>
  <p:tag name="PICTUREFILESIZE" val="96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book/slides}&#10;\begin{document}&#10;$\cA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1"/>
  <p:tag name="PICTUREFILESIZE" val="77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book/slides}&#10;\begin{document}&#10;$\cB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0"/>
  <p:tag name="PICTUREFILESIZE" val="77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book/slides}&#10;\begin{document}&#10;$f(v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0"/>
  <p:tag name="PICTUREFILESIZE" val="227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book/slides}&#10;\begin{document}&#10;$v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"/>
  <p:tag name="PICTUREFILESIZE" val="77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,\phi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8"/>
  <p:tag name="PICTUREFILESIZE" val="96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book/slides}&#10;\begin{document}&#10;$\cA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1"/>
  <p:tag name="PICTUREFILESIZE" val="77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book/slides}&#10;\begin{document}&#10;$\cB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0"/>
  <p:tag name="PICTUREFILESIZE" val="7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PQ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3"/>
  <p:tag name="PICTUREFILESIZE" val="237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book/slides}&#10;\begin{document}&#10;$f(v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0"/>
  <p:tag name="PICTUREFILESIZE" val="227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book/slides}&#10;\begin{document}&#10;$v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"/>
  <p:tag name="PICTUREFILESIZE" val="77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,\phi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8"/>
  <p:tag name="PICTUREFILESIZE" val="96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book/slides}&#10;\begin{document}&#10;$\cA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1"/>
  <p:tag name="PICTUREFILESIZE" val="77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book/slides}&#10;\begin{document}&#10;$\cB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0"/>
  <p:tag name="PICTUREFILESIZE" val="77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book/slides}&#10;\begin{document}&#10;$f(v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0"/>
  <p:tag name="PICTUREFILESIZE" val="227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,\phi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8"/>
  <p:tag name="PICTUREFILESIZE" val="96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book/slides}&#10;\begin{document}&#10;$\cA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1"/>
  <p:tag name="PICTUREFILESIZE" val="77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book/slides}&#10;\begin{document}&#10;$\cB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0"/>
  <p:tag name="PICTUREFILESIZE" val="77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book/slides}&#10;\begin{document}&#10;$f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"/>
  <p:tag name="PICTUREFILESIZE" val="7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PQR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1"/>
  <p:tag name="PICTUREFILESIZE" val="246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book/slides}&#10;\begin{document}&#10;$\cB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0"/>
  <p:tag name="PICTUREFILESIZE" val="77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book/slides}&#10;\begin{document}&#10;$f:|\cA|~\to~|\cB|$ 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63"/>
  <p:tag name="PICTUREFILESIZE" val="235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defs/slides}&#10;\begin{document}&#10;$\phi:\Bary^N \cA \to \cB$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7"/>
  <p:tag name="PICTUREFILESIZE" val="285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f: |\Bary_k \sigma| \to |\cP(\sigma)|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9"/>
  <p:tag name="PICTUREFILESIZE" val="635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f(\tau) \subseteq  |\cP(\tau)|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60"/>
  <p:tag name="PICTUREFILESIZE" val="496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PQR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1"/>
  <p:tag name="PICTUREFILESIZE" val="246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QR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3"/>
  <p:tag name="PICTUREFILESIZE" val="237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PQ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3"/>
  <p:tag name="PICTUREFILESIZE" val="237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PR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3"/>
  <p:tag name="PICTUREFILESIZE" val="237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PQR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1"/>
  <p:tag name="PICTUREFILESIZE" val="246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PQ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3"/>
  <p:tag name="PICTUREFILESIZE" val="237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QR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3"/>
  <p:tag name="PICTUREFILESIZE" val="237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PQ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3"/>
  <p:tag name="PICTUREFILESIZE" val="237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PR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3"/>
  <p:tag name="PICTUREFILESIZE" val="237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\sigma^d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8"/>
  <p:tag name="PICTUREFILESIZE" val="277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PQR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1"/>
  <p:tag name="PICTUREFILESIZE" val="246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QR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3"/>
  <p:tag name="PICTUREFILESIZE" val="237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PQ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3"/>
  <p:tag name="PICTUREFILESIZE" val="237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PR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3"/>
  <p:tag name="PICTUREFILESIZE" val="237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\sigma^{n-k+d}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0"/>
  <p:tag name="PICTUREFILESIZE" val="477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cP(PQR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1"/>
  <p:tag name="PICTUREFILESIZE" val="2468"/>
</p:tagLst>
</file>

<file path=ppt/theme/theme1.xml><?xml version="1.0" encoding="utf-8"?>
<a:theme xmlns:a="http://schemas.openxmlformats.org/drawingml/2006/main" name="Blank Presentation.pot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 w="38100">
          <a:solidFill>
            <a:schemeClr val="tx1"/>
          </a:solidFill>
        </a:ln>
      </a:spPr>
      <a:bodyPr rtlCol="0" anchor="ctr">
        <a:noAutofit/>
      </a:bodyPr>
      <a:lstStyle>
        <a:defPPr algn="ctr">
          <a:buNone/>
          <a:defRPr sz="2800" dirty="0" smtClean="0">
            <a:latin typeface="Arial" pitchFamily="34" charset="0"/>
            <a:cs typeface="Arial" pitchFamily="34" charset="0"/>
          </a:defRPr>
        </a:defPPr>
      </a:lstStyle>
    </a:spDef>
    <a:lnDef>
      <a:spPr bwMode="auto">
        <a:noFill/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28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12442</TotalTime>
  <Words>4607</Words>
  <Application>Microsoft Office PowerPoint</Application>
  <PresentationFormat>Overhead</PresentationFormat>
  <Paragraphs>1152</Paragraphs>
  <Slides>143</Slides>
  <Notes>143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143</vt:i4>
      </vt:variant>
    </vt:vector>
  </HeadingPairs>
  <TitlesOfParts>
    <vt:vector size="161" baseType="lpstr">
      <vt:lpstr>Arial</vt:lpstr>
      <vt:lpstr>Comic Sans MS</vt:lpstr>
      <vt:lpstr>CMSY10ORIG</vt:lpstr>
      <vt:lpstr>CMR10</vt:lpstr>
      <vt:lpstr>CMEX10</vt:lpstr>
      <vt:lpstr>CMMI7</vt:lpstr>
      <vt:lpstr>CMR7</vt:lpstr>
      <vt:lpstr>CMMI10</vt:lpstr>
      <vt:lpstr>CMSY7</vt:lpstr>
      <vt:lpstr>cmsy10</vt:lpstr>
      <vt:lpstr>Lucida Console</vt:lpstr>
      <vt:lpstr>Gill Sans MT</vt:lpstr>
      <vt:lpstr>Symbol</vt:lpstr>
      <vt:lpstr>Times New Roman</vt:lpstr>
      <vt:lpstr>Arial Unicode MS</vt:lpstr>
      <vt:lpstr>Marlett</vt:lpstr>
      <vt:lpstr>Blank Presentation.pot</vt:lpstr>
      <vt:lpstr>Bitmap Image</vt:lpstr>
      <vt:lpstr>Combinatorial Topology and Distributed Computing</vt:lpstr>
      <vt:lpstr>Part Four Connectivity</vt:lpstr>
      <vt:lpstr>Previously</vt:lpstr>
      <vt:lpstr>Road Map</vt:lpstr>
      <vt:lpstr>Road Map</vt:lpstr>
      <vt:lpstr>A Path</vt:lpstr>
      <vt:lpstr>Path Connected</vt:lpstr>
      <vt:lpstr>Theorem</vt:lpstr>
      <vt:lpstr>Theorem</vt:lpstr>
      <vt:lpstr>Theorem</vt:lpstr>
      <vt:lpstr>Theorem</vt:lpstr>
      <vt:lpstr>Theorem</vt:lpstr>
      <vt:lpstr>Model Independence</vt:lpstr>
      <vt:lpstr>Proof</vt:lpstr>
      <vt:lpstr>Proof</vt:lpstr>
      <vt:lpstr>Proof</vt:lpstr>
      <vt:lpstr>Proof</vt:lpstr>
      <vt:lpstr>Complex is Path-Connected</vt:lpstr>
      <vt:lpstr>One-dimensional Sperner’s Lemma</vt:lpstr>
      <vt:lpstr>Road Map</vt:lpstr>
      <vt:lpstr>Application</vt:lpstr>
      <vt:lpstr>Reasoning about Path Connectivity</vt:lpstr>
      <vt:lpstr>Reasoning about Path Connectivity</vt:lpstr>
      <vt:lpstr>Reasoning about Path Connectivity</vt:lpstr>
      <vt:lpstr>Reachable Complexes</vt:lpstr>
      <vt:lpstr>Reachable Complexes</vt:lpstr>
      <vt:lpstr>Eventual Property</vt:lpstr>
      <vt:lpstr>Eventual Property</vt:lpstr>
      <vt:lpstr>Critical States</vt:lpstr>
      <vt:lpstr>Critical States Exist</vt:lpstr>
      <vt:lpstr>Eventual Property</vt:lpstr>
      <vt:lpstr>Path-Connectivity is an Eventual Property</vt:lpstr>
      <vt:lpstr>Critical State</vt:lpstr>
      <vt:lpstr>Focus</vt:lpstr>
      <vt:lpstr>Possible Interactions</vt:lpstr>
      <vt:lpstr>Q is about to Read</vt:lpstr>
      <vt:lpstr>Q is about to Read</vt:lpstr>
      <vt:lpstr>Q is about to Read</vt:lpstr>
      <vt:lpstr>Q is about to Read</vt:lpstr>
      <vt:lpstr>Possible Interactions</vt:lpstr>
      <vt:lpstr>Writing Distinct Variables</vt:lpstr>
      <vt:lpstr>Writing Distinct Variables</vt:lpstr>
      <vt:lpstr>Writing Distinct Variables</vt:lpstr>
      <vt:lpstr>Writing Distinct Variables</vt:lpstr>
      <vt:lpstr>Possible Interactions</vt:lpstr>
      <vt:lpstr>Writing Same Variable</vt:lpstr>
      <vt:lpstr>Writing Same Variable</vt:lpstr>
      <vt:lpstr>Possible Interactions</vt:lpstr>
      <vt:lpstr>Road Map</vt:lpstr>
      <vt:lpstr>So Far …</vt:lpstr>
      <vt:lpstr>Rethinking Path Connectivity</vt:lpstr>
      <vt:lpstr>1-Connectivity</vt:lpstr>
      <vt:lpstr>This Complex is not 1-Connected</vt:lpstr>
      <vt:lpstr>2-Connectivity</vt:lpstr>
      <vt:lpstr>n-connectivity</vt:lpstr>
      <vt:lpstr>If …</vt:lpstr>
      <vt:lpstr>Combinatorial vs Geometric</vt:lpstr>
      <vt:lpstr>A Geometric Vertex</vt:lpstr>
      <vt:lpstr>Geometric Simplexes</vt:lpstr>
      <vt:lpstr>Geometric Simplicial Complex</vt:lpstr>
      <vt:lpstr>Geometric Simplicial Complex</vt:lpstr>
      <vt:lpstr>Geometric Simplicial Complex</vt:lpstr>
      <vt:lpstr>Subdivisions</vt:lpstr>
      <vt:lpstr>B is a subdivision of A if …</vt:lpstr>
      <vt:lpstr>Barycentric Subdivision</vt:lpstr>
      <vt:lpstr>Barycentric Subdivision</vt:lpstr>
      <vt:lpstr>Barycentric Coordinates</vt:lpstr>
      <vt:lpstr>From Simplicial to Continuous</vt:lpstr>
      <vt:lpstr>Maps</vt:lpstr>
      <vt:lpstr>Simplicial Approximation</vt:lpstr>
      <vt:lpstr>Simplicial Approximation</vt:lpstr>
      <vt:lpstr>Simplicial Approximation</vt:lpstr>
      <vt:lpstr>Simplicial Approximation</vt:lpstr>
      <vt:lpstr>Simplicial Approximation</vt:lpstr>
      <vt:lpstr>Simplicial Approximation</vt:lpstr>
      <vt:lpstr>Simplicial Approximation</vt:lpstr>
      <vt:lpstr>Simplicial Approximation</vt:lpstr>
      <vt:lpstr>Simplicial Approximation</vt:lpstr>
      <vt:lpstr>Simplicial Approximation Theorem</vt:lpstr>
      <vt:lpstr>Barycentric Subdivision</vt:lpstr>
      <vt:lpstr>Truncated Barycentric Subdivision</vt:lpstr>
      <vt:lpstr>Truncated Barycentric Subdivision</vt:lpstr>
      <vt:lpstr>Truncated Barycentric Subdivision</vt:lpstr>
      <vt:lpstr>Truncated Barycentric Subdivision</vt:lpstr>
      <vt:lpstr>Proof</vt:lpstr>
      <vt:lpstr>Proof</vt:lpstr>
      <vt:lpstr>Proof</vt:lpstr>
      <vt:lpstr>Proof of Theorem</vt:lpstr>
      <vt:lpstr>Skeleton</vt:lpstr>
      <vt:lpstr>Inductively on Skeletons</vt:lpstr>
      <vt:lpstr>Base Step</vt:lpstr>
      <vt:lpstr>Induction Step</vt:lpstr>
      <vt:lpstr>Continuous Map</vt:lpstr>
      <vt:lpstr>Take Simplicial Approximation</vt:lpstr>
      <vt:lpstr>Color Vertex with Winning Process ID</vt:lpstr>
      <vt:lpstr>Some simplex has k+1 distinct colors!</vt:lpstr>
      <vt:lpstr>Model Independence</vt:lpstr>
      <vt:lpstr>If Adversary can keep …</vt:lpstr>
      <vt:lpstr>Road Map</vt:lpstr>
      <vt:lpstr>Application</vt:lpstr>
      <vt:lpstr>Covering</vt:lpstr>
      <vt:lpstr>Covering</vt:lpstr>
      <vt:lpstr>Slide 103</vt:lpstr>
      <vt:lpstr>Nerve Example: Sphere</vt:lpstr>
      <vt:lpstr>Reasoning About Connectivity</vt:lpstr>
      <vt:lpstr>Nerve Lemma</vt:lpstr>
      <vt:lpstr>…Then</vt:lpstr>
      <vt:lpstr>Nerve Example: Sphere</vt:lpstr>
      <vt:lpstr>Reasoning About Connectivity</vt:lpstr>
      <vt:lpstr>Reasoning About Connectivity</vt:lpstr>
      <vt:lpstr>Reasoning About Connectivity</vt:lpstr>
      <vt:lpstr>Reasoning About Computation</vt:lpstr>
      <vt:lpstr>Reasoning About Computation</vt:lpstr>
      <vt:lpstr>Example</vt:lpstr>
      <vt:lpstr>Intersections of Readers</vt:lpstr>
      <vt:lpstr>Intersections of Readers</vt:lpstr>
      <vt:lpstr>Intersections of Readers and Writers</vt:lpstr>
      <vt:lpstr>Intersections of Readers and Writers</vt:lpstr>
      <vt:lpstr>Observation</vt:lpstr>
      <vt:lpstr>Notation</vt:lpstr>
      <vt:lpstr>Notation</vt:lpstr>
      <vt:lpstr>Definitions</vt:lpstr>
      <vt:lpstr>Lemma</vt:lpstr>
      <vt:lpstr>One Direction</vt:lpstr>
      <vt:lpstr>Other Direction</vt:lpstr>
      <vt:lpstr>Lemma</vt:lpstr>
      <vt:lpstr>Lemma</vt:lpstr>
      <vt:lpstr>Lemma</vt:lpstr>
      <vt:lpstr>Lemma</vt:lpstr>
      <vt:lpstr>One Direction</vt:lpstr>
      <vt:lpstr>Other Direction</vt:lpstr>
      <vt:lpstr>Lemma</vt:lpstr>
      <vt:lpstr>Lemma</vt:lpstr>
      <vt:lpstr>Corollaries</vt:lpstr>
      <vt:lpstr>Main Theorem</vt:lpstr>
      <vt:lpstr>n-Connectivity is an Eventual Property</vt:lpstr>
      <vt:lpstr>Proof Overview</vt:lpstr>
      <vt:lpstr>Proof</vt:lpstr>
      <vt:lpstr>Proof</vt:lpstr>
      <vt:lpstr>Proof</vt:lpstr>
      <vt:lpstr>Nerve Lemma Application</vt:lpstr>
      <vt:lpstr>Conclusions</vt:lpstr>
      <vt:lpstr>Slide 143</vt:lpstr>
    </vt:vector>
  </TitlesOfParts>
  <Company>Brown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Algebraic Topology and Distributed Computing</dc:title>
  <dc:creator>Maurice Herlihy</dc:creator>
  <cp:lastModifiedBy>mph</cp:lastModifiedBy>
  <cp:revision>264</cp:revision>
  <cp:lastPrinted>1999-05-13T01:42:18Z</cp:lastPrinted>
  <dcterms:created xsi:type="dcterms:W3CDTF">1999-05-12T13:47:53Z</dcterms:created>
  <dcterms:modified xsi:type="dcterms:W3CDTF">2010-11-11T21:47:31Z</dcterms:modified>
</cp:coreProperties>
</file>