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41" r:id="rId27"/>
    <p:sldId id="342" r:id="rId28"/>
    <p:sldId id="343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306" r:id="rId44"/>
    <p:sldId id="307" r:id="rId45"/>
    <p:sldId id="295" r:id="rId46"/>
    <p:sldId id="296" r:id="rId47"/>
    <p:sldId id="297" r:id="rId48"/>
    <p:sldId id="299" r:id="rId49"/>
    <p:sldId id="298" r:id="rId50"/>
    <p:sldId id="300" r:id="rId51"/>
    <p:sldId id="301" r:id="rId52"/>
    <p:sldId id="302" r:id="rId53"/>
    <p:sldId id="303" r:id="rId54"/>
    <p:sldId id="304" r:id="rId55"/>
    <p:sldId id="305" r:id="rId56"/>
    <p:sldId id="308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5" r:id="rId66"/>
    <p:sldId id="326" r:id="rId67"/>
    <p:sldId id="327" r:id="rId68"/>
    <p:sldId id="328" r:id="rId69"/>
    <p:sldId id="329" r:id="rId70"/>
    <p:sldId id="330" r:id="rId71"/>
    <p:sldId id="331" r:id="rId72"/>
    <p:sldId id="332" r:id="rId73"/>
    <p:sldId id="333" r:id="rId74"/>
    <p:sldId id="334" r:id="rId75"/>
    <p:sldId id="335" r:id="rId76"/>
    <p:sldId id="336" r:id="rId77"/>
    <p:sldId id="337" r:id="rId78"/>
    <p:sldId id="338" r:id="rId79"/>
    <p:sldId id="339" r:id="rId80"/>
    <p:sldId id="340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13A3A-9966-40DF-9BF0-E8100864482D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Soumya Paul, IMSc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3043B-0EAA-48FD-82F2-0D1755AAB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45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77944-CEB3-457E-93C9-99C944BCC993}" type="datetimeFigureOut">
              <a:rPr lang="en-US" smtClean="0"/>
              <a:t>1/26/2011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Soumya Paul, IMSc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3BA33-D7AA-46A2-992D-02A856723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190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79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D00D8-BF6A-4D90-9440-BD5FD71FD424}" type="datetime1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2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D21C-0CE3-485F-B0AC-BD78D22599F6}" type="datetime1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1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70A9-D3BC-4B04-BB57-07BF40EF8BCD}" type="datetime1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5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57E8C-3ED7-4DD5-829A-366B09FA4439}" type="datetime1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61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AD740-DEC2-4294-8C02-F18603CCDCE4}" type="datetime1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94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36AFB-AEF9-4438-8B7A-AB34C86936C3}" type="datetime1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81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BC017-95E4-448A-8A68-EB5DE235D743}" type="datetime1">
              <a:rPr lang="en-US" smtClean="0"/>
              <a:t>1/26/2011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1EEAB-6C54-445D-9558-687416B0FEF4}" type="datetime1">
              <a:rPr lang="en-US" smtClean="0"/>
              <a:t>1/26/2011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1012-E826-476F-AD79-D93A9BDB890E}" type="datetime1">
              <a:rPr lang="en-US" smtClean="0"/>
              <a:t>1/26/2011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0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CCDE1-1B47-4C13-9607-E288FB47868A}" type="datetime1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2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BB96D-C9F3-4205-A6D3-761865E32182}" type="datetime1">
              <a:rPr lang="en-US" smtClean="0"/>
              <a:t>1/26/2011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196DC-1712-4AF4-9FCE-8D1F3A344ABB}" type="datetime1">
              <a:rPr lang="en-US" smtClean="0"/>
              <a:t>1/26/2011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Neighbourhood Sturcture in Games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E8F7C-C22D-4EDF-B746-D86265C77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4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Neighbourhood Structure in Games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10000"/>
            <a:ext cx="7086600" cy="2438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Soumya Paul   &amp;   R. Ramanujam</a:t>
            </a:r>
          </a:p>
          <a:p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The Institute of Mathematical Sciences</a:t>
            </a:r>
          </a:p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Chennai</a:t>
            </a:r>
          </a:p>
          <a:p>
            <a:endParaRPr lang="en-US" sz="2800" dirty="0" smtClean="0">
              <a:solidFill>
                <a:srgbClr val="0070C0"/>
              </a:solidFill>
              <a:latin typeface="+mj-lt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ACTS 2011</a:t>
            </a:r>
            <a:endParaRPr lang="en-US" sz="28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01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305800" cy="595580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5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562323" cy="6019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3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360915" cy="5943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3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6477000" cy="5917567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The Model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gular Pentagon 22"/>
          <p:cNvSpPr/>
          <p:nvPr/>
        </p:nvSpPr>
        <p:spPr>
          <a:xfrm>
            <a:off x="1828800" y="2743200"/>
            <a:ext cx="960120" cy="914400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2"/>
            <a:endCxn id="23" idx="0"/>
          </p:cNvCxnSpPr>
          <p:nvPr/>
        </p:nvCxnSpPr>
        <p:spPr>
          <a:xfrm flipV="1">
            <a:off x="2012167" y="2743200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1"/>
            <a:endCxn id="23" idx="4"/>
          </p:cNvCxnSpPr>
          <p:nvPr/>
        </p:nvCxnSpPr>
        <p:spPr>
          <a:xfrm>
            <a:off x="1828801" y="3092469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2"/>
            <a:endCxn id="23" idx="5"/>
          </p:cNvCxnSpPr>
          <p:nvPr/>
        </p:nvCxnSpPr>
        <p:spPr>
          <a:xfrm flipV="1">
            <a:off x="2012167" y="3092469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1"/>
            <a:endCxn id="23" idx="5"/>
          </p:cNvCxnSpPr>
          <p:nvPr/>
        </p:nvCxnSpPr>
        <p:spPr>
          <a:xfrm>
            <a:off x="1828801" y="3092469"/>
            <a:ext cx="960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0"/>
            <a:endCxn id="23" idx="4"/>
          </p:cNvCxnSpPr>
          <p:nvPr/>
        </p:nvCxnSpPr>
        <p:spPr>
          <a:xfrm>
            <a:off x="2308860" y="2743200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955925"/>
            <a:ext cx="9937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990600"/>
            <a:ext cx="9937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gular Pentagon 51"/>
          <p:cNvSpPr/>
          <p:nvPr/>
        </p:nvSpPr>
        <p:spPr>
          <a:xfrm>
            <a:off x="3298360" y="4648200"/>
            <a:ext cx="960120" cy="914400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2"/>
            <a:endCxn id="52" idx="0"/>
          </p:cNvCxnSpPr>
          <p:nvPr/>
        </p:nvCxnSpPr>
        <p:spPr>
          <a:xfrm flipV="1">
            <a:off x="3481727" y="4648200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1"/>
            <a:endCxn id="52" idx="4"/>
          </p:cNvCxnSpPr>
          <p:nvPr/>
        </p:nvCxnSpPr>
        <p:spPr>
          <a:xfrm>
            <a:off x="3298361" y="4997469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2"/>
            <a:endCxn id="52" idx="5"/>
          </p:cNvCxnSpPr>
          <p:nvPr/>
        </p:nvCxnSpPr>
        <p:spPr>
          <a:xfrm flipV="1">
            <a:off x="3481727" y="4997469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1"/>
            <a:endCxn id="52" idx="5"/>
          </p:cNvCxnSpPr>
          <p:nvPr/>
        </p:nvCxnSpPr>
        <p:spPr>
          <a:xfrm>
            <a:off x="3298361" y="4997469"/>
            <a:ext cx="960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0"/>
            <a:endCxn id="52" idx="4"/>
          </p:cNvCxnSpPr>
          <p:nvPr/>
        </p:nvCxnSpPr>
        <p:spPr>
          <a:xfrm>
            <a:off x="3778420" y="4648200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gular Pentagon 57"/>
          <p:cNvSpPr/>
          <p:nvPr/>
        </p:nvSpPr>
        <p:spPr>
          <a:xfrm>
            <a:off x="6217433" y="1935163"/>
            <a:ext cx="960120" cy="914400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8" idx="2"/>
            <a:endCxn id="58" idx="0"/>
          </p:cNvCxnSpPr>
          <p:nvPr/>
        </p:nvCxnSpPr>
        <p:spPr>
          <a:xfrm flipV="1">
            <a:off x="6400800" y="1935163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1"/>
            <a:endCxn id="58" idx="4"/>
          </p:cNvCxnSpPr>
          <p:nvPr/>
        </p:nvCxnSpPr>
        <p:spPr>
          <a:xfrm>
            <a:off x="6217434" y="2284432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8" idx="2"/>
            <a:endCxn id="58" idx="5"/>
          </p:cNvCxnSpPr>
          <p:nvPr/>
        </p:nvCxnSpPr>
        <p:spPr>
          <a:xfrm flipV="1">
            <a:off x="6400800" y="2284432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1"/>
            <a:endCxn id="58" idx="5"/>
          </p:cNvCxnSpPr>
          <p:nvPr/>
        </p:nvCxnSpPr>
        <p:spPr>
          <a:xfrm>
            <a:off x="6217434" y="2284432"/>
            <a:ext cx="960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8" idx="0"/>
            <a:endCxn id="58" idx="4"/>
          </p:cNvCxnSpPr>
          <p:nvPr/>
        </p:nvCxnSpPr>
        <p:spPr>
          <a:xfrm>
            <a:off x="6697493" y="1935163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gular Pentagon 63"/>
          <p:cNvSpPr/>
          <p:nvPr/>
        </p:nvSpPr>
        <p:spPr>
          <a:xfrm>
            <a:off x="5920740" y="4138486"/>
            <a:ext cx="960120" cy="914400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4" idx="2"/>
            <a:endCxn id="64" idx="0"/>
          </p:cNvCxnSpPr>
          <p:nvPr/>
        </p:nvCxnSpPr>
        <p:spPr>
          <a:xfrm flipV="1">
            <a:off x="6104107" y="4138486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1"/>
            <a:endCxn id="64" idx="4"/>
          </p:cNvCxnSpPr>
          <p:nvPr/>
        </p:nvCxnSpPr>
        <p:spPr>
          <a:xfrm>
            <a:off x="5920741" y="4487755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2"/>
            <a:endCxn id="64" idx="5"/>
          </p:cNvCxnSpPr>
          <p:nvPr/>
        </p:nvCxnSpPr>
        <p:spPr>
          <a:xfrm flipV="1">
            <a:off x="6104107" y="4487755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4" idx="1"/>
            <a:endCxn id="64" idx="5"/>
          </p:cNvCxnSpPr>
          <p:nvPr/>
        </p:nvCxnSpPr>
        <p:spPr>
          <a:xfrm>
            <a:off x="5920741" y="4487755"/>
            <a:ext cx="960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4" idx="4"/>
          </p:cNvCxnSpPr>
          <p:nvPr/>
        </p:nvCxnSpPr>
        <p:spPr>
          <a:xfrm>
            <a:off x="6400800" y="4138486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2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gular Pentagon 22"/>
          <p:cNvSpPr/>
          <p:nvPr/>
        </p:nvSpPr>
        <p:spPr>
          <a:xfrm>
            <a:off x="1828800" y="2743200"/>
            <a:ext cx="960120" cy="914400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>
            <a:stCxn id="23" idx="2"/>
            <a:endCxn id="23" idx="0"/>
          </p:cNvCxnSpPr>
          <p:nvPr/>
        </p:nvCxnSpPr>
        <p:spPr>
          <a:xfrm flipV="1">
            <a:off x="2012167" y="2743200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1"/>
            <a:endCxn id="23" idx="4"/>
          </p:cNvCxnSpPr>
          <p:nvPr/>
        </p:nvCxnSpPr>
        <p:spPr>
          <a:xfrm>
            <a:off x="1828801" y="3092469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3" idx="2"/>
            <a:endCxn id="23" idx="5"/>
          </p:cNvCxnSpPr>
          <p:nvPr/>
        </p:nvCxnSpPr>
        <p:spPr>
          <a:xfrm flipV="1">
            <a:off x="2012167" y="3092469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3" idx="1"/>
            <a:endCxn id="23" idx="5"/>
          </p:cNvCxnSpPr>
          <p:nvPr/>
        </p:nvCxnSpPr>
        <p:spPr>
          <a:xfrm>
            <a:off x="1828801" y="3092469"/>
            <a:ext cx="960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3" idx="0"/>
            <a:endCxn id="23" idx="4"/>
          </p:cNvCxnSpPr>
          <p:nvPr/>
        </p:nvCxnSpPr>
        <p:spPr>
          <a:xfrm>
            <a:off x="2308860" y="2743200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113" y="2955925"/>
            <a:ext cx="9937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990600"/>
            <a:ext cx="993775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Regular Pentagon 51"/>
          <p:cNvSpPr/>
          <p:nvPr/>
        </p:nvSpPr>
        <p:spPr>
          <a:xfrm>
            <a:off x="3298360" y="4648200"/>
            <a:ext cx="960120" cy="914400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>
            <a:stCxn id="52" idx="2"/>
            <a:endCxn id="52" idx="0"/>
          </p:cNvCxnSpPr>
          <p:nvPr/>
        </p:nvCxnSpPr>
        <p:spPr>
          <a:xfrm flipV="1">
            <a:off x="3481727" y="4648200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52" idx="1"/>
            <a:endCxn id="52" idx="4"/>
          </p:cNvCxnSpPr>
          <p:nvPr/>
        </p:nvCxnSpPr>
        <p:spPr>
          <a:xfrm>
            <a:off x="3298361" y="4997469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2" idx="2"/>
            <a:endCxn id="52" idx="5"/>
          </p:cNvCxnSpPr>
          <p:nvPr/>
        </p:nvCxnSpPr>
        <p:spPr>
          <a:xfrm flipV="1">
            <a:off x="3481727" y="4997469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2" idx="1"/>
            <a:endCxn id="52" idx="5"/>
          </p:cNvCxnSpPr>
          <p:nvPr/>
        </p:nvCxnSpPr>
        <p:spPr>
          <a:xfrm>
            <a:off x="3298361" y="4997469"/>
            <a:ext cx="960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2" idx="0"/>
            <a:endCxn id="52" idx="4"/>
          </p:cNvCxnSpPr>
          <p:nvPr/>
        </p:nvCxnSpPr>
        <p:spPr>
          <a:xfrm>
            <a:off x="3778420" y="4648200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gular Pentagon 57"/>
          <p:cNvSpPr/>
          <p:nvPr/>
        </p:nvSpPr>
        <p:spPr>
          <a:xfrm>
            <a:off x="6217433" y="1935163"/>
            <a:ext cx="960120" cy="914400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>
            <a:stCxn id="58" idx="2"/>
            <a:endCxn id="58" idx="0"/>
          </p:cNvCxnSpPr>
          <p:nvPr/>
        </p:nvCxnSpPr>
        <p:spPr>
          <a:xfrm flipV="1">
            <a:off x="6400800" y="1935163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8" idx="1"/>
            <a:endCxn id="58" idx="4"/>
          </p:cNvCxnSpPr>
          <p:nvPr/>
        </p:nvCxnSpPr>
        <p:spPr>
          <a:xfrm>
            <a:off x="6217434" y="2284432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8" idx="2"/>
            <a:endCxn id="58" idx="5"/>
          </p:cNvCxnSpPr>
          <p:nvPr/>
        </p:nvCxnSpPr>
        <p:spPr>
          <a:xfrm flipV="1">
            <a:off x="6400800" y="2284432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8" idx="1"/>
            <a:endCxn id="58" idx="5"/>
          </p:cNvCxnSpPr>
          <p:nvPr/>
        </p:nvCxnSpPr>
        <p:spPr>
          <a:xfrm>
            <a:off x="6217434" y="2284432"/>
            <a:ext cx="960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8" idx="0"/>
            <a:endCxn id="58" idx="4"/>
          </p:cNvCxnSpPr>
          <p:nvPr/>
        </p:nvCxnSpPr>
        <p:spPr>
          <a:xfrm>
            <a:off x="6697493" y="1935163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gular Pentagon 63"/>
          <p:cNvSpPr/>
          <p:nvPr/>
        </p:nvSpPr>
        <p:spPr>
          <a:xfrm>
            <a:off x="5920740" y="4138486"/>
            <a:ext cx="960120" cy="914400"/>
          </a:xfrm>
          <a:prstGeom prst="pentagon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>
            <a:stCxn id="64" idx="2"/>
            <a:endCxn id="64" idx="0"/>
          </p:cNvCxnSpPr>
          <p:nvPr/>
        </p:nvCxnSpPr>
        <p:spPr>
          <a:xfrm flipV="1">
            <a:off x="6104107" y="4138486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4" idx="1"/>
            <a:endCxn id="64" idx="4"/>
          </p:cNvCxnSpPr>
          <p:nvPr/>
        </p:nvCxnSpPr>
        <p:spPr>
          <a:xfrm>
            <a:off x="5920741" y="4487755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4" idx="2"/>
            <a:endCxn id="64" idx="5"/>
          </p:cNvCxnSpPr>
          <p:nvPr/>
        </p:nvCxnSpPr>
        <p:spPr>
          <a:xfrm flipV="1">
            <a:off x="6104107" y="4487755"/>
            <a:ext cx="776752" cy="5651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64" idx="1"/>
            <a:endCxn id="64" idx="5"/>
          </p:cNvCxnSpPr>
          <p:nvPr/>
        </p:nvCxnSpPr>
        <p:spPr>
          <a:xfrm>
            <a:off x="5920741" y="4487755"/>
            <a:ext cx="9601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64" idx="0"/>
            <a:endCxn id="64" idx="4"/>
          </p:cNvCxnSpPr>
          <p:nvPr/>
        </p:nvCxnSpPr>
        <p:spPr>
          <a:xfrm>
            <a:off x="6400800" y="4138486"/>
            <a:ext cx="296693" cy="9143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23" idx="0"/>
          </p:cNvCxnSpPr>
          <p:nvPr/>
        </p:nvCxnSpPr>
        <p:spPr>
          <a:xfrm flipV="1">
            <a:off x="2308860" y="1935163"/>
            <a:ext cx="1617906" cy="80803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23" idx="0"/>
          </p:cNvCxnSpPr>
          <p:nvPr/>
        </p:nvCxnSpPr>
        <p:spPr>
          <a:xfrm flipH="1">
            <a:off x="2308860" y="1295400"/>
            <a:ext cx="1421765" cy="144780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3" idx="0"/>
            <a:endCxn id="58" idx="1"/>
          </p:cNvCxnSpPr>
          <p:nvPr/>
        </p:nvCxnSpPr>
        <p:spPr>
          <a:xfrm flipV="1">
            <a:off x="2308860" y="2284432"/>
            <a:ext cx="3908574" cy="45876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3" idx="5"/>
          </p:cNvCxnSpPr>
          <p:nvPr/>
        </p:nvCxnSpPr>
        <p:spPr>
          <a:xfrm flipV="1">
            <a:off x="2788919" y="1935163"/>
            <a:ext cx="1137847" cy="115730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endCxn id="52" idx="0"/>
          </p:cNvCxnSpPr>
          <p:nvPr/>
        </p:nvCxnSpPr>
        <p:spPr>
          <a:xfrm>
            <a:off x="2583909" y="3659168"/>
            <a:ext cx="1194511" cy="98903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2770113" y="3120178"/>
            <a:ext cx="1493034" cy="78031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64" idx="2"/>
          </p:cNvCxnSpPr>
          <p:nvPr/>
        </p:nvCxnSpPr>
        <p:spPr>
          <a:xfrm>
            <a:off x="2583909" y="3657600"/>
            <a:ext cx="3520198" cy="139528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endCxn id="64" idx="1"/>
          </p:cNvCxnSpPr>
          <p:nvPr/>
        </p:nvCxnSpPr>
        <p:spPr>
          <a:xfrm>
            <a:off x="4759036" y="3900488"/>
            <a:ext cx="1161705" cy="58726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H="1" flipV="1">
            <a:off x="4724400" y="1295400"/>
            <a:ext cx="315500" cy="201293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endCxn id="58" idx="4"/>
          </p:cNvCxnSpPr>
          <p:nvPr/>
        </p:nvCxnSpPr>
        <p:spPr>
          <a:xfrm flipV="1">
            <a:off x="5027324" y="2849561"/>
            <a:ext cx="1966862" cy="45877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endCxn id="64" idx="0"/>
          </p:cNvCxnSpPr>
          <p:nvPr/>
        </p:nvCxnSpPr>
        <p:spPr>
          <a:xfrm>
            <a:off x="5027324" y="3321853"/>
            <a:ext cx="1373476" cy="81663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58" idx="4"/>
          </p:cNvCxnSpPr>
          <p:nvPr/>
        </p:nvCxnSpPr>
        <p:spPr>
          <a:xfrm flipV="1">
            <a:off x="4227512" y="2849561"/>
            <a:ext cx="2766674" cy="214019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64" idx="4"/>
          </p:cNvCxnSpPr>
          <p:nvPr/>
        </p:nvCxnSpPr>
        <p:spPr>
          <a:xfrm flipV="1">
            <a:off x="4075113" y="5052884"/>
            <a:ext cx="2622380" cy="51128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endCxn id="52" idx="1"/>
          </p:cNvCxnSpPr>
          <p:nvPr/>
        </p:nvCxnSpPr>
        <p:spPr>
          <a:xfrm>
            <a:off x="1972479" y="3657600"/>
            <a:ext cx="1325882" cy="133986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64" idx="5"/>
            <a:endCxn id="58" idx="5"/>
          </p:cNvCxnSpPr>
          <p:nvPr/>
        </p:nvCxnSpPr>
        <p:spPr>
          <a:xfrm flipV="1">
            <a:off x="6880859" y="2284432"/>
            <a:ext cx="296693" cy="220332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endCxn id="58" idx="2"/>
          </p:cNvCxnSpPr>
          <p:nvPr/>
        </p:nvCxnSpPr>
        <p:spPr>
          <a:xfrm flipV="1">
            <a:off x="6388822" y="2849561"/>
            <a:ext cx="11978" cy="130892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52" idx="0"/>
          </p:cNvCxnSpPr>
          <p:nvPr/>
        </p:nvCxnSpPr>
        <p:spPr>
          <a:xfrm flipH="1">
            <a:off x="3778420" y="3330564"/>
            <a:ext cx="296693" cy="131763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027" idx="3"/>
          </p:cNvCxnSpPr>
          <p:nvPr/>
        </p:nvCxnSpPr>
        <p:spPr>
          <a:xfrm flipH="1" flipV="1">
            <a:off x="4724400" y="1462882"/>
            <a:ext cx="1493034" cy="838984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endCxn id="58" idx="0"/>
          </p:cNvCxnSpPr>
          <p:nvPr/>
        </p:nvCxnSpPr>
        <p:spPr>
          <a:xfrm>
            <a:off x="4651523" y="1295400"/>
            <a:ext cx="2045970" cy="63976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Related Work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0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Michael J. Kearns, Michael L. Littman, and Satinder P. </a:t>
            </a:r>
            <a:r>
              <a:rPr lang="en-US" dirty="0" smtClean="0">
                <a:solidFill>
                  <a:srgbClr val="C00000"/>
                </a:solidFill>
              </a:rPr>
              <a:t>Singh</a:t>
            </a:r>
            <a:r>
              <a:rPr lang="en-US" dirty="0" smtClean="0"/>
              <a:t>. </a:t>
            </a:r>
            <a:r>
              <a:rPr lang="en-US" i="1" dirty="0" smtClean="0">
                <a:solidFill>
                  <a:schemeClr val="tx2"/>
                </a:solidFill>
              </a:rPr>
              <a:t>An </a:t>
            </a:r>
            <a:r>
              <a:rPr lang="en-US" i="1" dirty="0">
                <a:solidFill>
                  <a:schemeClr val="tx2"/>
                </a:solidFill>
              </a:rPr>
              <a:t>efficient, exact algorithm for solving tree-structured </a:t>
            </a:r>
            <a:r>
              <a:rPr lang="en-US" i="1" dirty="0" smtClean="0">
                <a:solidFill>
                  <a:schemeClr val="tx2"/>
                </a:solidFill>
              </a:rPr>
              <a:t>graphical </a:t>
            </a:r>
            <a:r>
              <a:rPr lang="fr-FR" i="1" dirty="0" smtClean="0">
                <a:solidFill>
                  <a:schemeClr val="tx2"/>
                </a:solidFill>
              </a:rPr>
              <a:t>games</a:t>
            </a:r>
            <a:r>
              <a:rPr lang="fr-FR" dirty="0">
                <a:solidFill>
                  <a:schemeClr val="tx2"/>
                </a:solidFill>
              </a:rPr>
              <a:t>.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/>
              <a:t>In NIPS, pages 817–823, </a:t>
            </a:r>
            <a:r>
              <a:rPr lang="fr-FR" dirty="0" smtClean="0"/>
              <a:t>2001</a:t>
            </a:r>
          </a:p>
          <a:p>
            <a:r>
              <a:rPr lang="en-US" dirty="0">
                <a:solidFill>
                  <a:srgbClr val="C00000"/>
                </a:solidFill>
              </a:rPr>
              <a:t>Michael J. Kearns, Michael L. Littman, and Satinder P. </a:t>
            </a:r>
            <a:r>
              <a:rPr lang="en-US" dirty="0" smtClean="0">
                <a:solidFill>
                  <a:srgbClr val="C00000"/>
                </a:solidFill>
              </a:rPr>
              <a:t>Singh.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tx2"/>
                </a:solidFill>
              </a:rPr>
              <a:t>Graphical </a:t>
            </a:r>
            <a:r>
              <a:rPr lang="en-US" i="1" dirty="0">
                <a:solidFill>
                  <a:schemeClr val="tx2"/>
                </a:solidFill>
              </a:rPr>
              <a:t>models for game theory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en-US" dirty="0"/>
              <a:t> In UAI, pages 253–260, </a:t>
            </a:r>
            <a:r>
              <a:rPr lang="en-US" dirty="0" smtClean="0"/>
              <a:t>2001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H. </a:t>
            </a:r>
            <a:r>
              <a:rPr lang="en-US" dirty="0">
                <a:solidFill>
                  <a:srgbClr val="C00000"/>
                </a:solidFill>
              </a:rPr>
              <a:t>Peyton Young.</a:t>
            </a:r>
            <a:r>
              <a:rPr lang="en-US" dirty="0"/>
              <a:t> </a:t>
            </a:r>
            <a:r>
              <a:rPr lang="en-US" i="1" dirty="0">
                <a:solidFill>
                  <a:schemeClr val="tx2"/>
                </a:solidFill>
              </a:rPr>
              <a:t>The evolution of conventions</a:t>
            </a:r>
            <a:r>
              <a:rPr lang="en-US" dirty="0"/>
              <a:t>. In </a:t>
            </a:r>
            <a:r>
              <a:rPr lang="en-US" dirty="0" smtClean="0"/>
              <a:t>Econometrica, volume </a:t>
            </a:r>
            <a:r>
              <a:rPr lang="en-US" dirty="0"/>
              <a:t>61, pages 57–84. Blackwell Publishing, </a:t>
            </a:r>
            <a:r>
              <a:rPr lang="en-US" dirty="0" smtClean="0"/>
              <a:t>1993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H. </a:t>
            </a:r>
            <a:r>
              <a:rPr lang="en-US" dirty="0">
                <a:solidFill>
                  <a:srgbClr val="C00000"/>
                </a:solidFill>
              </a:rPr>
              <a:t>Peyton Young.</a:t>
            </a:r>
            <a:r>
              <a:rPr lang="en-US" dirty="0"/>
              <a:t> </a:t>
            </a:r>
            <a:r>
              <a:rPr lang="en-US" i="1" dirty="0">
                <a:solidFill>
                  <a:schemeClr val="tx2"/>
                </a:solidFill>
              </a:rPr>
              <a:t>The diffusion of innovations in social </a:t>
            </a:r>
            <a:r>
              <a:rPr lang="en-US" i="1" dirty="0" smtClean="0">
                <a:solidFill>
                  <a:schemeClr val="tx2"/>
                </a:solidFill>
              </a:rPr>
              <a:t>networks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r>
              <a:rPr lang="en-US" dirty="0" smtClean="0"/>
              <a:t> Economics </a:t>
            </a:r>
            <a:r>
              <a:rPr lang="en-US" dirty="0"/>
              <a:t>Working Paper Archive 437, The Johns Hopkins </a:t>
            </a:r>
            <a:r>
              <a:rPr lang="en-US" dirty="0" smtClean="0"/>
              <a:t>University, Department </a:t>
            </a:r>
            <a:r>
              <a:rPr lang="en-US" dirty="0"/>
              <a:t>of Economics, May </a:t>
            </a:r>
            <a:r>
              <a:rPr lang="en-US" dirty="0" smtClean="0"/>
              <a:t>2000</a:t>
            </a:r>
          </a:p>
          <a:p>
            <a:r>
              <a:rPr lang="en-US" dirty="0">
                <a:solidFill>
                  <a:srgbClr val="C00000"/>
                </a:solidFill>
              </a:rPr>
              <a:t>Heiner Ackermann, </a:t>
            </a:r>
            <a:r>
              <a:rPr lang="en-US" dirty="0" err="1">
                <a:solidFill>
                  <a:srgbClr val="C00000"/>
                </a:solidFill>
              </a:rPr>
              <a:t>Heiko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Röglin</a:t>
            </a:r>
            <a:r>
              <a:rPr lang="en-US" dirty="0">
                <a:solidFill>
                  <a:srgbClr val="C00000"/>
                </a:solidFill>
              </a:rPr>
              <a:t>, and Berthold </a:t>
            </a:r>
            <a:r>
              <a:rPr lang="en-US" dirty="0" err="1" smtClean="0">
                <a:solidFill>
                  <a:srgbClr val="C00000"/>
                </a:solidFill>
              </a:rPr>
              <a:t>Vöcking</a:t>
            </a:r>
            <a:r>
              <a:rPr lang="en-US" dirty="0">
                <a:solidFill>
                  <a:srgbClr val="C00000"/>
                </a:solidFill>
              </a:rPr>
              <a:t>. </a:t>
            </a:r>
            <a:r>
              <a:rPr lang="en-US" i="1" dirty="0">
                <a:solidFill>
                  <a:schemeClr val="tx2"/>
                </a:solidFill>
              </a:rPr>
              <a:t>On </a:t>
            </a:r>
            <a:r>
              <a:rPr lang="en-US" i="1" dirty="0" smtClean="0">
                <a:solidFill>
                  <a:schemeClr val="tx2"/>
                </a:solidFill>
              </a:rPr>
              <a:t>the impact </a:t>
            </a:r>
            <a:r>
              <a:rPr lang="en-US" i="1" dirty="0">
                <a:solidFill>
                  <a:schemeClr val="tx2"/>
                </a:solidFill>
              </a:rPr>
              <a:t>of combinatorial structure on congestion games</a:t>
            </a:r>
            <a:r>
              <a:rPr lang="en-US" dirty="0">
                <a:solidFill>
                  <a:schemeClr val="tx2"/>
                </a:solidFill>
              </a:rPr>
              <a:t>. </a:t>
            </a:r>
            <a:r>
              <a:rPr lang="en-US" dirty="0"/>
              <a:t>In </a:t>
            </a:r>
            <a:r>
              <a:rPr lang="en-US" dirty="0" smtClean="0"/>
              <a:t>In Proc</a:t>
            </a:r>
            <a:r>
              <a:rPr lang="en-US" dirty="0"/>
              <a:t>. of the 47th Ann. IEEE Symp. on Foundations of </a:t>
            </a:r>
            <a:r>
              <a:rPr lang="en-US" dirty="0" smtClean="0"/>
              <a:t>Computer </a:t>
            </a:r>
            <a:r>
              <a:rPr lang="fr-FR" dirty="0" smtClean="0"/>
              <a:t>Science </a:t>
            </a:r>
            <a:r>
              <a:rPr lang="fr-FR" dirty="0"/>
              <a:t>(</a:t>
            </a:r>
            <a:r>
              <a:rPr lang="fr-FR" dirty="0" smtClean="0"/>
              <a:t>FOCS), </a:t>
            </a:r>
            <a:r>
              <a:rPr lang="fr-FR" dirty="0"/>
              <a:t>pages 613–622, </a:t>
            </a:r>
            <a:r>
              <a:rPr lang="fr-FR" dirty="0" smtClean="0"/>
              <a:t>2006</a:t>
            </a:r>
          </a:p>
          <a:p>
            <a:r>
              <a:rPr lang="de-DE" dirty="0">
                <a:solidFill>
                  <a:srgbClr val="C00000"/>
                </a:solidFill>
              </a:rPr>
              <a:t>Heiner Ackermann, Simon Fischer, Petra Berenbrink, and </a:t>
            </a:r>
            <a:r>
              <a:rPr lang="de-DE" dirty="0" smtClean="0">
                <a:solidFill>
                  <a:srgbClr val="C00000"/>
                </a:solidFill>
              </a:rPr>
              <a:t>Martin </a:t>
            </a:r>
            <a:r>
              <a:rPr lang="en-US" dirty="0" smtClean="0">
                <a:solidFill>
                  <a:srgbClr val="C00000"/>
                </a:solidFill>
              </a:rPr>
              <a:t>Hoefer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/>
              <a:t> </a:t>
            </a:r>
            <a:r>
              <a:rPr lang="en-US" i="1" dirty="0">
                <a:solidFill>
                  <a:schemeClr val="tx2"/>
                </a:solidFill>
              </a:rPr>
              <a:t>Concurrent imitation dynamics in congestion </a:t>
            </a:r>
            <a:r>
              <a:rPr lang="en-US" i="1" dirty="0" smtClean="0">
                <a:solidFill>
                  <a:schemeClr val="tx2"/>
                </a:solidFill>
              </a:rPr>
              <a:t>games</a:t>
            </a:r>
            <a:r>
              <a:rPr lang="en-US" dirty="0" smtClean="0"/>
              <a:t>, 2008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7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Weighted Coordination Games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9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343240" cy="58674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0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1219200" y="2667000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>
            <a:off x="1219202" y="3423749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 flipH="1">
            <a:off x="1612130" y="26670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4"/>
          </p:cNvCxnSpPr>
          <p:nvPr/>
        </p:nvCxnSpPr>
        <p:spPr>
          <a:xfrm>
            <a:off x="1219202" y="34237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5" idx="5"/>
          </p:cNvCxnSpPr>
          <p:nvPr/>
        </p:nvCxnSpPr>
        <p:spPr>
          <a:xfrm flipV="1">
            <a:off x="1612130" y="34237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5" idx="4"/>
          </p:cNvCxnSpPr>
          <p:nvPr/>
        </p:nvCxnSpPr>
        <p:spPr>
          <a:xfrm>
            <a:off x="2247900" y="26670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87354" y="4692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83670" y="4692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32744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31458" y="2283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32390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1219200" y="2667000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>
            <a:off x="1219202" y="3423749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 flipH="1">
            <a:off x="1612130" y="26670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4"/>
          </p:cNvCxnSpPr>
          <p:nvPr/>
        </p:nvCxnSpPr>
        <p:spPr>
          <a:xfrm>
            <a:off x="1219202" y="34237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5" idx="5"/>
          </p:cNvCxnSpPr>
          <p:nvPr/>
        </p:nvCxnSpPr>
        <p:spPr>
          <a:xfrm flipV="1">
            <a:off x="1612130" y="34237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5" idx="4"/>
          </p:cNvCxnSpPr>
          <p:nvPr/>
        </p:nvCxnSpPr>
        <p:spPr>
          <a:xfrm>
            <a:off x="2247900" y="26670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87354" y="4692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83670" y="4692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32744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31458" y="2283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32390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5277" y="191448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2/5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133" y="308974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2/5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5706" y="32744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/5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885" y="493845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/5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8540" y="504454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/5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1219200" y="2667000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  <a:endCxn id="5" idx="5"/>
          </p:cNvCxnSpPr>
          <p:nvPr/>
        </p:nvCxnSpPr>
        <p:spPr>
          <a:xfrm>
            <a:off x="1219202" y="3423749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0"/>
            <a:endCxn id="5" idx="2"/>
          </p:cNvCxnSpPr>
          <p:nvPr/>
        </p:nvCxnSpPr>
        <p:spPr>
          <a:xfrm flipH="1">
            <a:off x="1612130" y="26670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1"/>
            <a:endCxn id="5" idx="4"/>
          </p:cNvCxnSpPr>
          <p:nvPr/>
        </p:nvCxnSpPr>
        <p:spPr>
          <a:xfrm>
            <a:off x="1219202" y="34237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5" idx="2"/>
            <a:endCxn id="5" idx="5"/>
          </p:cNvCxnSpPr>
          <p:nvPr/>
        </p:nvCxnSpPr>
        <p:spPr>
          <a:xfrm flipV="1">
            <a:off x="1612130" y="34237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5" idx="0"/>
            <a:endCxn id="5" idx="4"/>
          </p:cNvCxnSpPr>
          <p:nvPr/>
        </p:nvCxnSpPr>
        <p:spPr>
          <a:xfrm>
            <a:off x="2247900" y="26670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87354" y="4692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83670" y="46921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52800" y="32744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31458" y="22838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8200" y="32390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35277" y="191448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2/5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9133" y="308974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2/5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65706" y="327441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/5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885" y="493845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/5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8540" y="504454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/5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gular Pentagon 21"/>
          <p:cNvSpPr/>
          <p:nvPr/>
        </p:nvSpPr>
        <p:spPr>
          <a:xfrm>
            <a:off x="4788670" y="730175"/>
            <a:ext cx="2057400" cy="1981200"/>
          </a:xfrm>
          <a:prstGeom prst="pen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2" idx="1"/>
            <a:endCxn id="22" idx="5"/>
          </p:cNvCxnSpPr>
          <p:nvPr/>
        </p:nvCxnSpPr>
        <p:spPr>
          <a:xfrm>
            <a:off x="4788672" y="1486924"/>
            <a:ext cx="2057396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2" idx="0"/>
            <a:endCxn id="22" idx="2"/>
          </p:cNvCxnSpPr>
          <p:nvPr/>
        </p:nvCxnSpPr>
        <p:spPr>
          <a:xfrm flipH="1">
            <a:off x="5181600" y="730175"/>
            <a:ext cx="635770" cy="198119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2" idx="1"/>
            <a:endCxn id="22" idx="4"/>
          </p:cNvCxnSpPr>
          <p:nvPr/>
        </p:nvCxnSpPr>
        <p:spPr>
          <a:xfrm>
            <a:off x="4788672" y="1486924"/>
            <a:ext cx="1664468" cy="122444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2"/>
            <a:endCxn id="22" idx="5"/>
          </p:cNvCxnSpPr>
          <p:nvPr/>
        </p:nvCxnSpPr>
        <p:spPr>
          <a:xfrm flipV="1">
            <a:off x="5181600" y="1486924"/>
            <a:ext cx="1664468" cy="122444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2" idx="0"/>
            <a:endCxn id="22" idx="4"/>
          </p:cNvCxnSpPr>
          <p:nvPr/>
        </p:nvCxnSpPr>
        <p:spPr>
          <a:xfrm>
            <a:off x="5817370" y="730175"/>
            <a:ext cx="635770" cy="198119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gular Pentagon 30"/>
          <p:cNvSpPr/>
          <p:nvPr/>
        </p:nvSpPr>
        <p:spPr>
          <a:xfrm>
            <a:off x="5181598" y="4043851"/>
            <a:ext cx="2057400" cy="1981200"/>
          </a:xfrm>
          <a:prstGeom prst="pentagon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stCxn id="31" idx="1"/>
            <a:endCxn id="31" idx="5"/>
          </p:cNvCxnSpPr>
          <p:nvPr/>
        </p:nvCxnSpPr>
        <p:spPr>
          <a:xfrm>
            <a:off x="5181600" y="4800600"/>
            <a:ext cx="2057396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1" idx="0"/>
            <a:endCxn id="31" idx="2"/>
          </p:cNvCxnSpPr>
          <p:nvPr/>
        </p:nvCxnSpPr>
        <p:spPr>
          <a:xfrm flipH="1">
            <a:off x="5574528" y="4043851"/>
            <a:ext cx="635770" cy="198119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1" idx="1"/>
            <a:endCxn id="31" idx="4"/>
          </p:cNvCxnSpPr>
          <p:nvPr/>
        </p:nvCxnSpPr>
        <p:spPr>
          <a:xfrm>
            <a:off x="5181600" y="4800600"/>
            <a:ext cx="1664468" cy="122444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1" idx="2"/>
            <a:endCxn id="31" idx="5"/>
          </p:cNvCxnSpPr>
          <p:nvPr/>
        </p:nvCxnSpPr>
        <p:spPr>
          <a:xfrm flipV="1">
            <a:off x="5574528" y="4800600"/>
            <a:ext cx="1664468" cy="1224446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1" idx="0"/>
            <a:endCxn id="31" idx="4"/>
          </p:cNvCxnSpPr>
          <p:nvPr/>
        </p:nvCxnSpPr>
        <p:spPr>
          <a:xfrm>
            <a:off x="6210298" y="4043851"/>
            <a:ext cx="635770" cy="1981195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5" idx="0"/>
            <a:endCxn id="22" idx="1"/>
          </p:cNvCxnSpPr>
          <p:nvPr/>
        </p:nvCxnSpPr>
        <p:spPr>
          <a:xfrm flipV="1">
            <a:off x="2247900" y="1486924"/>
            <a:ext cx="2540772" cy="118007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544290" y="990600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>
                <a:solidFill>
                  <a:schemeClr val="accent5">
                    <a:lumMod val="50000"/>
                  </a:schemeClr>
                </a:solidFill>
              </a:rPr>
              <a:t>1</a:t>
            </a:r>
            <a:endParaRPr lang="en-US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81516" y="4361385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38" name="Straight Connector 37"/>
          <p:cNvCxnSpPr>
            <a:endCxn id="31" idx="1"/>
          </p:cNvCxnSpPr>
          <p:nvPr/>
        </p:nvCxnSpPr>
        <p:spPr>
          <a:xfrm>
            <a:off x="2900587" y="4660835"/>
            <a:ext cx="2281013" cy="13976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22" idx="4"/>
          </p:cNvCxnSpPr>
          <p:nvPr/>
        </p:nvCxnSpPr>
        <p:spPr>
          <a:xfrm flipV="1">
            <a:off x="2883670" y="2711370"/>
            <a:ext cx="3569470" cy="1960166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406762" y="2618023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43" name="TextBox 42"/>
          <p:cNvSpPr txBox="1"/>
          <p:nvPr/>
        </p:nvSpPr>
        <p:spPr>
          <a:xfrm>
            <a:off x="6303099" y="3635142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cxnSp>
        <p:nvCxnSpPr>
          <p:cNvPr id="44" name="Straight Connector 43"/>
          <p:cNvCxnSpPr>
            <a:endCxn id="31" idx="0"/>
          </p:cNvCxnSpPr>
          <p:nvPr/>
        </p:nvCxnSpPr>
        <p:spPr>
          <a:xfrm>
            <a:off x="2247323" y="2690341"/>
            <a:ext cx="3962975" cy="135351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4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Static Neighbourhoods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4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0"/>
            <a:ext cx="8534400" cy="419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Description of type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en-US" dirty="0" smtClean="0"/>
              <a:t> payoff in round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&gt; 0.5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</a:t>
            </a:r>
          </a:p>
          <a:p>
            <a:pPr lvl="1"/>
            <a:r>
              <a:rPr lang="en-US" dirty="0" smtClean="0"/>
              <a:t>play same action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 in round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k+1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else </a:t>
            </a:r>
            <a:r>
              <a:rPr lang="en-US" dirty="0" smtClean="0"/>
              <a:t>if all players with the maximum payoff in round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played a different action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1-a</a:t>
            </a:r>
          </a:p>
          <a:p>
            <a:pPr lvl="1"/>
            <a:r>
              <a:rPr lang="en-US" dirty="0" smtClean="0"/>
              <a:t>play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1-a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in round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k+1</a:t>
            </a:r>
          </a:p>
          <a:p>
            <a:r>
              <a:rPr lang="en-US" dirty="0" smtClean="0"/>
              <a:t>Else play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/>
              <a:t>in round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k+1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EndIf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2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229600" cy="213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Theorem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n-US" sz="2400" dirty="0">
                <a:solidFill>
                  <a:srgbClr val="C00000"/>
                </a:solidFill>
              </a:rPr>
              <a:t>G</a:t>
            </a:r>
            <a:r>
              <a:rPr lang="en-US" sz="2400" dirty="0"/>
              <a:t> be a neighbourhood graph and let m be the number </a:t>
            </a:r>
            <a:r>
              <a:rPr lang="en-US" sz="2400" dirty="0" smtClean="0"/>
              <a:t>of neighbourhoods </a:t>
            </a:r>
            <a:r>
              <a:rPr lang="en-US" sz="2400" dirty="0"/>
              <a:t>(cliques) and </a:t>
            </a:r>
            <a:r>
              <a:rPr lang="en-US" sz="2400" dirty="0" smtClean="0"/>
              <a:t>let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 be the maximum size of a clique. If all the players are of the same type </a:t>
            </a:r>
            <a:r>
              <a:rPr lang="en-US" sz="2400" dirty="0" smtClean="0">
                <a:solidFill>
                  <a:srgbClr val="C00000"/>
                </a:solidFill>
              </a:rPr>
              <a:t>t</a:t>
            </a:r>
            <a:r>
              <a:rPr lang="en-US" sz="2400" dirty="0" smtClean="0"/>
              <a:t> then the </a:t>
            </a:r>
            <a:r>
              <a:rPr lang="en-US" sz="2400" dirty="0"/>
              <a:t>game stabilises </a:t>
            </a:r>
            <a:r>
              <a:rPr lang="en-US" sz="2400" dirty="0" smtClean="0"/>
              <a:t>in at </a:t>
            </a:r>
            <a:r>
              <a:rPr lang="en-US" sz="2400" dirty="0"/>
              <a:t>most </a:t>
            </a:r>
            <a:r>
              <a:rPr lang="en-US" sz="2400" dirty="0">
                <a:solidFill>
                  <a:srgbClr val="C00000"/>
                </a:solidFill>
              </a:rPr>
              <a:t>mM</a:t>
            </a:r>
            <a:r>
              <a:rPr lang="en-US" sz="2400" dirty="0"/>
              <a:t> steps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Proof Idea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Associate a </a:t>
            </a:r>
            <a:r>
              <a:rPr lang="en-US" sz="2400" dirty="0" smtClean="0">
                <a:solidFill>
                  <a:srgbClr val="C00000"/>
                </a:solidFill>
              </a:rPr>
              <a:t>potential</a:t>
            </a:r>
            <a:r>
              <a:rPr lang="en-US" sz="2400" dirty="0" smtClean="0"/>
              <a:t> with every </a:t>
            </a:r>
            <a:r>
              <a:rPr lang="en-US" sz="2400" dirty="0" smtClean="0">
                <a:solidFill>
                  <a:srgbClr val="C00000"/>
                </a:solidFill>
              </a:rPr>
              <a:t>configuration</a:t>
            </a:r>
            <a:r>
              <a:rPr lang="en-US" sz="2400" dirty="0" smtClean="0"/>
              <a:t> of the graph</a:t>
            </a:r>
          </a:p>
          <a:p>
            <a:r>
              <a:rPr lang="en-US" sz="2400" dirty="0" smtClean="0"/>
              <a:t>Show that whenever the configuration changes from round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C00000"/>
                </a:solidFill>
              </a:rPr>
              <a:t>k+1</a:t>
            </a:r>
            <a:r>
              <a:rPr lang="en-US" sz="2400" dirty="0" smtClean="0"/>
              <a:t> the potential strictly increases</a:t>
            </a:r>
          </a:p>
          <a:p>
            <a:r>
              <a:rPr lang="en-US" sz="2400" dirty="0" smtClean="0"/>
              <a:t>The maximum possible potential of the graph is bounded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2296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Theorem: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Let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 be a neighbourhood graph and let m be the number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of neighbourhoods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(cliques) and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let M be the maximum size of a clique. If all the players are of the same type t then the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game stabilises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at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most mM steps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Proof Idea: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Associate a </a:t>
            </a:r>
            <a:r>
              <a:rPr lang="en-US" sz="2400" dirty="0" smtClean="0">
                <a:solidFill>
                  <a:srgbClr val="C00000"/>
                </a:solidFill>
              </a:rPr>
              <a:t>potential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with every configuration of the graph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Show that whenever the configuration changes from round k to k+1 the potential strictly increases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maximum possible potential of the graph is bounded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590800" y="990600"/>
            <a:ext cx="3657600" cy="1600200"/>
          </a:xfrm>
          <a:prstGeom prst="wedgeRectCallout">
            <a:avLst>
              <a:gd name="adj1" fmla="val -37975"/>
              <a:gd name="adj2" fmla="val 11098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weight or value unique for every configuration; independent of the history</a:t>
            </a:r>
            <a:endParaRPr lang="en-US" sz="20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229600" cy="2133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Theorem: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Let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 be a neighbourhood graph and let m be the number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of neighbourhoods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(cliques) and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let M be the maximum size of a clique. If all the players are of the same type t then the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game stabilises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in at </a:t>
            </a:r>
            <a:r>
              <a:rPr lang="en-US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most mM steps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Proof Idea: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Associate a potential with every </a:t>
            </a:r>
            <a:r>
              <a:rPr lang="en-US" sz="2400" dirty="0" smtClean="0">
                <a:solidFill>
                  <a:srgbClr val="C00000"/>
                </a:solidFill>
              </a:rPr>
              <a:t>configuration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of the graph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Show that whenever the configuration changes from round k to k+1 the potential strictly increases</a:t>
            </a:r>
          </a:p>
          <a:p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The maximum possible potential of the graph is bounded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2438126" y="432242"/>
            <a:ext cx="5562600" cy="2057400"/>
          </a:xfrm>
          <a:prstGeom prst="wedgeRectCallout">
            <a:avLst>
              <a:gd name="adj1" fmla="val 13975"/>
              <a:gd name="adj2" fmla="val 10716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gular Pentagon 6"/>
          <p:cNvSpPr/>
          <p:nvPr/>
        </p:nvSpPr>
        <p:spPr>
          <a:xfrm>
            <a:off x="2963032" y="631979"/>
            <a:ext cx="1664470" cy="1602382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  <a:endCxn id="7" idx="5"/>
          </p:cNvCxnSpPr>
          <p:nvPr/>
        </p:nvCxnSpPr>
        <p:spPr>
          <a:xfrm>
            <a:off x="2963034" y="1244033"/>
            <a:ext cx="1664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7" idx="0"/>
            <a:endCxn id="7" idx="2"/>
          </p:cNvCxnSpPr>
          <p:nvPr/>
        </p:nvCxnSpPr>
        <p:spPr>
          <a:xfrm flipH="1">
            <a:off x="3280919" y="631979"/>
            <a:ext cx="514348" cy="1602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1"/>
            <a:endCxn id="7" idx="4"/>
          </p:cNvCxnSpPr>
          <p:nvPr/>
        </p:nvCxnSpPr>
        <p:spPr>
          <a:xfrm>
            <a:off x="2963034" y="1244033"/>
            <a:ext cx="1346581" cy="990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7" idx="2"/>
            <a:endCxn id="7" idx="5"/>
          </p:cNvCxnSpPr>
          <p:nvPr/>
        </p:nvCxnSpPr>
        <p:spPr>
          <a:xfrm flipV="1">
            <a:off x="3280919" y="1244033"/>
            <a:ext cx="1346581" cy="990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7" idx="0"/>
            <a:endCxn id="7" idx="4"/>
          </p:cNvCxnSpPr>
          <p:nvPr/>
        </p:nvCxnSpPr>
        <p:spPr>
          <a:xfrm>
            <a:off x="3795267" y="631979"/>
            <a:ext cx="514348" cy="1602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08998" y="2069068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94333" y="2069068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624999" y="1002268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827636" y="411460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71444" y="970190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8" name="Regular Pentagon 17"/>
          <p:cNvSpPr/>
          <p:nvPr/>
        </p:nvSpPr>
        <p:spPr>
          <a:xfrm>
            <a:off x="5625713" y="542614"/>
            <a:ext cx="1664470" cy="1602382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8" idx="1"/>
            <a:endCxn id="18" idx="5"/>
          </p:cNvCxnSpPr>
          <p:nvPr/>
        </p:nvCxnSpPr>
        <p:spPr>
          <a:xfrm>
            <a:off x="5625715" y="1154668"/>
            <a:ext cx="166446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0"/>
            <a:endCxn id="18" idx="2"/>
          </p:cNvCxnSpPr>
          <p:nvPr/>
        </p:nvCxnSpPr>
        <p:spPr>
          <a:xfrm flipH="1">
            <a:off x="5943600" y="542614"/>
            <a:ext cx="514348" cy="1602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1"/>
            <a:endCxn id="18" idx="4"/>
          </p:cNvCxnSpPr>
          <p:nvPr/>
        </p:nvCxnSpPr>
        <p:spPr>
          <a:xfrm>
            <a:off x="5625715" y="1154668"/>
            <a:ext cx="1346581" cy="990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8" idx="2"/>
            <a:endCxn id="18" idx="5"/>
          </p:cNvCxnSpPr>
          <p:nvPr/>
        </p:nvCxnSpPr>
        <p:spPr>
          <a:xfrm flipV="1">
            <a:off x="5943600" y="1154668"/>
            <a:ext cx="1346581" cy="990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8" idx="0"/>
            <a:endCxn id="18" idx="4"/>
          </p:cNvCxnSpPr>
          <p:nvPr/>
        </p:nvCxnSpPr>
        <p:spPr>
          <a:xfrm>
            <a:off x="6457948" y="542614"/>
            <a:ext cx="514348" cy="16023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71679" y="1979703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57014" y="1979703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87680" y="912903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90317" y="322095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125" y="880825"/>
            <a:ext cx="253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04800"/>
            <a:ext cx="8229600" cy="213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19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Theorem</a:t>
            </a:r>
            <a:r>
              <a:rPr lang="en-US" sz="2400" b="1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Let </a:t>
            </a:r>
            <a:r>
              <a:rPr lang="en-US" sz="2400" dirty="0">
                <a:solidFill>
                  <a:srgbClr val="C00000"/>
                </a:solidFill>
              </a:rPr>
              <a:t>G</a:t>
            </a:r>
            <a:r>
              <a:rPr lang="en-US" sz="2400" dirty="0"/>
              <a:t> be a neighbourhood graph and let </a:t>
            </a:r>
            <a:r>
              <a:rPr lang="en-US" sz="2400" dirty="0">
                <a:solidFill>
                  <a:srgbClr val="C00000"/>
                </a:solidFill>
              </a:rPr>
              <a:t>m</a:t>
            </a:r>
            <a:r>
              <a:rPr lang="en-US" sz="2400" dirty="0"/>
              <a:t> be the number </a:t>
            </a:r>
            <a:r>
              <a:rPr lang="en-US" sz="2400" dirty="0" smtClean="0"/>
              <a:t>of neighbourhoods </a:t>
            </a:r>
            <a:r>
              <a:rPr lang="en-US" sz="2400" dirty="0"/>
              <a:t>(cliques) and </a:t>
            </a:r>
            <a:r>
              <a:rPr lang="en-US" sz="2400" dirty="0" smtClean="0"/>
              <a:t>let </a:t>
            </a:r>
            <a:r>
              <a:rPr lang="en-US" sz="2400" dirty="0" smtClean="0">
                <a:solidFill>
                  <a:srgbClr val="C00000"/>
                </a:solidFill>
              </a:rPr>
              <a:t>M</a:t>
            </a:r>
            <a:r>
              <a:rPr lang="en-US" sz="2400" dirty="0" smtClean="0"/>
              <a:t> be the maximum size of a clique. If all the players are of the same type </a:t>
            </a:r>
            <a:r>
              <a:rPr lang="en-US" sz="2400" dirty="0" smtClean="0">
                <a:solidFill>
                  <a:srgbClr val="C00000"/>
                </a:solidFill>
              </a:rPr>
              <a:t>t</a:t>
            </a:r>
            <a:r>
              <a:rPr lang="en-US" sz="2400" dirty="0" smtClean="0"/>
              <a:t> then the </a:t>
            </a:r>
            <a:r>
              <a:rPr lang="en-US" sz="2400" dirty="0"/>
              <a:t>game stabilises </a:t>
            </a:r>
            <a:r>
              <a:rPr lang="en-US" sz="2400" dirty="0" smtClean="0"/>
              <a:t>in at </a:t>
            </a:r>
            <a:r>
              <a:rPr lang="en-US" sz="2400" dirty="0"/>
              <a:t>most </a:t>
            </a:r>
            <a:r>
              <a:rPr lang="en-US" sz="2400" dirty="0">
                <a:solidFill>
                  <a:srgbClr val="C00000"/>
                </a:solidFill>
              </a:rPr>
              <a:t>mM</a:t>
            </a:r>
            <a:r>
              <a:rPr lang="en-US" sz="2400" dirty="0"/>
              <a:t> steps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Proof Idea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Associate a </a:t>
            </a:r>
            <a:r>
              <a:rPr lang="en-US" sz="2400" dirty="0" smtClean="0">
                <a:solidFill>
                  <a:srgbClr val="C00000"/>
                </a:solidFill>
              </a:rPr>
              <a:t>potential</a:t>
            </a:r>
            <a:r>
              <a:rPr lang="en-US" sz="2400" dirty="0" smtClean="0"/>
              <a:t> with every </a:t>
            </a:r>
            <a:r>
              <a:rPr lang="en-US" sz="2400" dirty="0" smtClean="0">
                <a:solidFill>
                  <a:srgbClr val="C00000"/>
                </a:solidFill>
              </a:rPr>
              <a:t>configuration</a:t>
            </a:r>
            <a:r>
              <a:rPr lang="en-US" sz="2400" dirty="0" smtClean="0"/>
              <a:t> of the graph</a:t>
            </a:r>
          </a:p>
          <a:p>
            <a:r>
              <a:rPr lang="en-US" sz="2400" dirty="0" smtClean="0"/>
              <a:t>Show that whenever the configuration changes from round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C00000"/>
                </a:solidFill>
              </a:rPr>
              <a:t>k+1</a:t>
            </a:r>
            <a:r>
              <a:rPr lang="en-US" sz="2400" dirty="0" smtClean="0"/>
              <a:t> the potential strictly increases</a:t>
            </a:r>
          </a:p>
          <a:p>
            <a:r>
              <a:rPr lang="en-US" sz="2400" dirty="0" smtClean="0"/>
              <a:t>The maximum possible potential of the graph is bounded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Dynamic Neighbourhoods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3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468151" cy="6019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54"/>
          <p:cNvSpPr/>
          <p:nvPr/>
        </p:nvSpPr>
        <p:spPr>
          <a:xfrm>
            <a:off x="2244436" y="2687782"/>
            <a:ext cx="3768437" cy="1939636"/>
          </a:xfrm>
          <a:custGeom>
            <a:avLst/>
            <a:gdLst>
              <a:gd name="connsiteX0" fmla="*/ 0 w 3768437"/>
              <a:gd name="connsiteY0" fmla="*/ 0 h 1939636"/>
              <a:gd name="connsiteX1" fmla="*/ 2479964 w 3768437"/>
              <a:gd name="connsiteY1" fmla="*/ 484909 h 1939636"/>
              <a:gd name="connsiteX2" fmla="*/ 3768437 w 3768437"/>
              <a:gd name="connsiteY2" fmla="*/ 1939636 h 1939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68437" h="1939636">
                <a:moveTo>
                  <a:pt x="0" y="0"/>
                </a:moveTo>
                <a:cubicBezTo>
                  <a:pt x="925945" y="80818"/>
                  <a:pt x="1851891" y="161636"/>
                  <a:pt x="2479964" y="484909"/>
                </a:cubicBezTo>
                <a:cubicBezTo>
                  <a:pt x="3108037" y="808182"/>
                  <a:pt x="3438237" y="1373909"/>
                  <a:pt x="3768437" y="1939636"/>
                </a:cubicBezTo>
              </a:path>
            </a:pathLst>
          </a:cu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gular Pentagon 3"/>
          <p:cNvSpPr/>
          <p:nvPr/>
        </p:nvSpPr>
        <p:spPr>
          <a:xfrm>
            <a:off x="1219200" y="2667000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4" idx="1"/>
            <a:endCxn id="4" idx="5"/>
          </p:cNvCxnSpPr>
          <p:nvPr/>
        </p:nvCxnSpPr>
        <p:spPr>
          <a:xfrm>
            <a:off x="1219202" y="3423749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flipH="1">
            <a:off x="1612130" y="26670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" idx="1"/>
            <a:endCxn id="4" idx="4"/>
          </p:cNvCxnSpPr>
          <p:nvPr/>
        </p:nvCxnSpPr>
        <p:spPr>
          <a:xfrm>
            <a:off x="1219202" y="34237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  <a:endCxn id="4" idx="5"/>
          </p:cNvCxnSpPr>
          <p:nvPr/>
        </p:nvCxnSpPr>
        <p:spPr>
          <a:xfrm flipV="1">
            <a:off x="1612130" y="34237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0"/>
            <a:endCxn id="4" idx="4"/>
          </p:cNvCxnSpPr>
          <p:nvPr/>
        </p:nvCxnSpPr>
        <p:spPr>
          <a:xfrm>
            <a:off x="2247900" y="26670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gular Pentagon 14"/>
          <p:cNvSpPr/>
          <p:nvPr/>
        </p:nvSpPr>
        <p:spPr>
          <a:xfrm>
            <a:off x="3583900" y="304800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1"/>
            <a:endCxn id="15" idx="5"/>
          </p:cNvCxnSpPr>
          <p:nvPr/>
        </p:nvCxnSpPr>
        <p:spPr>
          <a:xfrm>
            <a:off x="3583902" y="1061549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0"/>
            <a:endCxn id="15" idx="2"/>
          </p:cNvCxnSpPr>
          <p:nvPr/>
        </p:nvCxnSpPr>
        <p:spPr>
          <a:xfrm flipH="1">
            <a:off x="3976830" y="3048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1"/>
            <a:endCxn id="15" idx="4"/>
          </p:cNvCxnSpPr>
          <p:nvPr/>
        </p:nvCxnSpPr>
        <p:spPr>
          <a:xfrm>
            <a:off x="3583902" y="10615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2"/>
            <a:endCxn id="15" idx="5"/>
          </p:cNvCxnSpPr>
          <p:nvPr/>
        </p:nvCxnSpPr>
        <p:spPr>
          <a:xfrm flipV="1">
            <a:off x="3976830" y="10615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15" idx="4"/>
          </p:cNvCxnSpPr>
          <p:nvPr/>
        </p:nvCxnSpPr>
        <p:spPr>
          <a:xfrm>
            <a:off x="4612600" y="3048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gular Pentagon 26"/>
          <p:cNvSpPr/>
          <p:nvPr/>
        </p:nvSpPr>
        <p:spPr>
          <a:xfrm>
            <a:off x="3974330" y="3874011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1"/>
            <a:endCxn id="27" idx="5"/>
          </p:cNvCxnSpPr>
          <p:nvPr/>
        </p:nvCxnSpPr>
        <p:spPr>
          <a:xfrm>
            <a:off x="3974332" y="4630760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0"/>
            <a:endCxn id="27" idx="2"/>
          </p:cNvCxnSpPr>
          <p:nvPr/>
        </p:nvCxnSpPr>
        <p:spPr>
          <a:xfrm flipH="1">
            <a:off x="4367260" y="3874011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1"/>
            <a:endCxn id="27" idx="4"/>
          </p:cNvCxnSpPr>
          <p:nvPr/>
        </p:nvCxnSpPr>
        <p:spPr>
          <a:xfrm>
            <a:off x="3974332" y="4630760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2"/>
            <a:endCxn id="27" idx="5"/>
          </p:cNvCxnSpPr>
          <p:nvPr/>
        </p:nvCxnSpPr>
        <p:spPr>
          <a:xfrm flipV="1">
            <a:off x="4367260" y="4630760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0"/>
            <a:endCxn id="27" idx="4"/>
          </p:cNvCxnSpPr>
          <p:nvPr/>
        </p:nvCxnSpPr>
        <p:spPr>
          <a:xfrm>
            <a:off x="5003030" y="3874011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" idx="0"/>
            <a:endCxn id="15" idx="2"/>
          </p:cNvCxnSpPr>
          <p:nvPr/>
        </p:nvCxnSpPr>
        <p:spPr>
          <a:xfrm flipV="1">
            <a:off x="2247900" y="2285995"/>
            <a:ext cx="1728930" cy="38100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gular Pentagon 40"/>
          <p:cNvSpPr/>
          <p:nvPr/>
        </p:nvSpPr>
        <p:spPr>
          <a:xfrm>
            <a:off x="6438900" y="1951571"/>
            <a:ext cx="2057400" cy="1981200"/>
          </a:xfrm>
          <a:prstGeom prst="pentag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1"/>
            <a:endCxn id="41" idx="5"/>
          </p:cNvCxnSpPr>
          <p:nvPr/>
        </p:nvCxnSpPr>
        <p:spPr>
          <a:xfrm>
            <a:off x="6438902" y="2708320"/>
            <a:ext cx="205739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0"/>
            <a:endCxn id="41" idx="2"/>
          </p:cNvCxnSpPr>
          <p:nvPr/>
        </p:nvCxnSpPr>
        <p:spPr>
          <a:xfrm flipH="1">
            <a:off x="6831830" y="1951571"/>
            <a:ext cx="635770" cy="1981195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1"/>
            <a:endCxn id="41" idx="4"/>
          </p:cNvCxnSpPr>
          <p:nvPr/>
        </p:nvCxnSpPr>
        <p:spPr>
          <a:xfrm>
            <a:off x="6438902" y="2708320"/>
            <a:ext cx="1664468" cy="1224446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2"/>
            <a:endCxn id="41" idx="5"/>
          </p:cNvCxnSpPr>
          <p:nvPr/>
        </p:nvCxnSpPr>
        <p:spPr>
          <a:xfrm flipV="1">
            <a:off x="6831830" y="2708320"/>
            <a:ext cx="1664468" cy="1224446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0"/>
            <a:endCxn id="41" idx="4"/>
          </p:cNvCxnSpPr>
          <p:nvPr/>
        </p:nvCxnSpPr>
        <p:spPr>
          <a:xfrm>
            <a:off x="7467600" y="1951571"/>
            <a:ext cx="635770" cy="1981195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" idx="0"/>
          </p:cNvCxnSpPr>
          <p:nvPr/>
        </p:nvCxnSpPr>
        <p:spPr>
          <a:xfrm flipV="1">
            <a:off x="2247900" y="1061550"/>
            <a:ext cx="1303868" cy="160545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" idx="0"/>
          </p:cNvCxnSpPr>
          <p:nvPr/>
        </p:nvCxnSpPr>
        <p:spPr>
          <a:xfrm>
            <a:off x="2247900" y="2667000"/>
            <a:ext cx="2757630" cy="1207012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2133600" y="2591394"/>
            <a:ext cx="228600" cy="2338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1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>
            <a:stCxn id="53" idx="0"/>
            <a:endCxn id="27" idx="0"/>
          </p:cNvCxnSpPr>
          <p:nvPr/>
        </p:nvCxnSpPr>
        <p:spPr>
          <a:xfrm>
            <a:off x="4668982" y="2825242"/>
            <a:ext cx="334048" cy="104876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gular Pentagon 14"/>
          <p:cNvSpPr/>
          <p:nvPr/>
        </p:nvSpPr>
        <p:spPr>
          <a:xfrm>
            <a:off x="3583900" y="304800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1"/>
            <a:endCxn id="15" idx="5"/>
          </p:cNvCxnSpPr>
          <p:nvPr/>
        </p:nvCxnSpPr>
        <p:spPr>
          <a:xfrm>
            <a:off x="3583902" y="1061549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0"/>
            <a:endCxn id="15" idx="2"/>
          </p:cNvCxnSpPr>
          <p:nvPr/>
        </p:nvCxnSpPr>
        <p:spPr>
          <a:xfrm flipH="1">
            <a:off x="3976830" y="3048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1"/>
            <a:endCxn id="15" idx="4"/>
          </p:cNvCxnSpPr>
          <p:nvPr/>
        </p:nvCxnSpPr>
        <p:spPr>
          <a:xfrm>
            <a:off x="3583902" y="10615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2"/>
            <a:endCxn id="15" idx="5"/>
          </p:cNvCxnSpPr>
          <p:nvPr/>
        </p:nvCxnSpPr>
        <p:spPr>
          <a:xfrm flipV="1">
            <a:off x="3976830" y="10615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15" idx="4"/>
          </p:cNvCxnSpPr>
          <p:nvPr/>
        </p:nvCxnSpPr>
        <p:spPr>
          <a:xfrm>
            <a:off x="4612600" y="3048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gular Pentagon 26"/>
          <p:cNvSpPr/>
          <p:nvPr/>
        </p:nvSpPr>
        <p:spPr>
          <a:xfrm>
            <a:off x="3974330" y="3874011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1"/>
            <a:endCxn id="27" idx="5"/>
          </p:cNvCxnSpPr>
          <p:nvPr/>
        </p:nvCxnSpPr>
        <p:spPr>
          <a:xfrm>
            <a:off x="3974332" y="4630760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0"/>
            <a:endCxn id="27" idx="2"/>
          </p:cNvCxnSpPr>
          <p:nvPr/>
        </p:nvCxnSpPr>
        <p:spPr>
          <a:xfrm flipH="1">
            <a:off x="4367260" y="3874011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1"/>
            <a:endCxn id="27" idx="4"/>
          </p:cNvCxnSpPr>
          <p:nvPr/>
        </p:nvCxnSpPr>
        <p:spPr>
          <a:xfrm>
            <a:off x="3974332" y="4630760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2"/>
            <a:endCxn id="27" idx="5"/>
          </p:cNvCxnSpPr>
          <p:nvPr/>
        </p:nvCxnSpPr>
        <p:spPr>
          <a:xfrm flipV="1">
            <a:off x="4367260" y="4630760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0"/>
            <a:endCxn id="27" idx="4"/>
          </p:cNvCxnSpPr>
          <p:nvPr/>
        </p:nvCxnSpPr>
        <p:spPr>
          <a:xfrm>
            <a:off x="5003030" y="3874011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gular Pentagon 40"/>
          <p:cNvSpPr/>
          <p:nvPr/>
        </p:nvSpPr>
        <p:spPr>
          <a:xfrm>
            <a:off x="6438900" y="1951571"/>
            <a:ext cx="2057400" cy="1981200"/>
          </a:xfrm>
          <a:prstGeom prst="pentag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1"/>
            <a:endCxn id="41" idx="5"/>
          </p:cNvCxnSpPr>
          <p:nvPr/>
        </p:nvCxnSpPr>
        <p:spPr>
          <a:xfrm>
            <a:off x="6438902" y="2708320"/>
            <a:ext cx="205739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0"/>
            <a:endCxn id="41" idx="2"/>
          </p:cNvCxnSpPr>
          <p:nvPr/>
        </p:nvCxnSpPr>
        <p:spPr>
          <a:xfrm flipH="1">
            <a:off x="6831830" y="1951571"/>
            <a:ext cx="635770" cy="1981195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1"/>
            <a:endCxn id="41" idx="4"/>
          </p:cNvCxnSpPr>
          <p:nvPr/>
        </p:nvCxnSpPr>
        <p:spPr>
          <a:xfrm>
            <a:off x="6438902" y="2708320"/>
            <a:ext cx="1664468" cy="1224446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2"/>
            <a:endCxn id="41" idx="5"/>
          </p:cNvCxnSpPr>
          <p:nvPr/>
        </p:nvCxnSpPr>
        <p:spPr>
          <a:xfrm flipV="1">
            <a:off x="6831830" y="2708320"/>
            <a:ext cx="1664468" cy="1224446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0"/>
            <a:endCxn id="41" idx="4"/>
          </p:cNvCxnSpPr>
          <p:nvPr/>
        </p:nvCxnSpPr>
        <p:spPr>
          <a:xfrm>
            <a:off x="7467600" y="1951571"/>
            <a:ext cx="635770" cy="1981195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9739" y="2291004"/>
            <a:ext cx="563225" cy="65617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2"/>
          </p:cNvCxnSpPr>
          <p:nvPr/>
        </p:nvCxnSpPr>
        <p:spPr>
          <a:xfrm flipH="1" flipV="1">
            <a:off x="3976830" y="2285995"/>
            <a:ext cx="708315" cy="65617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4668982" y="1052945"/>
            <a:ext cx="1142230" cy="1870364"/>
          </a:xfrm>
          <a:custGeom>
            <a:avLst/>
            <a:gdLst>
              <a:gd name="connsiteX0" fmla="*/ 0 w 1142230"/>
              <a:gd name="connsiteY0" fmla="*/ 1870364 h 1870364"/>
              <a:gd name="connsiteX1" fmla="*/ 1066800 w 1142230"/>
              <a:gd name="connsiteY1" fmla="*/ 1052946 h 1870364"/>
              <a:gd name="connsiteX2" fmla="*/ 969818 w 1142230"/>
              <a:gd name="connsiteY2" fmla="*/ 0 h 18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230" h="1870364">
                <a:moveTo>
                  <a:pt x="0" y="1870364"/>
                </a:moveTo>
                <a:cubicBezTo>
                  <a:pt x="452582" y="1617518"/>
                  <a:pt x="905164" y="1364673"/>
                  <a:pt x="1066800" y="1052946"/>
                </a:cubicBezTo>
                <a:cubicBezTo>
                  <a:pt x="1228436" y="741219"/>
                  <a:pt x="1099127" y="370609"/>
                  <a:pt x="969818" y="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H="1">
            <a:off x="3352799" y="1052945"/>
            <a:ext cx="1296939" cy="1889226"/>
          </a:xfrm>
          <a:custGeom>
            <a:avLst/>
            <a:gdLst>
              <a:gd name="connsiteX0" fmla="*/ 0 w 1142230"/>
              <a:gd name="connsiteY0" fmla="*/ 1870364 h 1870364"/>
              <a:gd name="connsiteX1" fmla="*/ 1066800 w 1142230"/>
              <a:gd name="connsiteY1" fmla="*/ 1052946 h 1870364"/>
              <a:gd name="connsiteX2" fmla="*/ 969818 w 1142230"/>
              <a:gd name="connsiteY2" fmla="*/ 0 h 18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230" h="1870364">
                <a:moveTo>
                  <a:pt x="0" y="1870364"/>
                </a:moveTo>
                <a:cubicBezTo>
                  <a:pt x="452582" y="1617518"/>
                  <a:pt x="905164" y="1364673"/>
                  <a:pt x="1066800" y="1052946"/>
                </a:cubicBezTo>
                <a:cubicBezTo>
                  <a:pt x="1228436" y="741219"/>
                  <a:pt x="1099127" y="370609"/>
                  <a:pt x="969818" y="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667000" y="304800"/>
            <a:ext cx="2015836" cy="2618509"/>
          </a:xfrm>
          <a:custGeom>
            <a:avLst/>
            <a:gdLst>
              <a:gd name="connsiteX0" fmla="*/ 2411574 w 2411574"/>
              <a:gd name="connsiteY0" fmla="*/ 2618509 h 2618509"/>
              <a:gd name="connsiteX1" fmla="*/ 264120 w 2411574"/>
              <a:gd name="connsiteY1" fmla="*/ 2008909 h 2618509"/>
              <a:gd name="connsiteX2" fmla="*/ 264120 w 2411574"/>
              <a:gd name="connsiteY2" fmla="*/ 706582 h 2618509"/>
              <a:gd name="connsiteX3" fmla="*/ 2342302 w 2411574"/>
              <a:gd name="connsiteY3" fmla="*/ 0 h 2618509"/>
              <a:gd name="connsiteX4" fmla="*/ 2342302 w 2411574"/>
              <a:gd name="connsiteY4" fmla="*/ 0 h 26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574" h="2618509">
                <a:moveTo>
                  <a:pt x="2411574" y="2618509"/>
                </a:moveTo>
                <a:cubicBezTo>
                  <a:pt x="1516801" y="2473036"/>
                  <a:pt x="622029" y="2327563"/>
                  <a:pt x="264120" y="2008909"/>
                </a:cubicBezTo>
                <a:cubicBezTo>
                  <a:pt x="-93789" y="1690255"/>
                  <a:pt x="-82244" y="1041400"/>
                  <a:pt x="264120" y="706582"/>
                </a:cubicBezTo>
                <a:cubicBezTo>
                  <a:pt x="610484" y="371764"/>
                  <a:pt x="2342302" y="0"/>
                  <a:pt x="2342302" y="0"/>
                </a:cubicBezTo>
                <a:lnTo>
                  <a:pt x="2342302" y="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54682" y="2825242"/>
            <a:ext cx="228600" cy="2338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95400" y="3059093"/>
            <a:ext cx="1143000" cy="1131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295400" y="3059093"/>
            <a:ext cx="1143000" cy="1131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95400" y="3059093"/>
            <a:ext cx="1143000" cy="1131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2"/>
          </p:cNvCxnSpPr>
          <p:nvPr/>
        </p:nvCxnSpPr>
        <p:spPr>
          <a:xfrm flipH="1">
            <a:off x="2438400" y="2942168"/>
            <a:ext cx="2116282" cy="1169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3" idx="4"/>
          </p:cNvCxnSpPr>
          <p:nvPr/>
        </p:nvCxnSpPr>
        <p:spPr>
          <a:xfrm flipH="1">
            <a:off x="2438400" y="3059093"/>
            <a:ext cx="2230582" cy="113190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53" idx="1"/>
            <a:endCxn id="41" idx="2"/>
          </p:cNvCxnSpPr>
          <p:nvPr/>
        </p:nvCxnSpPr>
        <p:spPr>
          <a:xfrm>
            <a:off x="4588160" y="2859489"/>
            <a:ext cx="2243670" cy="107327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53" idx="2"/>
            <a:endCxn id="41" idx="1"/>
          </p:cNvCxnSpPr>
          <p:nvPr/>
        </p:nvCxnSpPr>
        <p:spPr>
          <a:xfrm flipV="1">
            <a:off x="4554682" y="2708320"/>
            <a:ext cx="1884220" cy="233848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53" idx="0"/>
            <a:endCxn id="27" idx="0"/>
          </p:cNvCxnSpPr>
          <p:nvPr/>
        </p:nvCxnSpPr>
        <p:spPr>
          <a:xfrm>
            <a:off x="4668982" y="2825242"/>
            <a:ext cx="334048" cy="1048769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gular Pentagon 14"/>
          <p:cNvSpPr/>
          <p:nvPr/>
        </p:nvSpPr>
        <p:spPr>
          <a:xfrm>
            <a:off x="3583900" y="304800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1"/>
            <a:endCxn id="15" idx="5"/>
          </p:cNvCxnSpPr>
          <p:nvPr/>
        </p:nvCxnSpPr>
        <p:spPr>
          <a:xfrm>
            <a:off x="3583902" y="1061549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0"/>
            <a:endCxn id="15" idx="2"/>
          </p:cNvCxnSpPr>
          <p:nvPr/>
        </p:nvCxnSpPr>
        <p:spPr>
          <a:xfrm flipH="1">
            <a:off x="3976830" y="3048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5" idx="1"/>
            <a:endCxn id="15" idx="4"/>
          </p:cNvCxnSpPr>
          <p:nvPr/>
        </p:nvCxnSpPr>
        <p:spPr>
          <a:xfrm>
            <a:off x="3583902" y="10615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5" idx="2"/>
            <a:endCxn id="15" idx="5"/>
          </p:cNvCxnSpPr>
          <p:nvPr/>
        </p:nvCxnSpPr>
        <p:spPr>
          <a:xfrm flipV="1">
            <a:off x="3976830" y="1061549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5" idx="0"/>
            <a:endCxn id="15" idx="4"/>
          </p:cNvCxnSpPr>
          <p:nvPr/>
        </p:nvCxnSpPr>
        <p:spPr>
          <a:xfrm>
            <a:off x="4612600" y="304800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gular Pentagon 26"/>
          <p:cNvSpPr/>
          <p:nvPr/>
        </p:nvSpPr>
        <p:spPr>
          <a:xfrm>
            <a:off x="3974330" y="3874011"/>
            <a:ext cx="2057400" cy="1981200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>
            <a:stCxn id="27" idx="1"/>
            <a:endCxn id="27" idx="5"/>
          </p:cNvCxnSpPr>
          <p:nvPr/>
        </p:nvCxnSpPr>
        <p:spPr>
          <a:xfrm>
            <a:off x="3974332" y="4630760"/>
            <a:ext cx="20573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7" idx="0"/>
            <a:endCxn id="27" idx="2"/>
          </p:cNvCxnSpPr>
          <p:nvPr/>
        </p:nvCxnSpPr>
        <p:spPr>
          <a:xfrm flipH="1">
            <a:off x="4367260" y="3874011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7" idx="1"/>
            <a:endCxn id="27" idx="4"/>
          </p:cNvCxnSpPr>
          <p:nvPr/>
        </p:nvCxnSpPr>
        <p:spPr>
          <a:xfrm>
            <a:off x="3974332" y="4630760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2"/>
            <a:endCxn id="27" idx="5"/>
          </p:cNvCxnSpPr>
          <p:nvPr/>
        </p:nvCxnSpPr>
        <p:spPr>
          <a:xfrm flipV="1">
            <a:off x="4367260" y="4630760"/>
            <a:ext cx="1664468" cy="12244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0"/>
            <a:endCxn id="27" idx="4"/>
          </p:cNvCxnSpPr>
          <p:nvPr/>
        </p:nvCxnSpPr>
        <p:spPr>
          <a:xfrm>
            <a:off x="5003030" y="3874011"/>
            <a:ext cx="635770" cy="198119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gular Pentagon 40"/>
          <p:cNvSpPr/>
          <p:nvPr/>
        </p:nvSpPr>
        <p:spPr>
          <a:xfrm>
            <a:off x="6438900" y="1951571"/>
            <a:ext cx="2057400" cy="1981200"/>
          </a:xfrm>
          <a:prstGeom prst="pentagon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>
            <a:stCxn id="41" idx="1"/>
            <a:endCxn id="41" idx="5"/>
          </p:cNvCxnSpPr>
          <p:nvPr/>
        </p:nvCxnSpPr>
        <p:spPr>
          <a:xfrm>
            <a:off x="6438902" y="2708320"/>
            <a:ext cx="2057396" cy="0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1" idx="0"/>
            <a:endCxn id="41" idx="2"/>
          </p:cNvCxnSpPr>
          <p:nvPr/>
        </p:nvCxnSpPr>
        <p:spPr>
          <a:xfrm flipH="1">
            <a:off x="6831830" y="1951571"/>
            <a:ext cx="635770" cy="1981195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41" idx="1"/>
            <a:endCxn id="41" idx="4"/>
          </p:cNvCxnSpPr>
          <p:nvPr/>
        </p:nvCxnSpPr>
        <p:spPr>
          <a:xfrm>
            <a:off x="6438902" y="2708320"/>
            <a:ext cx="1664468" cy="1224446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41" idx="2"/>
            <a:endCxn id="41" idx="5"/>
          </p:cNvCxnSpPr>
          <p:nvPr/>
        </p:nvCxnSpPr>
        <p:spPr>
          <a:xfrm flipV="1">
            <a:off x="6831830" y="2708320"/>
            <a:ext cx="1664468" cy="1224446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1" idx="0"/>
            <a:endCxn id="41" idx="4"/>
          </p:cNvCxnSpPr>
          <p:nvPr/>
        </p:nvCxnSpPr>
        <p:spPr>
          <a:xfrm>
            <a:off x="7467600" y="1951571"/>
            <a:ext cx="635770" cy="1981195"/>
          </a:xfrm>
          <a:prstGeom prst="line">
            <a:avLst/>
          </a:prstGeom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649739" y="2291004"/>
            <a:ext cx="563225" cy="65617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5" idx="2"/>
          </p:cNvCxnSpPr>
          <p:nvPr/>
        </p:nvCxnSpPr>
        <p:spPr>
          <a:xfrm flipH="1" flipV="1">
            <a:off x="3976830" y="2285995"/>
            <a:ext cx="708315" cy="656176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4668982" y="1052945"/>
            <a:ext cx="1142230" cy="1870364"/>
          </a:xfrm>
          <a:custGeom>
            <a:avLst/>
            <a:gdLst>
              <a:gd name="connsiteX0" fmla="*/ 0 w 1142230"/>
              <a:gd name="connsiteY0" fmla="*/ 1870364 h 1870364"/>
              <a:gd name="connsiteX1" fmla="*/ 1066800 w 1142230"/>
              <a:gd name="connsiteY1" fmla="*/ 1052946 h 1870364"/>
              <a:gd name="connsiteX2" fmla="*/ 969818 w 1142230"/>
              <a:gd name="connsiteY2" fmla="*/ 0 h 18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230" h="1870364">
                <a:moveTo>
                  <a:pt x="0" y="1870364"/>
                </a:moveTo>
                <a:cubicBezTo>
                  <a:pt x="452582" y="1617518"/>
                  <a:pt x="905164" y="1364673"/>
                  <a:pt x="1066800" y="1052946"/>
                </a:cubicBezTo>
                <a:cubicBezTo>
                  <a:pt x="1228436" y="741219"/>
                  <a:pt x="1099127" y="370609"/>
                  <a:pt x="969818" y="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 flipH="1">
            <a:off x="3352799" y="1052945"/>
            <a:ext cx="1296939" cy="1889226"/>
          </a:xfrm>
          <a:custGeom>
            <a:avLst/>
            <a:gdLst>
              <a:gd name="connsiteX0" fmla="*/ 0 w 1142230"/>
              <a:gd name="connsiteY0" fmla="*/ 1870364 h 1870364"/>
              <a:gd name="connsiteX1" fmla="*/ 1066800 w 1142230"/>
              <a:gd name="connsiteY1" fmla="*/ 1052946 h 1870364"/>
              <a:gd name="connsiteX2" fmla="*/ 969818 w 1142230"/>
              <a:gd name="connsiteY2" fmla="*/ 0 h 187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2230" h="1870364">
                <a:moveTo>
                  <a:pt x="0" y="1870364"/>
                </a:moveTo>
                <a:cubicBezTo>
                  <a:pt x="452582" y="1617518"/>
                  <a:pt x="905164" y="1364673"/>
                  <a:pt x="1066800" y="1052946"/>
                </a:cubicBezTo>
                <a:cubicBezTo>
                  <a:pt x="1228436" y="741219"/>
                  <a:pt x="1099127" y="370609"/>
                  <a:pt x="969818" y="0"/>
                </a:cubicBez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667000" y="304800"/>
            <a:ext cx="2015836" cy="2618509"/>
          </a:xfrm>
          <a:custGeom>
            <a:avLst/>
            <a:gdLst>
              <a:gd name="connsiteX0" fmla="*/ 2411574 w 2411574"/>
              <a:gd name="connsiteY0" fmla="*/ 2618509 h 2618509"/>
              <a:gd name="connsiteX1" fmla="*/ 264120 w 2411574"/>
              <a:gd name="connsiteY1" fmla="*/ 2008909 h 2618509"/>
              <a:gd name="connsiteX2" fmla="*/ 264120 w 2411574"/>
              <a:gd name="connsiteY2" fmla="*/ 706582 h 2618509"/>
              <a:gd name="connsiteX3" fmla="*/ 2342302 w 2411574"/>
              <a:gd name="connsiteY3" fmla="*/ 0 h 2618509"/>
              <a:gd name="connsiteX4" fmla="*/ 2342302 w 2411574"/>
              <a:gd name="connsiteY4" fmla="*/ 0 h 261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1574" h="2618509">
                <a:moveTo>
                  <a:pt x="2411574" y="2618509"/>
                </a:moveTo>
                <a:cubicBezTo>
                  <a:pt x="1516801" y="2473036"/>
                  <a:pt x="622029" y="2327563"/>
                  <a:pt x="264120" y="2008909"/>
                </a:cubicBezTo>
                <a:cubicBezTo>
                  <a:pt x="-93789" y="1690255"/>
                  <a:pt x="-82244" y="1041400"/>
                  <a:pt x="264120" y="706582"/>
                </a:cubicBezTo>
                <a:cubicBezTo>
                  <a:pt x="610484" y="371764"/>
                  <a:pt x="2342302" y="0"/>
                  <a:pt x="2342302" y="0"/>
                </a:cubicBezTo>
                <a:lnTo>
                  <a:pt x="2342302" y="0"/>
                </a:lnTo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554682" y="2825242"/>
            <a:ext cx="228600" cy="23385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95400" y="3059093"/>
            <a:ext cx="1143000" cy="1131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1295400" y="3059093"/>
            <a:ext cx="1143000" cy="1131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95400" y="3059093"/>
            <a:ext cx="1143000" cy="11319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53" idx="2"/>
          </p:cNvCxnSpPr>
          <p:nvPr/>
        </p:nvCxnSpPr>
        <p:spPr>
          <a:xfrm flipH="1">
            <a:off x="2438400" y="2942168"/>
            <a:ext cx="2116282" cy="116925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3" idx="4"/>
          </p:cNvCxnSpPr>
          <p:nvPr/>
        </p:nvCxnSpPr>
        <p:spPr>
          <a:xfrm flipH="1">
            <a:off x="2438400" y="3059093"/>
            <a:ext cx="2230582" cy="1131907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371600"/>
            <a:ext cx="8458200" cy="464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Description of type </a:t>
            </a:r>
            <a:r>
              <a:rPr lang="en-US" dirty="0" smtClean="0">
                <a:solidFill>
                  <a:srgbClr val="C00000"/>
                </a:solidFill>
              </a:rPr>
              <a:t>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If</a:t>
            </a:r>
            <a:r>
              <a:rPr lang="en-US" dirty="0" smtClean="0"/>
              <a:t> payoff &gt; </a:t>
            </a:r>
            <a:r>
              <a:rPr lang="en-US" dirty="0" smtClean="0">
                <a:solidFill>
                  <a:srgbClr val="C00000"/>
                </a:solidFill>
              </a:rPr>
              <a:t>0.5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</a:t>
            </a:r>
          </a:p>
          <a:p>
            <a:pPr lvl="1"/>
            <a:r>
              <a:rPr lang="en-US" dirty="0" smtClean="0"/>
              <a:t>Stay in the same neighbourhood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ElseIf</a:t>
            </a:r>
            <a:r>
              <a:rPr lang="en-US" dirty="0" smtClean="0"/>
              <a:t> there is a player </a:t>
            </a:r>
            <a:r>
              <a:rPr lang="en-US" dirty="0" smtClean="0">
                <a:solidFill>
                  <a:srgbClr val="C00000"/>
                </a:solidFill>
              </a:rPr>
              <a:t>j</a:t>
            </a:r>
            <a:r>
              <a:rPr lang="en-US" dirty="0" smtClean="0"/>
              <a:t> in a different visible neighbourhood </a:t>
            </a:r>
            <a:r>
              <a:rPr lang="en-US" dirty="0" smtClean="0">
                <a:solidFill>
                  <a:srgbClr val="C00000"/>
                </a:solidFill>
              </a:rPr>
              <a:t>X’</a:t>
            </a:r>
            <a:r>
              <a:rPr lang="en-US" dirty="0" smtClean="0"/>
              <a:t> who received the maximum (visible) payoff in round k and this payoff is greater than my payoff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then</a:t>
            </a:r>
          </a:p>
          <a:p>
            <a:pPr lvl="1"/>
            <a:r>
              <a:rPr lang="en-US" dirty="0" smtClean="0"/>
              <a:t>Join </a:t>
            </a:r>
            <a:r>
              <a:rPr lang="en-US" dirty="0" smtClean="0">
                <a:solidFill>
                  <a:srgbClr val="C00000"/>
                </a:solidFill>
              </a:rPr>
              <a:t>X’</a:t>
            </a:r>
            <a:r>
              <a:rPr lang="en-US" dirty="0" smtClean="0"/>
              <a:t> in round </a:t>
            </a:r>
            <a:r>
              <a:rPr lang="en-US" dirty="0" smtClean="0">
                <a:solidFill>
                  <a:srgbClr val="C00000"/>
                </a:solidFill>
              </a:rPr>
              <a:t>k+1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Else</a:t>
            </a:r>
          </a:p>
          <a:p>
            <a:pPr lvl="1"/>
            <a:r>
              <a:rPr lang="en-US" dirty="0" smtClean="0"/>
              <a:t>Stay in </a:t>
            </a:r>
            <a:r>
              <a:rPr lang="en-US" dirty="0" smtClean="0">
                <a:solidFill>
                  <a:srgbClr val="C00000"/>
                </a:solidFill>
              </a:rPr>
              <a:t>X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EndIf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8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457200"/>
            <a:ext cx="8382000" cy="2057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943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Theorem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Let </a:t>
            </a:r>
            <a:r>
              <a:rPr lang="en-US" dirty="0"/>
              <a:t>a game have n players where the dynamic </a:t>
            </a:r>
            <a:r>
              <a:rPr lang="en-US" dirty="0" smtClean="0"/>
              <a:t>neighbourhood structure </a:t>
            </a:r>
            <a:r>
              <a:rPr lang="en-US" dirty="0"/>
              <a:t>is given by a graph </a:t>
            </a:r>
            <a:r>
              <a:rPr lang="en-US" dirty="0">
                <a:solidFill>
                  <a:srgbClr val="C00000"/>
                </a:solidFill>
              </a:rPr>
              <a:t>G</a:t>
            </a:r>
            <a:r>
              <a:rPr lang="en-US" dirty="0"/>
              <a:t>. If all the players are of the same type </a:t>
            </a:r>
            <a:r>
              <a:rPr lang="en-US" dirty="0">
                <a:solidFill>
                  <a:srgbClr val="C00000"/>
                </a:solidFill>
              </a:rPr>
              <a:t>t</a:t>
            </a:r>
            <a:r>
              <a:rPr lang="en-US" dirty="0" smtClean="0"/>
              <a:t>, </a:t>
            </a:r>
            <a:r>
              <a:rPr lang="en-US" dirty="0"/>
              <a:t>then the game stabilises in at most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baseline="30000" dirty="0">
                <a:solidFill>
                  <a:srgbClr val="C00000"/>
                </a:solidFill>
              </a:rPr>
              <a:t>n(n+1)/2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steps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Proof Idea: </a:t>
            </a:r>
            <a:r>
              <a:rPr lang="en-US" dirty="0" smtClean="0"/>
              <a:t>Same as before</a:t>
            </a:r>
          </a:p>
          <a:p>
            <a:r>
              <a:rPr lang="en-US" dirty="0"/>
              <a:t>Associate a </a:t>
            </a:r>
            <a:r>
              <a:rPr lang="en-US" dirty="0">
                <a:solidFill>
                  <a:srgbClr val="C00000"/>
                </a:solidFill>
              </a:rPr>
              <a:t>potential</a:t>
            </a:r>
            <a:r>
              <a:rPr lang="en-US" dirty="0"/>
              <a:t> with every </a:t>
            </a:r>
            <a:r>
              <a:rPr lang="en-US" dirty="0">
                <a:solidFill>
                  <a:srgbClr val="C00000"/>
                </a:solidFill>
              </a:rPr>
              <a:t>configuration</a:t>
            </a:r>
            <a:r>
              <a:rPr lang="en-US" dirty="0"/>
              <a:t> of the graph</a:t>
            </a:r>
          </a:p>
          <a:p>
            <a:r>
              <a:rPr lang="en-US" dirty="0"/>
              <a:t>Show that whenever the configuration changes from round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to </a:t>
            </a:r>
            <a:r>
              <a:rPr lang="en-US" dirty="0">
                <a:solidFill>
                  <a:srgbClr val="C00000"/>
                </a:solidFill>
              </a:rPr>
              <a:t>k+1</a:t>
            </a:r>
            <a:r>
              <a:rPr lang="en-US" dirty="0"/>
              <a:t> the potential strictly increases</a:t>
            </a:r>
          </a:p>
          <a:p>
            <a:r>
              <a:rPr lang="en-US" dirty="0"/>
              <a:t>The maximum possible potential of the graph is </a:t>
            </a:r>
            <a:r>
              <a:rPr lang="en-US" dirty="0" smtClean="0"/>
              <a:t>bounded</a:t>
            </a:r>
          </a:p>
          <a:p>
            <a:pPr marL="0" indent="0"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76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General Neighbourhood Games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219200"/>
            <a:ext cx="8229600" cy="4495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Theorem</a:t>
            </a:r>
            <a:r>
              <a:rPr lang="en-US" dirty="0"/>
              <a:t>: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/>
              <a:t>general game with </a:t>
            </a:r>
            <a:r>
              <a:rPr lang="en-US" dirty="0">
                <a:solidFill>
                  <a:srgbClr val="C00000"/>
                </a:solidFill>
              </a:rPr>
              <a:t>n</a:t>
            </a:r>
            <a:r>
              <a:rPr lang="en-US" dirty="0"/>
              <a:t> players and with either a static or </a:t>
            </a:r>
            <a:r>
              <a:rPr lang="en-US" dirty="0" smtClean="0"/>
              <a:t>a dynamic </a:t>
            </a:r>
            <a:r>
              <a:rPr lang="en-US" dirty="0"/>
              <a:t>neighbourhood structure eventually stabilises if and only if we </a:t>
            </a:r>
            <a:r>
              <a:rPr lang="en-US" dirty="0" smtClean="0"/>
              <a:t>can associate </a:t>
            </a:r>
            <a:r>
              <a:rPr lang="en-US" dirty="0"/>
              <a:t>a potential </a:t>
            </a:r>
            <a:r>
              <a:rPr lang="el-GR" dirty="0" smtClean="0">
                <a:solidFill>
                  <a:srgbClr val="C00000"/>
                </a:solidFill>
                <a:latin typeface="Lucida Console"/>
              </a:rPr>
              <a:t>Φ</a:t>
            </a:r>
            <a:r>
              <a:rPr lang="en-US" baseline="-25000" dirty="0" smtClean="0">
                <a:solidFill>
                  <a:srgbClr val="C00000"/>
                </a:solidFill>
              </a:rPr>
              <a:t>k</a:t>
            </a:r>
            <a:r>
              <a:rPr lang="en-US" dirty="0" smtClean="0"/>
              <a:t> </a:t>
            </a:r>
            <a:r>
              <a:rPr lang="en-US" dirty="0"/>
              <a:t>with every round k such that if the game moves </a:t>
            </a:r>
            <a:r>
              <a:rPr lang="en-US" dirty="0" smtClean="0"/>
              <a:t>to a </a:t>
            </a:r>
            <a:r>
              <a:rPr lang="en-US" dirty="0"/>
              <a:t>different configuration from round </a:t>
            </a:r>
            <a:r>
              <a:rPr lang="en-US" dirty="0">
                <a:solidFill>
                  <a:srgbClr val="C00000"/>
                </a:solidFill>
              </a:rPr>
              <a:t>k</a:t>
            </a:r>
            <a:r>
              <a:rPr lang="en-US" dirty="0"/>
              <a:t> to round </a:t>
            </a:r>
            <a:r>
              <a:rPr lang="en-US" dirty="0">
                <a:solidFill>
                  <a:srgbClr val="C00000"/>
                </a:solidFill>
              </a:rPr>
              <a:t>k + 1 </a:t>
            </a:r>
            <a:r>
              <a:rPr lang="en-US" dirty="0"/>
              <a:t>then </a:t>
            </a:r>
            <a:r>
              <a:rPr lang="el-GR" dirty="0" smtClean="0">
                <a:solidFill>
                  <a:srgbClr val="C00000"/>
                </a:solidFill>
                <a:latin typeface="Lucida Console"/>
              </a:rPr>
              <a:t>Φ</a:t>
            </a:r>
            <a:r>
              <a:rPr lang="en-US" baseline="-25000" dirty="0" smtClean="0">
                <a:solidFill>
                  <a:srgbClr val="C00000"/>
                </a:solidFill>
              </a:rPr>
              <a:t>k+1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&gt; </a:t>
            </a:r>
            <a:r>
              <a:rPr lang="el-GR" dirty="0" smtClean="0">
                <a:solidFill>
                  <a:srgbClr val="C00000"/>
                </a:solidFill>
                <a:latin typeface="Lucida Console"/>
              </a:rPr>
              <a:t>Φ</a:t>
            </a:r>
            <a:r>
              <a:rPr lang="en-US" baseline="-25000" dirty="0" smtClean="0">
                <a:solidFill>
                  <a:srgbClr val="C0000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the </a:t>
            </a:r>
            <a:r>
              <a:rPr lang="en-US" dirty="0"/>
              <a:t>maximum possible potential of the game is bounded.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72000" y="3124200"/>
            <a:ext cx="1600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99909" y="2990165"/>
            <a:ext cx="256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Unfolding of the game -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configuration tree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5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20030052">
            <a:off x="1066800" y="1981200"/>
            <a:ext cx="1828800" cy="685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572000" y="3124200"/>
            <a:ext cx="1600200" cy="304800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199909" y="2990165"/>
            <a:ext cx="2565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Unfolding of the game -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configuration tree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0029897">
            <a:off x="1324610" y="2000934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Finite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69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70013" cy="59436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6609" y="2840183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341561">
            <a:off x="4565413" y="1856076"/>
            <a:ext cx="1459436" cy="2419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2041" y="14417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 = max </a:t>
            </a:r>
            <a:r>
              <a:rPr lang="el-GR" dirty="0" smtClean="0">
                <a:solidFill>
                  <a:srgbClr val="C00000"/>
                </a:solidFill>
                <a:latin typeface="Lucida Console"/>
              </a:rPr>
              <a:t>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250895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k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74620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341561">
            <a:off x="4565413" y="1856076"/>
            <a:ext cx="1459436" cy="2419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2041" y="14417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 = max </a:t>
            </a:r>
            <a:r>
              <a:rPr lang="el-GR" dirty="0" smtClean="0">
                <a:solidFill>
                  <a:srgbClr val="C00000"/>
                </a:solidFill>
                <a:latin typeface="Lucida Console"/>
              </a:rPr>
              <a:t>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784761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9100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0530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7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341561">
            <a:off x="4565413" y="1856076"/>
            <a:ext cx="1459436" cy="2419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2041" y="14417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 = max </a:t>
            </a:r>
            <a:r>
              <a:rPr lang="el-GR" dirty="0" smtClean="0">
                <a:solidFill>
                  <a:srgbClr val="C00000"/>
                </a:solidFill>
                <a:latin typeface="Lucida Console"/>
              </a:rPr>
              <a:t>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9100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0530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" idx="7"/>
          </p:cNvCxnSpPr>
          <p:nvPr/>
        </p:nvCxnSpPr>
        <p:spPr>
          <a:xfrm flipV="1">
            <a:off x="4386122" y="3564080"/>
            <a:ext cx="2700478" cy="3195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23685" y="3363189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M+1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66330" y="3390898"/>
            <a:ext cx="2020069" cy="4641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0341561">
            <a:off x="4565413" y="1856076"/>
            <a:ext cx="1459436" cy="241938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42041" y="1441700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 = max </a:t>
            </a:r>
            <a:r>
              <a:rPr lang="el-GR" dirty="0" smtClean="0">
                <a:solidFill>
                  <a:srgbClr val="C00000"/>
                </a:solidFill>
                <a:latin typeface="Lucida Console"/>
              </a:rPr>
              <a:t>Φ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19100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0530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066531" y="351385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351385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3" idx="3"/>
          </p:cNvCxnSpPr>
          <p:nvPr/>
        </p:nvCxnSpPr>
        <p:spPr>
          <a:xfrm flipV="1">
            <a:off x="5486399" y="3564080"/>
            <a:ext cx="1752601" cy="58880"/>
          </a:xfrm>
          <a:prstGeom prst="straightConnector1">
            <a:avLst/>
          </a:prstGeom>
          <a:ln w="19050">
            <a:solidFill>
              <a:schemeClr val="accent3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47807" y="3390898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M+1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6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337941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k+1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40957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5" idx="0"/>
          </p:cNvCxnSpPr>
          <p:nvPr/>
        </p:nvCxnSpPr>
        <p:spPr>
          <a:xfrm flipV="1">
            <a:off x="3086100" y="3607376"/>
            <a:ext cx="647700" cy="14703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19500" y="345497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9164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077477" cy="6019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5" idx="0"/>
          </p:cNvCxnSpPr>
          <p:nvPr/>
        </p:nvCxnSpPr>
        <p:spPr>
          <a:xfrm flipV="1">
            <a:off x="3086100" y="3607376"/>
            <a:ext cx="647700" cy="14703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19500" y="345497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9164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7368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34786" y="4648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6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5" idx="0"/>
          </p:cNvCxnSpPr>
          <p:nvPr/>
        </p:nvCxnSpPr>
        <p:spPr>
          <a:xfrm flipV="1">
            <a:off x="3086100" y="3607376"/>
            <a:ext cx="647700" cy="14703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19500" y="345497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9164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7368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34786" y="4648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V="1">
            <a:off x="4849086" y="3716480"/>
            <a:ext cx="0" cy="9317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34786" y="3551955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00152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7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5" idx="0"/>
          </p:cNvCxnSpPr>
          <p:nvPr/>
        </p:nvCxnSpPr>
        <p:spPr>
          <a:xfrm flipV="1">
            <a:off x="3086100" y="3607376"/>
            <a:ext cx="647700" cy="14703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19500" y="345497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9164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7368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34786" y="4648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V="1">
            <a:off x="4849086" y="3716480"/>
            <a:ext cx="0" cy="9317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34786" y="3551955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00152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19700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598966" y="6272644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9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5" idx="0"/>
          </p:cNvCxnSpPr>
          <p:nvPr/>
        </p:nvCxnSpPr>
        <p:spPr>
          <a:xfrm flipV="1">
            <a:off x="3086100" y="3607376"/>
            <a:ext cx="647700" cy="14703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19500" y="345497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9164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7368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34786" y="4648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V="1">
            <a:off x="4849086" y="3716480"/>
            <a:ext cx="0" cy="9317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34786" y="3551955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00152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19700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598966" y="6272644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858000" y="616354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562350" y="6096863"/>
            <a:ext cx="3771900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5" idx="0"/>
          </p:cNvCxnSpPr>
          <p:nvPr/>
        </p:nvCxnSpPr>
        <p:spPr>
          <a:xfrm flipV="1">
            <a:off x="3086100" y="3607376"/>
            <a:ext cx="647700" cy="14703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19500" y="345497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9164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7368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34786" y="4648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V="1">
            <a:off x="4849086" y="3716480"/>
            <a:ext cx="0" cy="9317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34786" y="3551955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00152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19700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598966" y="6272644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858000" y="616354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2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0200083">
            <a:off x="990600" y="1828800"/>
            <a:ext cx="1371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562350" y="6096863"/>
            <a:ext cx="3771900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2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5" idx="0"/>
          </p:cNvCxnSpPr>
          <p:nvPr/>
        </p:nvCxnSpPr>
        <p:spPr>
          <a:xfrm flipV="1">
            <a:off x="3086100" y="3607376"/>
            <a:ext cx="647700" cy="14703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619500" y="345497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699164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227368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734786" y="4648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0"/>
          </p:cNvCxnSpPr>
          <p:nvPr/>
        </p:nvCxnSpPr>
        <p:spPr>
          <a:xfrm flipV="1">
            <a:off x="4849086" y="3716480"/>
            <a:ext cx="0" cy="9317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4734786" y="3551955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700152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219700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5598966" y="6272644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858000" y="616354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20191402">
            <a:off x="990600" y="182880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Cycle!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5409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Generalising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Stability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27857" y="93728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3557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496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353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40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97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8430" y="93728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64130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78975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27857" y="93728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3557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496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353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40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97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8430" y="93728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64130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78975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1245" y="622781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93275" y="180839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27857" y="93728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3557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496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353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40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97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8430" y="93728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64130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78975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1245" y="622781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27857" y="240933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13557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496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53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640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497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78430" y="240933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64130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78975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98966" y="29184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18957" y="2284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98966" y="16992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7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077476" cy="6019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5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93275" y="180839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27857" y="93728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3557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496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353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40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97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8430" y="93728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64130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78975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1245" y="622781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27857" y="240933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13557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496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53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640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497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78430" y="240933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64130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78975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98966" y="29184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18957" y="2284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98966" y="16992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11245" y="2079238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93275" y="180839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27857" y="93728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3557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496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353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40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97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8430" y="93728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64130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78975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1245" y="622781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27857" y="240933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13557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496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53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640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497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78430" y="240933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64130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78975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98966" y="29184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18957" y="2284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98966" y="16992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11245" y="2079238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9420" y="3432833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44" idx="6"/>
          </p:cNvCxnSpPr>
          <p:nvPr/>
        </p:nvCxnSpPr>
        <p:spPr>
          <a:xfrm>
            <a:off x="1214002" y="4033773"/>
            <a:ext cx="758537" cy="86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99702" y="392466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50175" y="4042433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64575" y="4033773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950275" y="392466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65120" y="39333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85111" y="45429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05102" y="390908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85111" y="33237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58239" y="3432833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43939" y="39333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3930" y="45429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983921" y="390908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3930" y="33237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093275" y="180839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27857" y="93728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3557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496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353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40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97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8430" y="93728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64130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78975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1245" y="622781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27857" y="240933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13557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496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53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640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497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78430" y="240933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64130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78975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98966" y="29184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18957" y="2284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98966" y="16992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11245" y="2079238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9420" y="3432833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44" idx="6"/>
          </p:cNvCxnSpPr>
          <p:nvPr/>
        </p:nvCxnSpPr>
        <p:spPr>
          <a:xfrm>
            <a:off x="1214002" y="4033773"/>
            <a:ext cx="758537" cy="86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99702" y="392466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50175" y="4042433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64575" y="4033773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950275" y="392466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65120" y="39333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85111" y="45429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05102" y="390908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85111" y="33237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58239" y="3432833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43939" y="39333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3930" y="45429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983921" y="390908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3930" y="33237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807688" y="3703680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3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6308742" y="563743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093275" y="180839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27857" y="93728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3557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496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353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40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97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8430" y="93728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64130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78975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1245" y="622781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27857" y="240933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13557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496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53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640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497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78430" y="240933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64130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78975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98966" y="29184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18957" y="2284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98966" y="16992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11245" y="2079238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9420" y="3432833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44" idx="6"/>
          </p:cNvCxnSpPr>
          <p:nvPr/>
        </p:nvCxnSpPr>
        <p:spPr>
          <a:xfrm>
            <a:off x="1214002" y="4033773"/>
            <a:ext cx="758537" cy="86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99702" y="392466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50175" y="4042433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64575" y="4033773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950275" y="392466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65120" y="39333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85111" y="45429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05102" y="390908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85111" y="33237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58239" y="3432833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43939" y="39333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3930" y="45429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983921" y="390908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3930" y="33237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807688" y="3703680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117520" y="504515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endCxn id="60" idx="6"/>
          </p:cNvCxnSpPr>
          <p:nvPr/>
        </p:nvCxnSpPr>
        <p:spPr>
          <a:xfrm>
            <a:off x="1252102" y="5646091"/>
            <a:ext cx="758537" cy="86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137802" y="55369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3188275" y="565475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02675" y="564609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988375" y="55369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003220" y="55456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623211" y="61552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43202" y="55214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623211" y="49360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339" y="504515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82039" y="55456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402030" y="61552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022021" y="55214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402030" y="49360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108842" y="553005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80"/>
          <p:cNvCxnSpPr/>
          <p:nvPr/>
        </p:nvCxnSpPr>
        <p:spPr>
          <a:xfrm>
            <a:off x="6308742" y="563743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5093275" y="180839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27857" y="93728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113557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2496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1353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3164030" y="94594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049730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8430" y="93728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964130" y="82818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978975" y="83684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711245" y="622781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27857" y="240933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113557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22496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53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3164030" y="241799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3049730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078430" y="240933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3964130" y="230022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978975" y="23088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98966" y="29184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218957" y="2284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598966" y="16992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711245" y="2079238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79420" y="3432833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44" idx="6"/>
          </p:cNvCxnSpPr>
          <p:nvPr/>
        </p:nvCxnSpPr>
        <p:spPr>
          <a:xfrm>
            <a:off x="1214002" y="4033773"/>
            <a:ext cx="758537" cy="86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099702" y="392466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50175" y="4042433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64575" y="4033773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950275" y="392466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65120" y="39333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5585111" y="45429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205102" y="390908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585111" y="33237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858239" y="3432833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743939" y="39333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363930" y="45429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983921" y="390908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363930" y="332372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807688" y="3703680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5117520" y="504515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>
            <a:endCxn id="60" idx="6"/>
          </p:cNvCxnSpPr>
          <p:nvPr/>
        </p:nvCxnSpPr>
        <p:spPr>
          <a:xfrm>
            <a:off x="1252102" y="5646091"/>
            <a:ext cx="758537" cy="866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137802" y="55369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>
            <a:off x="3188275" y="5654751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102675" y="5646091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988375" y="553698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003220" y="55456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623211" y="61552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243202" y="55214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623211" y="49360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1896339" y="5045151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782039" y="55456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2402030" y="61552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022021" y="55214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402030" y="49360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7845788" y="5315998"/>
            <a:ext cx="463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Lucida Console"/>
              </a:rPr>
              <a:t>√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7108842" y="553005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78430" y="114893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13557" y="177412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9257" y="16650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1030" y="16736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49185" y="175853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3585" y="174987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49285" y="16407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4130" y="16494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84121" y="22590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121" y="10398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897" y="1133722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1588" y="22438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1579" y="1609971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01588" y="10246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4112" y="162518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78430" y="114893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13557" y="177412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9257" y="16650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1030" y="16736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49185" y="175853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3585" y="174987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49285" y="16407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4130" y="16494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84121" y="22590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121" y="10398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897" y="1133722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1588" y="22438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1579" y="1609971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01588" y="10246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4112" y="162518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52064" y="14111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199409" y="2828207"/>
            <a:ext cx="2507673" cy="679095"/>
          </a:xfrm>
          <a:custGeom>
            <a:avLst/>
            <a:gdLst>
              <a:gd name="connsiteX0" fmla="*/ 2507673 w 2507673"/>
              <a:gd name="connsiteY0" fmla="*/ 69495 h 679095"/>
              <a:gd name="connsiteX1" fmla="*/ 969818 w 2507673"/>
              <a:gd name="connsiteY1" fmla="*/ 55641 h 679095"/>
              <a:gd name="connsiteX2" fmla="*/ 0 w 2507673"/>
              <a:gd name="connsiteY2" fmla="*/ 679095 h 6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673" h="679095">
                <a:moveTo>
                  <a:pt x="2507673" y="69495"/>
                </a:moveTo>
                <a:cubicBezTo>
                  <a:pt x="1947718" y="11768"/>
                  <a:pt x="1387763" y="-45959"/>
                  <a:pt x="969818" y="55641"/>
                </a:cubicBezTo>
                <a:cubicBezTo>
                  <a:pt x="551873" y="157241"/>
                  <a:pt x="275936" y="418168"/>
                  <a:pt x="0" y="67909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01140" y="351249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078430" y="114893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13557" y="177412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9257" y="16650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1030" y="16736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49185" y="175853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3585" y="174987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49285" y="16407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4130" y="16494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84121" y="22590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121" y="10398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897" y="1133722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1588" y="22438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1579" y="1609971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01588" y="10246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4112" y="162518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52064" y="14111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30385" y="290289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65512" y="352808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51212" y="34189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72985" y="3427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15540" y="350383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01240" y="33947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16085" y="34033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36076" y="40129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6076" y="27937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6067" y="337914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74471" y="271910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36270" y="289943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199409" y="2828207"/>
            <a:ext cx="2507673" cy="679095"/>
          </a:xfrm>
          <a:custGeom>
            <a:avLst/>
            <a:gdLst>
              <a:gd name="connsiteX0" fmla="*/ 2507673 w 2507673"/>
              <a:gd name="connsiteY0" fmla="*/ 69495 h 679095"/>
              <a:gd name="connsiteX1" fmla="*/ 969818 w 2507673"/>
              <a:gd name="connsiteY1" fmla="*/ 55641 h 679095"/>
              <a:gd name="connsiteX2" fmla="*/ 0 w 2507673"/>
              <a:gd name="connsiteY2" fmla="*/ 679095 h 6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673" h="679095">
                <a:moveTo>
                  <a:pt x="2507673" y="69495"/>
                </a:moveTo>
                <a:cubicBezTo>
                  <a:pt x="1947718" y="11768"/>
                  <a:pt x="1387763" y="-45959"/>
                  <a:pt x="969818" y="55641"/>
                </a:cubicBezTo>
                <a:cubicBezTo>
                  <a:pt x="551873" y="157241"/>
                  <a:pt x="275936" y="418168"/>
                  <a:pt x="0" y="67909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01140" y="351249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078430" y="114893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13557" y="177412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9257" y="16650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1030" y="16736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49185" y="175853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3585" y="174987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49285" y="16407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4130" y="16494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84121" y="22590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121" y="10398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897" y="1133722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1588" y="22438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1579" y="1609971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01588" y="10246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4112" y="162518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52064" y="14111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30385" y="290289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65512" y="352808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51212" y="34189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72985" y="3427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15540" y="350383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01240" y="33947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16085" y="34033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36076" y="40129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6076" y="27937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6067" y="337914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74471" y="271910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36270" y="289943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52063" y="318413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5507179" y="5317050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199409" y="2828207"/>
            <a:ext cx="2507673" cy="679095"/>
          </a:xfrm>
          <a:custGeom>
            <a:avLst/>
            <a:gdLst>
              <a:gd name="connsiteX0" fmla="*/ 2507673 w 2507673"/>
              <a:gd name="connsiteY0" fmla="*/ 69495 h 679095"/>
              <a:gd name="connsiteX1" fmla="*/ 969818 w 2507673"/>
              <a:gd name="connsiteY1" fmla="*/ 55641 h 679095"/>
              <a:gd name="connsiteX2" fmla="*/ 0 w 2507673"/>
              <a:gd name="connsiteY2" fmla="*/ 679095 h 6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673" h="679095">
                <a:moveTo>
                  <a:pt x="2507673" y="69495"/>
                </a:moveTo>
                <a:cubicBezTo>
                  <a:pt x="1947718" y="11768"/>
                  <a:pt x="1387763" y="-45959"/>
                  <a:pt x="969818" y="55641"/>
                </a:cubicBezTo>
                <a:cubicBezTo>
                  <a:pt x="551873" y="157241"/>
                  <a:pt x="275936" y="418168"/>
                  <a:pt x="0" y="67909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01140" y="351249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078430" y="114893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13557" y="177412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9257" y="16650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1030" y="16736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49185" y="175853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3585" y="174987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49285" y="16407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4130" y="16494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84121" y="22590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121" y="10398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897" y="1133722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1588" y="22438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1579" y="1609971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01588" y="10246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4112" y="162518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52064" y="14111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30385" y="290289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65512" y="352808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51212" y="34189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72985" y="3427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15540" y="350383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01240" y="33947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16085" y="34033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36076" y="40129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6076" y="27937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6067" y="337914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74471" y="271910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36270" y="289943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52063" y="318413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315439" y="4657007"/>
            <a:ext cx="2507673" cy="679095"/>
          </a:xfrm>
          <a:custGeom>
            <a:avLst/>
            <a:gdLst>
              <a:gd name="connsiteX0" fmla="*/ 2507673 w 2507673"/>
              <a:gd name="connsiteY0" fmla="*/ 69495 h 679095"/>
              <a:gd name="connsiteX1" fmla="*/ 969818 w 2507673"/>
              <a:gd name="connsiteY1" fmla="*/ 55641 h 679095"/>
              <a:gd name="connsiteX2" fmla="*/ 0 w 2507673"/>
              <a:gd name="connsiteY2" fmla="*/ 679095 h 6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673" h="679095">
                <a:moveTo>
                  <a:pt x="2507673" y="69495"/>
                </a:moveTo>
                <a:cubicBezTo>
                  <a:pt x="1947718" y="11768"/>
                  <a:pt x="1387763" y="-45959"/>
                  <a:pt x="969818" y="55641"/>
                </a:cubicBezTo>
                <a:cubicBezTo>
                  <a:pt x="551873" y="157241"/>
                  <a:pt x="275936" y="418168"/>
                  <a:pt x="0" y="67909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317170" y="534129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246415" y="473169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1281542" y="535688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167242" y="52477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189015" y="52564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3231570" y="533263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17270" y="52235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32115" y="52321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52106" y="58417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52106" y="46225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72097" y="520794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90501" y="454790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52300" y="472823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400794" y="5204484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8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6532921" cy="6019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/>
          <p:cNvCxnSpPr/>
          <p:nvPr/>
        </p:nvCxnSpPr>
        <p:spPr>
          <a:xfrm>
            <a:off x="5507179" y="5317050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199409" y="2828207"/>
            <a:ext cx="2507673" cy="679095"/>
          </a:xfrm>
          <a:custGeom>
            <a:avLst/>
            <a:gdLst>
              <a:gd name="connsiteX0" fmla="*/ 2507673 w 2507673"/>
              <a:gd name="connsiteY0" fmla="*/ 69495 h 679095"/>
              <a:gd name="connsiteX1" fmla="*/ 969818 w 2507673"/>
              <a:gd name="connsiteY1" fmla="*/ 55641 h 679095"/>
              <a:gd name="connsiteX2" fmla="*/ 0 w 2507673"/>
              <a:gd name="connsiteY2" fmla="*/ 679095 h 6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673" h="679095">
                <a:moveTo>
                  <a:pt x="2507673" y="69495"/>
                </a:moveTo>
                <a:cubicBezTo>
                  <a:pt x="1947718" y="11768"/>
                  <a:pt x="1387763" y="-45959"/>
                  <a:pt x="969818" y="55641"/>
                </a:cubicBezTo>
                <a:cubicBezTo>
                  <a:pt x="551873" y="157241"/>
                  <a:pt x="275936" y="418168"/>
                  <a:pt x="0" y="67909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01140" y="351249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>
            <a:off x="4078430" y="114893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113557" y="177412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999257" y="16650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1030" y="16736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149185" y="175853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63585" y="174987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949285" y="16407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4130" y="16494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84121" y="22590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121" y="10398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295897" y="1133722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801588" y="22438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421579" y="1609971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801588" y="102461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04112" y="162518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852064" y="1411124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30385" y="290289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165512" y="352808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051212" y="34189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072985" y="34276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3115540" y="350383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001240" y="33947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016085" y="34033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636076" y="40129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36076" y="27937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256067" y="337914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74471" y="271910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36270" y="289943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852063" y="3184136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2315439" y="4657007"/>
            <a:ext cx="2507673" cy="679095"/>
          </a:xfrm>
          <a:custGeom>
            <a:avLst/>
            <a:gdLst>
              <a:gd name="connsiteX0" fmla="*/ 2507673 w 2507673"/>
              <a:gd name="connsiteY0" fmla="*/ 69495 h 679095"/>
              <a:gd name="connsiteX1" fmla="*/ 969818 w 2507673"/>
              <a:gd name="connsiteY1" fmla="*/ 55641 h 679095"/>
              <a:gd name="connsiteX2" fmla="*/ 0 w 2507673"/>
              <a:gd name="connsiteY2" fmla="*/ 679095 h 6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07673" h="679095">
                <a:moveTo>
                  <a:pt x="2507673" y="69495"/>
                </a:moveTo>
                <a:cubicBezTo>
                  <a:pt x="1947718" y="11768"/>
                  <a:pt x="1387763" y="-45959"/>
                  <a:pt x="969818" y="55641"/>
                </a:cubicBezTo>
                <a:cubicBezTo>
                  <a:pt x="551873" y="157241"/>
                  <a:pt x="275936" y="418168"/>
                  <a:pt x="0" y="679095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2317170" y="5341297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246415" y="4731697"/>
            <a:ext cx="1239982" cy="1219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1281542" y="5356884"/>
            <a:ext cx="914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1167242" y="52477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189015" y="525644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/>
          <p:nvPr/>
        </p:nvCxnSpPr>
        <p:spPr>
          <a:xfrm>
            <a:off x="3231570" y="5332637"/>
            <a:ext cx="91440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17270" y="522353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132115" y="52321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52106" y="58417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752106" y="462259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72097" y="520794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90501" y="454790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852300" y="4728232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400794" y="5204484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7852062" y="499042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X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3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990600"/>
            <a:ext cx="7772401" cy="4876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1" y="1143000"/>
            <a:ext cx="7620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Theorem:</a:t>
            </a:r>
          </a:p>
          <a:p>
            <a:r>
              <a:rPr lang="en-US" sz="2400" dirty="0" smtClean="0"/>
              <a:t>A </a:t>
            </a:r>
            <a:r>
              <a:rPr lang="en-US" sz="2400" dirty="0"/>
              <a:t>general game with </a:t>
            </a:r>
            <a:r>
              <a:rPr lang="en-US" sz="2400" dirty="0">
                <a:solidFill>
                  <a:srgbClr val="C00000"/>
                </a:solidFill>
              </a:rPr>
              <a:t>n</a:t>
            </a:r>
            <a:r>
              <a:rPr lang="en-US" sz="2400" dirty="0"/>
              <a:t> players and </a:t>
            </a:r>
            <a:r>
              <a:rPr lang="en-US" sz="2400" dirty="0" smtClean="0"/>
              <a:t>with either </a:t>
            </a:r>
            <a:r>
              <a:rPr lang="en-US" sz="2400" dirty="0"/>
              <a:t>a static or </a:t>
            </a:r>
            <a:r>
              <a:rPr lang="en-US" sz="2400" dirty="0" smtClean="0"/>
              <a:t>a dynamic </a:t>
            </a:r>
            <a:r>
              <a:rPr lang="en-US" sz="2400" dirty="0" err="1"/>
              <a:t>neighbourhood</a:t>
            </a:r>
            <a:r>
              <a:rPr lang="en-US" sz="2400" dirty="0"/>
              <a:t> structure eventually </a:t>
            </a:r>
            <a:r>
              <a:rPr lang="en-US" sz="2400" dirty="0" err="1"/>
              <a:t>stabilises</a:t>
            </a:r>
            <a:r>
              <a:rPr lang="en-US" sz="2400" dirty="0"/>
              <a:t> if and only if we </a:t>
            </a:r>
            <a:r>
              <a:rPr lang="en-US" sz="2400" dirty="0" smtClean="0"/>
              <a:t>can associate </a:t>
            </a:r>
            <a:r>
              <a:rPr lang="en-US" sz="2400" dirty="0"/>
              <a:t>a potential </a:t>
            </a:r>
            <a:r>
              <a:rPr lang="el-GR" sz="2400" dirty="0" smtClean="0">
                <a:solidFill>
                  <a:srgbClr val="C00000"/>
                </a:solidFill>
                <a:latin typeface="Lucida Console"/>
              </a:rPr>
              <a:t>Φ</a:t>
            </a:r>
            <a:r>
              <a:rPr lang="en-US" sz="2400" baseline="-25000" dirty="0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/>
              <a:t>with every round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sz="2400" dirty="0" smtClean="0"/>
              <a:t> such </a:t>
            </a:r>
            <a:r>
              <a:rPr lang="en-US" sz="2400" dirty="0"/>
              <a:t>that the following holds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If </a:t>
            </a:r>
            <a:r>
              <a:rPr lang="en-US" sz="2400" dirty="0"/>
              <a:t>the game has not yet </a:t>
            </a:r>
            <a:r>
              <a:rPr lang="en-US" sz="2400" dirty="0" err="1"/>
              <a:t>stabilised</a:t>
            </a:r>
            <a:r>
              <a:rPr lang="en-US" sz="2400" dirty="0"/>
              <a:t> in round </a:t>
            </a:r>
            <a:r>
              <a:rPr lang="en-US" sz="2400" dirty="0">
                <a:solidFill>
                  <a:srgbClr val="C00000"/>
                </a:solidFill>
              </a:rPr>
              <a:t>k</a:t>
            </a:r>
            <a:r>
              <a:rPr lang="en-US" sz="2400" dirty="0"/>
              <a:t> then there exists a </a:t>
            </a:r>
            <a:r>
              <a:rPr lang="en-US" sz="2400" dirty="0" smtClean="0"/>
              <a:t>round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smtClean="0">
                <a:solidFill>
                  <a:srgbClr val="C00000"/>
                </a:solidFill>
              </a:rPr>
              <a:t>0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&gt; k</a:t>
            </a:r>
            <a:r>
              <a:rPr lang="en-US" sz="2400" dirty="0"/>
              <a:t> such that </a:t>
            </a:r>
            <a:r>
              <a:rPr lang="el-GR" sz="2400" dirty="0" smtClean="0">
                <a:solidFill>
                  <a:srgbClr val="C00000"/>
                </a:solidFill>
                <a:latin typeface="Lucida Console"/>
              </a:rPr>
              <a:t>Φ</a:t>
            </a:r>
            <a:r>
              <a:rPr lang="en-US" sz="2400" baseline="-25000" dirty="0" smtClean="0">
                <a:solidFill>
                  <a:srgbClr val="C00000"/>
                </a:solidFill>
              </a:rPr>
              <a:t>k0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&gt; </a:t>
            </a:r>
            <a:r>
              <a:rPr lang="en-US" sz="2400" dirty="0" smtClean="0">
                <a:solidFill>
                  <a:srgbClr val="C00000"/>
                </a:solidFill>
              </a:rPr>
              <a:t>k</a:t>
            </a: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There </a:t>
            </a:r>
            <a:r>
              <a:rPr lang="en-US" sz="2400" dirty="0"/>
              <a:t>exists </a:t>
            </a:r>
            <a:r>
              <a:rPr lang="en-US" sz="2400" dirty="0">
                <a:solidFill>
                  <a:srgbClr val="C00000"/>
                </a:solidFill>
              </a:rPr>
              <a:t>k</a:t>
            </a:r>
            <a:r>
              <a:rPr lang="en-US" sz="2400" baseline="-25000" dirty="0">
                <a:solidFill>
                  <a:srgbClr val="C00000"/>
                </a:solidFill>
              </a:rPr>
              <a:t>0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≥ </a:t>
            </a:r>
            <a:r>
              <a:rPr lang="en-US" sz="2400" dirty="0">
                <a:solidFill>
                  <a:srgbClr val="C00000"/>
                </a:solidFill>
              </a:rPr>
              <a:t>0 </a:t>
            </a:r>
            <a:r>
              <a:rPr lang="en-US" sz="2400" dirty="0"/>
              <a:t>such that for all </a:t>
            </a:r>
            <a:r>
              <a:rPr lang="en-US" sz="2400" dirty="0">
                <a:solidFill>
                  <a:srgbClr val="C00000"/>
                </a:solidFill>
              </a:rPr>
              <a:t>k, </a:t>
            </a:r>
            <a:r>
              <a:rPr lang="en-US" sz="2400" dirty="0" smtClean="0">
                <a:solidFill>
                  <a:srgbClr val="C00000"/>
                </a:solidFill>
              </a:rPr>
              <a:t>k’ </a:t>
            </a:r>
            <a:r>
              <a:rPr lang="en-US" sz="2400" dirty="0">
                <a:solidFill>
                  <a:srgbClr val="C00000"/>
                </a:solidFill>
              </a:rPr>
              <a:t>&gt; k</a:t>
            </a:r>
            <a:r>
              <a:rPr lang="en-US" sz="2400" baseline="-25000" dirty="0">
                <a:solidFill>
                  <a:srgbClr val="C00000"/>
                </a:solidFill>
              </a:rPr>
              <a:t>0</a:t>
            </a:r>
            <a:r>
              <a:rPr lang="en-US" sz="2400" dirty="0"/>
              <a:t>, </a:t>
            </a:r>
            <a:r>
              <a:rPr lang="el-GR" sz="2400" dirty="0" smtClean="0">
                <a:solidFill>
                  <a:srgbClr val="C00000"/>
                </a:solidFill>
                <a:latin typeface="Lucida Console"/>
              </a:rPr>
              <a:t>Φ</a:t>
            </a:r>
            <a:r>
              <a:rPr lang="en-US" sz="2400" baseline="-25000" dirty="0" smtClean="0">
                <a:solidFill>
                  <a:srgbClr val="C00000"/>
                </a:solidFill>
              </a:rPr>
              <a:t>k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C00000"/>
                </a:solidFill>
              </a:rPr>
              <a:t>= </a:t>
            </a:r>
            <a:r>
              <a:rPr lang="el-GR" sz="2400" dirty="0" smtClean="0">
                <a:solidFill>
                  <a:srgbClr val="C00000"/>
                </a:solidFill>
                <a:latin typeface="Lucida Console"/>
              </a:rPr>
              <a:t>Φ</a:t>
            </a:r>
            <a:r>
              <a:rPr lang="en-US" sz="2400" baseline="-25000" dirty="0" smtClean="0">
                <a:solidFill>
                  <a:srgbClr val="C00000"/>
                </a:solidFill>
              </a:rPr>
              <a:t>k</a:t>
            </a:r>
            <a:r>
              <a:rPr lang="en-US" sz="2400" baseline="-25000" dirty="0" smtClean="0"/>
              <a:t>’</a:t>
            </a:r>
            <a:r>
              <a:rPr lang="en-US" sz="2400" dirty="0" smtClean="0"/>
              <a:t>. </a:t>
            </a:r>
            <a:r>
              <a:rPr lang="en-US" sz="2400" dirty="0"/>
              <a:t>That is, </a:t>
            </a:r>
            <a:r>
              <a:rPr lang="en-US" sz="2400" dirty="0" smtClean="0"/>
              <a:t>the potential </a:t>
            </a:r>
            <a:r>
              <a:rPr lang="en-US" sz="2400" dirty="0"/>
              <a:t>of the game becomes constant </a:t>
            </a:r>
            <a:r>
              <a:rPr lang="en-US" sz="2400" dirty="0" smtClean="0"/>
              <a:t>eventually</a:t>
            </a:r>
            <a:endParaRPr lang="en-US" sz="2400" dirty="0"/>
          </a:p>
          <a:p>
            <a:r>
              <a:rPr lang="en-US" sz="2400" dirty="0"/>
              <a:t>3. </a:t>
            </a:r>
            <a:r>
              <a:rPr lang="en-US" sz="2400" dirty="0" smtClean="0"/>
              <a:t> The </a:t>
            </a:r>
            <a:r>
              <a:rPr lang="en-US" sz="2400" dirty="0"/>
              <a:t>maximum potential of the game is </a:t>
            </a:r>
            <a:r>
              <a:rPr lang="en-US" sz="2400" dirty="0" smtClean="0"/>
              <a:t>bounded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Proof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6902063" y="3816321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482719" y="438609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5512151" y="2414156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207107" y="3093029"/>
            <a:ext cx="682668" cy="6425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" idx="0"/>
          </p:cNvCxnSpPr>
          <p:nvPr/>
        </p:nvCxnSpPr>
        <p:spPr>
          <a:xfrm>
            <a:off x="4070164" y="957696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 rot="8642042">
            <a:off x="5230587" y="4744930"/>
            <a:ext cx="1028703" cy="999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8642042">
            <a:off x="4564714" y="3166977"/>
            <a:ext cx="1028703" cy="999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43893" y="2498395"/>
            <a:ext cx="276830" cy="6425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806423" y="30577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4361702" y="1782042"/>
            <a:ext cx="27683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082713" y="1103169"/>
            <a:ext cx="27683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85862" y="4341123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8642042">
            <a:off x="3237027" y="3452332"/>
            <a:ext cx="1028703" cy="999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84364" y="2776104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83473" y="2133600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612964" y="10668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55864" y="9576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155764" y="16002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98664" y="14910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719346" y="2133600"/>
            <a:ext cx="457200" cy="533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41464" y="20244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62146" y="26670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05046" y="25578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8642042">
            <a:off x="1419893" y="3073006"/>
            <a:ext cx="1028703" cy="999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8642042">
            <a:off x="1597129" y="3886948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8642042">
            <a:off x="2248980" y="3758836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8642042">
            <a:off x="2134845" y="3091296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8642042">
            <a:off x="1467832" y="3219407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70064" y="269471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70955" y="3337214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8642042">
            <a:off x="3204127" y="4053640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8642042">
            <a:off x="3876039" y="4284154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8642042">
            <a:off x="4089640" y="3598732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72453" y="495205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45243" y="16625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524232" y="23414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5313549" y="4055768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 rot="8642042">
            <a:off x="4531814" y="3768285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8642042">
            <a:off x="5203726" y="3998799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8642042">
            <a:off x="5417327" y="3313377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400140" y="4666704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642042">
            <a:off x="5197687" y="5346238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8642042">
            <a:off x="5869599" y="5576752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8642042">
            <a:off x="6083200" y="4891330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650820" y="1527465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4821879" y="1703244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402535" y="227301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092807" y="2983925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787763" y="366279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ight Arrow 97"/>
          <p:cNvSpPr/>
          <p:nvPr/>
        </p:nvSpPr>
        <p:spPr>
          <a:xfrm rot="20016595">
            <a:off x="5744938" y="1782042"/>
            <a:ext cx="1157125" cy="24245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816737" y="1066800"/>
            <a:ext cx="2050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Configuration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dirty="0" smtClean="0">
                <a:solidFill>
                  <a:srgbClr val="C00000"/>
                </a:solidFill>
              </a:rPr>
              <a:t>ree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(with simple</a:t>
            </a:r>
          </a:p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ycles)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9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 rot="19698017">
            <a:off x="990600" y="1600200"/>
            <a:ext cx="1239069" cy="5030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Connector 93"/>
          <p:cNvCxnSpPr/>
          <p:nvPr/>
        </p:nvCxnSpPr>
        <p:spPr>
          <a:xfrm>
            <a:off x="6902063" y="3816321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482719" y="438609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5512151" y="2414156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207107" y="3093029"/>
            <a:ext cx="682668" cy="6425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" idx="0"/>
          </p:cNvCxnSpPr>
          <p:nvPr/>
        </p:nvCxnSpPr>
        <p:spPr>
          <a:xfrm>
            <a:off x="4070164" y="957696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 rot="8642042">
            <a:off x="5230587" y="4744930"/>
            <a:ext cx="1028703" cy="999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 rot="8642042">
            <a:off x="4564714" y="3166977"/>
            <a:ext cx="1028703" cy="999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>
            <a:off x="4643893" y="2498395"/>
            <a:ext cx="276830" cy="6425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806423" y="30577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4361702" y="1782042"/>
            <a:ext cx="27683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082713" y="1103169"/>
            <a:ext cx="27683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985862" y="4341123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 rot="8642042">
            <a:off x="3237027" y="3452332"/>
            <a:ext cx="1028703" cy="999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384364" y="2776104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83473" y="2133600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612964" y="10668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55864" y="9576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155764" y="16002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98664" y="14910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719346" y="2133600"/>
            <a:ext cx="457200" cy="533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41464" y="20244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62146" y="26670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05046" y="25578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8642042">
            <a:off x="1419893" y="3073006"/>
            <a:ext cx="1028703" cy="9998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8642042">
            <a:off x="1597129" y="3886948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8642042">
            <a:off x="2248980" y="3758836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8642042">
            <a:off x="2134845" y="3091296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8642042">
            <a:off x="1467832" y="3219407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70064" y="269471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70955" y="3337214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 rot="8642042">
            <a:off x="3204127" y="4053640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 rot="8642042">
            <a:off x="3876039" y="4284154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8642042">
            <a:off x="4089640" y="3598732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72453" y="495205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45243" y="16625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524232" y="23414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5313549" y="4055768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/>
          <p:cNvSpPr/>
          <p:nvPr/>
        </p:nvSpPr>
        <p:spPr>
          <a:xfrm rot="8642042">
            <a:off x="4531814" y="3768285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rot="8642042">
            <a:off x="5203726" y="3998799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rot="8642042">
            <a:off x="5417327" y="3313377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5400140" y="4666704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8642042">
            <a:off x="5197687" y="5346238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rot="8642042">
            <a:off x="5869599" y="5576752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 rot="8642042">
            <a:off x="6083200" y="4891330"/>
            <a:ext cx="189649" cy="17895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650820" y="1527465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4821879" y="1703244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402535" y="227301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092807" y="2983925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787763" y="366279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 rot="19684576">
            <a:off x="990600" y="152746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Finite</a:t>
            </a:r>
            <a:endParaRPr lang="en-US" dirty="0"/>
          </a:p>
        </p:txBody>
      </p:sp>
      <p:sp>
        <p:nvSpPr>
          <p:cNvPr id="98" name="Right Arrow 97"/>
          <p:cNvSpPr/>
          <p:nvPr/>
        </p:nvSpPr>
        <p:spPr>
          <a:xfrm rot="20016595">
            <a:off x="5744938" y="1782042"/>
            <a:ext cx="1157125" cy="242454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/>
        </p:nvSpPr>
        <p:spPr>
          <a:xfrm>
            <a:off x="6816737" y="1066800"/>
            <a:ext cx="20505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Configuration</a:t>
            </a:r>
          </a:p>
          <a:p>
            <a:pPr algn="ctr"/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dirty="0" smtClean="0">
                <a:solidFill>
                  <a:srgbClr val="C00000"/>
                </a:solidFill>
              </a:rPr>
              <a:t>ree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(with simple</a:t>
            </a:r>
          </a:p>
          <a:p>
            <a:pPr algn="ctr"/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ycles)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Connector 93"/>
          <p:cNvCxnSpPr/>
          <p:nvPr/>
        </p:nvCxnSpPr>
        <p:spPr>
          <a:xfrm>
            <a:off x="6902063" y="3816321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482719" y="438609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/>
          <p:nvPr/>
        </p:nvCxnSpPr>
        <p:spPr>
          <a:xfrm>
            <a:off x="5512151" y="2414156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207107" y="3093029"/>
            <a:ext cx="682668" cy="6425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" idx="0"/>
          </p:cNvCxnSpPr>
          <p:nvPr/>
        </p:nvCxnSpPr>
        <p:spPr>
          <a:xfrm>
            <a:off x="4070164" y="957696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643893" y="2498395"/>
            <a:ext cx="276830" cy="64250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806423" y="3057773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>
            <a:off x="4361702" y="1782042"/>
            <a:ext cx="27683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082713" y="1103169"/>
            <a:ext cx="27683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12964" y="3555422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84364" y="2776104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83473" y="2133600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3612964" y="10668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955864" y="9576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155764" y="16002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498664" y="14910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2719346" y="2133600"/>
            <a:ext cx="457200" cy="53340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041464" y="20244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62146" y="2667000"/>
            <a:ext cx="457200" cy="533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605046" y="2557896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70064" y="269471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470955" y="3337214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769219" y="413757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245243" y="1662547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524232" y="234142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/>
          <p:cNvCxnSpPr/>
          <p:nvPr/>
        </p:nvCxnSpPr>
        <p:spPr>
          <a:xfrm>
            <a:off x="4993333" y="3293750"/>
            <a:ext cx="228600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079924" y="3904686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650820" y="1527465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Connector 87"/>
          <p:cNvCxnSpPr/>
          <p:nvPr/>
        </p:nvCxnSpPr>
        <p:spPr>
          <a:xfrm>
            <a:off x="4821879" y="1703244"/>
            <a:ext cx="682668" cy="6425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/>
          <p:cNvSpPr/>
          <p:nvPr/>
        </p:nvSpPr>
        <p:spPr>
          <a:xfrm>
            <a:off x="5402535" y="2273013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092807" y="2983925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6787763" y="3662798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040865" y="3184646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62350" y="6096863"/>
            <a:ext cx="3771900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>
            <a:off x="2362200" y="762000"/>
            <a:ext cx="4419600" cy="50292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2658339" y="3564080"/>
            <a:ext cx="4083627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09009" y="2881747"/>
            <a:ext cx="3830782" cy="436417"/>
          </a:xfrm>
          <a:custGeom>
            <a:avLst/>
            <a:gdLst>
              <a:gd name="connsiteX0" fmla="*/ 0 w 4267200"/>
              <a:gd name="connsiteY0" fmla="*/ 96982 h 790241"/>
              <a:gd name="connsiteX1" fmla="*/ 2105891 w 4267200"/>
              <a:gd name="connsiteY1" fmla="*/ 789709 h 790241"/>
              <a:gd name="connsiteX2" fmla="*/ 4267200 w 4267200"/>
              <a:gd name="connsiteY2" fmla="*/ 0 h 790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790241">
                <a:moveTo>
                  <a:pt x="0" y="96982"/>
                </a:moveTo>
                <a:cubicBezTo>
                  <a:pt x="697345" y="451427"/>
                  <a:pt x="1394691" y="805873"/>
                  <a:pt x="2105891" y="789709"/>
                </a:cubicBezTo>
                <a:cubicBezTo>
                  <a:pt x="2817091" y="773545"/>
                  <a:pt x="3542145" y="386772"/>
                  <a:pt x="4267200" y="0"/>
                </a:cubicBezTo>
              </a:path>
            </a:pathLst>
          </a:cu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48150" y="356408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8" idx="0"/>
          </p:cNvCxnSpPr>
          <p:nvPr/>
        </p:nvCxnSpPr>
        <p:spPr>
          <a:xfrm flipV="1">
            <a:off x="4362450" y="2881747"/>
            <a:ext cx="114300" cy="68233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791200" y="51816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10" idx="0"/>
          </p:cNvCxnSpPr>
          <p:nvPr/>
        </p:nvCxnSpPr>
        <p:spPr>
          <a:xfrm flipH="1" flipV="1">
            <a:off x="5334000" y="3564080"/>
            <a:ext cx="571500" cy="16175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219700" y="3498272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971800" y="507769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133600" y="6172200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658339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0400" y="6172200"/>
            <a:ext cx="228600" cy="21820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>
            <a:stCxn id="13" idx="0"/>
          </p:cNvCxnSpPr>
          <p:nvPr/>
        </p:nvCxnSpPr>
        <p:spPr>
          <a:xfrm flipV="1">
            <a:off x="3086100" y="3607376"/>
            <a:ext cx="647700" cy="1470314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619500" y="345497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99164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227368" y="6172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34786" y="464820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22" idx="0"/>
          </p:cNvCxnSpPr>
          <p:nvPr/>
        </p:nvCxnSpPr>
        <p:spPr>
          <a:xfrm flipV="1">
            <a:off x="4849086" y="3716480"/>
            <a:ext cx="0" cy="93172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734786" y="3551955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700152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219700" y="6172200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5598966" y="6272644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858000" y="6163540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068" y="914400"/>
            <a:ext cx="6560132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2882" y="9897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01086" y="9897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73870" y="9897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93418" y="9897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766955" y="1131745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52800" y="10105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10105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10105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7800" y="10105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100012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36068" y="3657600"/>
            <a:ext cx="6560132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72882" y="37329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01086" y="37329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73870" y="37329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93418" y="37329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66955" y="3874945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52800" y="37537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7537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37537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57800" y="37537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62800" y="374332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068" y="914400"/>
            <a:ext cx="6560132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2882" y="9897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01086" y="9897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73870" y="9897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93418" y="9897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766955" y="1131745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52800" y="10105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10105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10105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7800" y="10105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100012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22018" y="1600200"/>
            <a:ext cx="30332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 cyclic configuration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implies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simple cycle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implies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unfolding was not correct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136068" y="3657600"/>
            <a:ext cx="6560132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72882" y="37329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01086" y="37329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73870" y="37329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93418" y="37329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66955" y="3874945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52800" y="37537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7537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37537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57800" y="37537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62800" y="374332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6068" y="914400"/>
            <a:ext cx="6560132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72882" y="9897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01086" y="9897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73870" y="9897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793418" y="9897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5766955" y="1131745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3352800" y="10105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10105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48200" y="10105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57800" y="10105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62800" y="100012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022018" y="1600200"/>
            <a:ext cx="30332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No cyclic configuration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implies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simple cycle 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implies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unfolding was not correct</a:t>
            </a:r>
            <a:endParaRPr lang="en-US" sz="2000" dirty="0"/>
          </a:p>
        </p:txBody>
      </p:sp>
      <p:sp>
        <p:nvSpPr>
          <p:cNvPr id="18" name="Rectangle 17"/>
          <p:cNvSpPr/>
          <p:nvPr/>
        </p:nvSpPr>
        <p:spPr>
          <a:xfrm>
            <a:off x="1136068" y="3657600"/>
            <a:ext cx="6560132" cy="38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272882" y="37329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801086" y="3732937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73870" y="37329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793418" y="3732937"/>
            <a:ext cx="228600" cy="21820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766955" y="3874945"/>
            <a:ext cx="114300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352800" y="37537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62400" y="3753719"/>
            <a:ext cx="228600" cy="21820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48200" y="37537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57800" y="3753719"/>
            <a:ext cx="228600" cy="218208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162800" y="3743326"/>
            <a:ext cx="228600" cy="21820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178310" y="4461164"/>
            <a:ext cx="27206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Cyclic configuration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implies</a:t>
            </a:r>
          </a:p>
          <a:p>
            <a:pPr algn="ctr"/>
            <a:r>
              <a:rPr lang="en-US" sz="2000" dirty="0" smtClean="0"/>
              <a:t>complex cycle present</a:t>
            </a:r>
          </a:p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contradicts</a:t>
            </a:r>
          </a:p>
          <a:p>
            <a:pPr algn="ctr"/>
            <a:r>
              <a:rPr lang="en-US" sz="2000" dirty="0" smtClean="0"/>
              <a:t>definition of stability</a:t>
            </a:r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1"/>
            <a:ext cx="6481902" cy="60198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Questions?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8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81000"/>
            <a:ext cx="8458199" cy="595298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Neighbourhood Sturcture in Games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1330</Words>
  <Application>Microsoft Office PowerPoint</Application>
  <PresentationFormat>On-screen Show (4:3)</PresentationFormat>
  <Paragraphs>246</Paragraphs>
  <Slides>80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Office Theme</vt:lpstr>
      <vt:lpstr>Neighbourhood Structure in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Model</vt:lpstr>
      <vt:lpstr>PowerPoint Presentation</vt:lpstr>
      <vt:lpstr>PowerPoint Presentation</vt:lpstr>
      <vt:lpstr>Related Work</vt:lpstr>
      <vt:lpstr>PowerPoint Presentation</vt:lpstr>
      <vt:lpstr>Weighted Coordination Games</vt:lpstr>
      <vt:lpstr>PowerPoint Presentation</vt:lpstr>
      <vt:lpstr>PowerPoint Presentation</vt:lpstr>
      <vt:lpstr>PowerPoint Presentation</vt:lpstr>
      <vt:lpstr>Static Neighbourhoods</vt:lpstr>
      <vt:lpstr>Description of type t</vt:lpstr>
      <vt:lpstr>PowerPoint Presentation</vt:lpstr>
      <vt:lpstr>PowerPoint Presentation</vt:lpstr>
      <vt:lpstr>PowerPoint Presentation</vt:lpstr>
      <vt:lpstr>PowerPoint Presentation</vt:lpstr>
      <vt:lpstr>Dynamic Neighbourhoods</vt:lpstr>
      <vt:lpstr>PowerPoint Presentation</vt:lpstr>
      <vt:lpstr>PowerPoint Presentation</vt:lpstr>
      <vt:lpstr>PowerPoint Presentation</vt:lpstr>
      <vt:lpstr>Description of type t</vt:lpstr>
      <vt:lpstr>PowerPoint Presentation</vt:lpstr>
      <vt:lpstr>General Neighbourhood Games</vt:lpstr>
      <vt:lpstr>PowerPoint Presentation</vt:lpstr>
      <vt:lpstr>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Generalising Stability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Neighbourhood Structure in Games</dc:title>
  <dc:creator>Soumya</dc:creator>
  <cp:lastModifiedBy>Soumya</cp:lastModifiedBy>
  <cp:revision>88</cp:revision>
  <dcterms:created xsi:type="dcterms:W3CDTF">2010-12-30T08:15:21Z</dcterms:created>
  <dcterms:modified xsi:type="dcterms:W3CDTF">2011-01-26T09:04:17Z</dcterms:modified>
</cp:coreProperties>
</file>