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1" r:id="rId2"/>
  </p:sldMasterIdLst>
  <p:notesMasterIdLst>
    <p:notesMasterId r:id="rId43"/>
  </p:notesMasterIdLst>
  <p:handoutMasterIdLst>
    <p:handoutMasterId r:id="rId44"/>
  </p:handoutMasterIdLst>
  <p:sldIdLst>
    <p:sldId id="259" r:id="rId3"/>
    <p:sldId id="378" r:id="rId4"/>
    <p:sldId id="380" r:id="rId5"/>
    <p:sldId id="379" r:id="rId6"/>
    <p:sldId id="426" r:id="rId7"/>
    <p:sldId id="381" r:id="rId8"/>
    <p:sldId id="390" r:id="rId9"/>
    <p:sldId id="391" r:id="rId10"/>
    <p:sldId id="392" r:id="rId11"/>
    <p:sldId id="403" r:id="rId12"/>
    <p:sldId id="393" r:id="rId13"/>
    <p:sldId id="404" r:id="rId14"/>
    <p:sldId id="394" r:id="rId15"/>
    <p:sldId id="400" r:id="rId16"/>
    <p:sldId id="388" r:id="rId17"/>
    <p:sldId id="396" r:id="rId18"/>
    <p:sldId id="397" r:id="rId19"/>
    <p:sldId id="398" r:id="rId20"/>
    <p:sldId id="399" r:id="rId21"/>
    <p:sldId id="395" r:id="rId22"/>
    <p:sldId id="423" r:id="rId23"/>
    <p:sldId id="401" r:id="rId24"/>
    <p:sldId id="424" r:id="rId25"/>
    <p:sldId id="389" r:id="rId26"/>
    <p:sldId id="405" r:id="rId27"/>
    <p:sldId id="406" r:id="rId28"/>
    <p:sldId id="408" r:id="rId29"/>
    <p:sldId id="409" r:id="rId30"/>
    <p:sldId id="410" r:id="rId31"/>
    <p:sldId id="411" r:id="rId32"/>
    <p:sldId id="412" r:id="rId33"/>
    <p:sldId id="415" r:id="rId34"/>
    <p:sldId id="414" r:id="rId35"/>
    <p:sldId id="416" r:id="rId36"/>
    <p:sldId id="422" r:id="rId37"/>
    <p:sldId id="418" r:id="rId38"/>
    <p:sldId id="419" r:id="rId39"/>
    <p:sldId id="421" r:id="rId40"/>
    <p:sldId id="425" r:id="rId41"/>
    <p:sldId id="407" r:id="rId42"/>
  </p:sldIdLst>
  <p:sldSz cx="9144000" cy="6858000" type="screen4x3"/>
  <p:notesSz cx="7315200" cy="9601200"/>
  <p:custDataLst>
    <p:tags r:id="rId4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0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2356" autoAdjust="0"/>
  </p:normalViewPr>
  <p:slideViewPr>
    <p:cSldViewPr>
      <p:cViewPr>
        <p:scale>
          <a:sx n="80" d="100"/>
          <a:sy n="80" d="100"/>
        </p:scale>
        <p:origin x="-1022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3A43A895-D028-413C-89A9-618D8E790C2B}" type="slidenum">
              <a:rPr lang="en-US">
                <a:latin typeface="Calibri" pitchFamily="34" charset="0"/>
              </a:rPr>
              <a:pPr>
                <a:defRPr/>
              </a:pPr>
              <a:t>‹#›</a:t>
            </a:fld>
            <a:endParaRPr lang="en-US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F2FE0C93-CFC4-4F4F-8BE5-C7C2993FE8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6B8740-AF04-497F-8C09-52E228E64DDC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1887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Instantiations of the 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BCF05D-39EE-434A-A89F-EA97EFB9CA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06F705-EB54-4CF5-9884-A413D1A50CF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SAY: transducer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85BC0D-C8EC-4509-8337-5C50D8404AE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EE6021-0E5E-4DD2-B90F-E1103E93B19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EE6021-0E5E-4DD2-B90F-E1103E93B19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AF03A4-2D2D-4F02-8C75-2217343334E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3191B2-70F5-4878-9A41-A0409FEC580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3229BF-0A91-490A-991B-DC9069D46C0C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3191B2-70F5-4878-9A41-A0409FEC580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7308BE-09DD-4ADB-9DD4-89265AD16B2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B445-F7E3-4AB4-9EFD-812F1711BF5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1EF3E-32E7-4711-80B2-778BD4F546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1EF3E-32E7-4711-80B2-778BD4F546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A1(s)</a:t>
            </a:r>
            <a:r>
              <a:rPr lang="en-US" baseline="0" dirty="0" smtClean="0"/>
              <a:t> extend A2(s) is easy, but the reason why we want an automaton A3 is that we want to compute A3(T)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FE0C93-CFC4-4F4F-8BE5-C7C2993FE83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A1(s)</a:t>
            </a:r>
            <a:r>
              <a:rPr lang="en-US" baseline="0" dirty="0" smtClean="0"/>
              <a:t> extend A2(s) is easy, but the reason why we want an automaton A3 is that we want to compute A3(T)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FE0C93-CFC4-4F4F-8BE5-C7C2993FE83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6B8740-AF04-497F-8C09-52E228E64DDC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1887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613BB6-C297-4695-89CC-C69975FB37B0}" type="slidenum">
              <a:rPr lang="en-US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Theoretically,</a:t>
            </a:r>
            <a:r>
              <a:rPr lang="en-US" baseline="0" dirty="0" smtClean="0"/>
              <a:t> concurrency and procedures don’t go well together.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88E154-79FC-4A94-8D4D-D5498FA5CF5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8D76A-8189-4FA4-818F-7FBC4DF35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19410-8F86-440C-B704-96A1F3719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FFCA1-699B-4EFD-B0CD-2A329FBFC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59DB2-93AE-4828-9E52-D55FA04F7E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91683-83E5-49BD-A7E2-EF2CA1FA6A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555BB-AC19-4B84-A143-346C9D935F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CBCDF-718C-465F-AD0B-FD051AAD40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7819F-3347-4AE0-9551-136CD045E0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84419-DEDB-4A31-BB27-52EE80A779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0D6F9-485D-4C0B-8CB7-7961BCF350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57BF6-D3CA-4502-8688-B269F001A6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9E1A-064C-4247-8184-910F91DF2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49F9F-8D12-4250-AE96-BDFA270A7E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B9ABF-1BF8-49D1-93A5-A3F6B94A3C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74477-DAF7-404A-9E01-6123D58CEC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F9A02-2D20-42E4-B11D-C30832ED4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F4FD4-7CC4-438E-B795-0B135E601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A8E44-FAE3-42B4-AA51-053CE5A9A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155E7-D490-4DFA-8D8A-A39F9B1E0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17C26-3D17-412B-935B-AE93F0B72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003A2-6215-4FB7-A0D3-3E960E0AC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42499-C97E-4112-BD2B-2FA7061C1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324600"/>
            <a:ext cx="3733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581B263-517F-4045-8987-E8BB8C9C1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324600"/>
            <a:ext cx="3733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6E5F2CD-58E3-41E9-A901-793BDF0F28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65200"/>
            <a:ext cx="7772400" cy="1524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</a:rPr>
              <a:t>Weighted Automata and Concurrency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717800"/>
            <a:ext cx="5791200" cy="107315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Akash Lal</a:t>
            </a:r>
          </a:p>
          <a:p>
            <a:pPr eaLnBrk="1" hangingPunct="1"/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Microsoft Research, India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157663" y="26670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76400" y="4171950"/>
            <a:ext cx="632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Tayssir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Touili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Nicholas Kidd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Tom Reps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600200" y="5791200"/>
            <a:ext cx="632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ACTS II, Chennai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Mathematical Institute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Computing A(T)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457200" y="2209800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" name="Oval 13"/>
          <p:cNvSpPr>
            <a:spLocks noChangeArrowheads="1"/>
          </p:cNvSpPr>
          <p:nvPr/>
        </p:nvSpPr>
        <p:spPr bwMode="auto">
          <a:xfrm>
            <a:off x="838200" y="3276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3962400" y="3276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066800" y="3200400"/>
            <a:ext cx="1143000" cy="9619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514601" y="3200400"/>
            <a:ext cx="1371599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219200" y="28194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a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1905000" y="24384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b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3124200" y="2819400"/>
            <a:ext cx="4150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c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295400" y="3200400"/>
            <a:ext cx="4651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000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2438400" y="2514600"/>
            <a:ext cx="4651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0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971800" y="3200400"/>
            <a:ext cx="4651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000" baseline="-25000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2286000" y="31242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31"/>
          <p:cNvSpPr/>
          <p:nvPr/>
        </p:nvSpPr>
        <p:spPr bwMode="auto">
          <a:xfrm>
            <a:off x="2109470" y="2687320"/>
            <a:ext cx="443230" cy="444500"/>
          </a:xfrm>
          <a:custGeom>
            <a:avLst/>
            <a:gdLst>
              <a:gd name="connsiteX0" fmla="*/ 161290 w 443230"/>
              <a:gd name="connsiteY0" fmla="*/ 444500 h 444500"/>
              <a:gd name="connsiteX1" fmla="*/ 8890 w 443230"/>
              <a:gd name="connsiteY1" fmla="*/ 215900 h 444500"/>
              <a:gd name="connsiteX2" fmla="*/ 214630 w 443230"/>
              <a:gd name="connsiteY2" fmla="*/ 2540 h 444500"/>
              <a:gd name="connsiteX3" fmla="*/ 420370 w 443230"/>
              <a:gd name="connsiteY3" fmla="*/ 231140 h 444500"/>
              <a:gd name="connsiteX4" fmla="*/ 351790 w 443230"/>
              <a:gd name="connsiteY4" fmla="*/ 41402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230" h="444500">
                <a:moveTo>
                  <a:pt x="161290" y="444500"/>
                </a:moveTo>
                <a:cubicBezTo>
                  <a:pt x="80645" y="367030"/>
                  <a:pt x="0" y="289560"/>
                  <a:pt x="8890" y="215900"/>
                </a:cubicBezTo>
                <a:cubicBezTo>
                  <a:pt x="17780" y="142240"/>
                  <a:pt x="146050" y="0"/>
                  <a:pt x="214630" y="2540"/>
                </a:cubicBezTo>
                <a:cubicBezTo>
                  <a:pt x="283210" y="5080"/>
                  <a:pt x="397510" y="162560"/>
                  <a:pt x="420370" y="231140"/>
                </a:cubicBezTo>
                <a:cubicBezTo>
                  <a:pt x="443230" y="299720"/>
                  <a:pt x="397510" y="356870"/>
                  <a:pt x="351790" y="414020"/>
                </a:cubicBezTo>
              </a:path>
            </a:pathLst>
          </a:cu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228600" y="335121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4010990" y="3320142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4791670"/>
            <a:ext cx="6019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All iterations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x*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converge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01470" y="2328208"/>
            <a:ext cx="388533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A(</a:t>
            </a:r>
            <a:r>
              <a:rPr lang="en-US" sz="2400" dirty="0" err="1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ab</a:t>
            </a:r>
            <a:r>
              <a:rPr lang="en-US" sz="2400" dirty="0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*c</a:t>
            </a:r>
            <a:r>
              <a:rPr lang="en-US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=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. 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* . 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n-US" sz="24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 . y = x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y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x* =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⨁</a:t>
            </a:r>
            <a:r>
              <a:rPr lang="en-US" sz="2400" baseline="-25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n-US" sz="2400" baseline="30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/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(x | y) = x ⨁ y</a:t>
            </a:r>
            <a:endParaRPr lang="en-IN" sz="24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 Intersection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</a:t>
            </a:r>
            <a:r>
              <a:rPr lang="en-US" baseline="-25000" dirty="0" smtClean="0"/>
              <a:t>1</a:t>
            </a:r>
            <a:r>
              <a:rPr lang="en-US" dirty="0" smtClean="0"/>
              <a:t> and A</a:t>
            </a:r>
            <a:r>
              <a:rPr lang="en-US" baseline="-25000" dirty="0" smtClean="0"/>
              <a:t>2</a:t>
            </a:r>
            <a:r>
              <a:rPr lang="en-US" dirty="0" smtClean="0"/>
              <a:t>, construct A</a:t>
            </a:r>
            <a:r>
              <a:rPr lang="en-US" baseline="-25000" dirty="0" smtClean="0"/>
              <a:t>3</a:t>
            </a:r>
            <a:r>
              <a:rPr lang="en-US" dirty="0" smtClean="0"/>
              <a:t> such that for all s, </a:t>
            </a:r>
          </a:p>
          <a:p>
            <a:pPr lvl="1">
              <a:buNone/>
            </a:pP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(s) = A</a:t>
            </a:r>
            <a:r>
              <a:rPr lang="en-US" baseline="-25000" dirty="0" smtClean="0"/>
              <a:t>1</a:t>
            </a:r>
            <a:r>
              <a:rPr lang="en-US" dirty="0" smtClean="0"/>
              <a:t>(s)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(s)</a:t>
            </a:r>
          </a:p>
          <a:p>
            <a:pPr lvl="0"/>
            <a:r>
              <a:rPr lang="en-US" dirty="0" smtClean="0"/>
              <a:t>If weight domain is </a:t>
            </a:r>
            <a:r>
              <a:rPr lang="en-US" dirty="0" smtClean="0">
                <a:cs typeface="Calibri" pitchFamily="34" charset="0"/>
              </a:rPr>
              <a:t>(</a:t>
            </a:r>
            <a:r>
              <a:rPr lang="en-US" dirty="0" err="1" smtClean="0">
                <a:cs typeface="Calibri" pitchFamily="34" charset="0"/>
              </a:rPr>
              <a:t>Bool</a:t>
            </a:r>
            <a:r>
              <a:rPr lang="en-US" dirty="0" smtClean="0">
                <a:cs typeface="Calibri" pitchFamily="34" charset="0"/>
              </a:rPr>
              <a:t>, </a:t>
            </a:r>
            <a:r>
              <a:rPr lang="en-US" dirty="0" smtClean="0">
                <a:latin typeface="Cambria Math"/>
                <a:ea typeface="Cambria Math"/>
                <a:cs typeface="Calibri" pitchFamily="34" charset="0"/>
              </a:rPr>
              <a:t>⨂ is conj, ⨁ is </a:t>
            </a:r>
            <a:r>
              <a:rPr lang="en-US" dirty="0" err="1" smtClean="0">
                <a:latin typeface="Cambria Math"/>
                <a:ea typeface="Cambria Math"/>
                <a:cs typeface="Calibri" pitchFamily="34" charset="0"/>
              </a:rPr>
              <a:t>disj</a:t>
            </a:r>
            <a:r>
              <a:rPr lang="en-US" dirty="0" smtClean="0">
                <a:latin typeface="Cambria Math"/>
                <a:ea typeface="Cambria Math"/>
                <a:cs typeface="Calibri" pitchFamily="34" charset="0"/>
              </a:rPr>
              <a:t>)</a:t>
            </a:r>
            <a:r>
              <a:rPr lang="en-IN" dirty="0" smtClean="0"/>
              <a:t> then</a:t>
            </a:r>
          </a:p>
          <a:p>
            <a:pPr lvl="1"/>
            <a:r>
              <a:rPr lang="en-US" dirty="0" smtClean="0">
                <a:cs typeface="Calibri" pitchFamily="34" charset="0"/>
              </a:rPr>
              <a:t>A</a:t>
            </a:r>
            <a:r>
              <a:rPr lang="en-US" baseline="-25000" dirty="0" smtClean="0">
                <a:cs typeface="Calibri" pitchFamily="34" charset="0"/>
              </a:rPr>
              <a:t>3</a:t>
            </a:r>
            <a:r>
              <a:rPr lang="en-US" dirty="0" smtClean="0">
                <a:cs typeface="Calibri" pitchFamily="34" charset="0"/>
              </a:rPr>
              <a:t> = (A</a:t>
            </a:r>
            <a:r>
              <a:rPr lang="en-US" baseline="-25000" dirty="0" smtClean="0">
                <a:cs typeface="Calibri" pitchFamily="34" charset="0"/>
              </a:rPr>
              <a:t>1 </a:t>
            </a:r>
            <a:r>
              <a:rPr lang="en-US" dirty="0" smtClean="0">
                <a:latin typeface="Cambria Math"/>
                <a:ea typeface="Cambria Math"/>
                <a:cs typeface="Calibri" pitchFamily="34" charset="0"/>
              </a:rPr>
              <a:t>⋂</a:t>
            </a:r>
            <a:r>
              <a:rPr lang="en-US" dirty="0" smtClean="0">
                <a:cs typeface="Calibri" pitchFamily="34" charset="0"/>
              </a:rPr>
              <a:t> A</a:t>
            </a:r>
            <a:r>
              <a:rPr lang="en-US" baseline="-25000" dirty="0" smtClean="0">
                <a:cs typeface="Calibri" pitchFamily="34" charset="0"/>
              </a:rPr>
              <a:t>2</a:t>
            </a:r>
            <a:r>
              <a:rPr lang="en-US" dirty="0" smtClean="0">
                <a:cs typeface="Calibri" pitchFamily="34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 Intersection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(s) = A</a:t>
            </a:r>
            <a:r>
              <a:rPr lang="en-US" baseline="-25000" dirty="0" smtClean="0"/>
              <a:t>1</a:t>
            </a:r>
            <a:r>
              <a:rPr lang="en-US" dirty="0" smtClean="0"/>
              <a:t>(s)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(s)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457200" y="2209800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" name="Oval 13"/>
          <p:cNvSpPr>
            <a:spLocks noChangeArrowheads="1"/>
          </p:cNvSpPr>
          <p:nvPr/>
        </p:nvSpPr>
        <p:spPr bwMode="auto">
          <a:xfrm>
            <a:off x="838200" y="3276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3962400" y="3276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066800" y="3200400"/>
            <a:ext cx="1143000" cy="9619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514601" y="3200400"/>
            <a:ext cx="1371599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219200" y="28194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a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1905000" y="24384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b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3124200" y="2819400"/>
            <a:ext cx="4150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c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2286000" y="31242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31"/>
          <p:cNvSpPr/>
          <p:nvPr/>
        </p:nvSpPr>
        <p:spPr bwMode="auto">
          <a:xfrm>
            <a:off x="2109470" y="2687320"/>
            <a:ext cx="443230" cy="444500"/>
          </a:xfrm>
          <a:custGeom>
            <a:avLst/>
            <a:gdLst>
              <a:gd name="connsiteX0" fmla="*/ 161290 w 443230"/>
              <a:gd name="connsiteY0" fmla="*/ 444500 h 444500"/>
              <a:gd name="connsiteX1" fmla="*/ 8890 w 443230"/>
              <a:gd name="connsiteY1" fmla="*/ 215900 h 444500"/>
              <a:gd name="connsiteX2" fmla="*/ 214630 w 443230"/>
              <a:gd name="connsiteY2" fmla="*/ 2540 h 444500"/>
              <a:gd name="connsiteX3" fmla="*/ 420370 w 443230"/>
              <a:gd name="connsiteY3" fmla="*/ 231140 h 444500"/>
              <a:gd name="connsiteX4" fmla="*/ 351790 w 443230"/>
              <a:gd name="connsiteY4" fmla="*/ 41402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230" h="444500">
                <a:moveTo>
                  <a:pt x="161290" y="444500"/>
                </a:moveTo>
                <a:cubicBezTo>
                  <a:pt x="80645" y="367030"/>
                  <a:pt x="0" y="289560"/>
                  <a:pt x="8890" y="215900"/>
                </a:cubicBezTo>
                <a:cubicBezTo>
                  <a:pt x="17780" y="142240"/>
                  <a:pt x="146050" y="0"/>
                  <a:pt x="214630" y="2540"/>
                </a:cubicBezTo>
                <a:cubicBezTo>
                  <a:pt x="283210" y="5080"/>
                  <a:pt x="397510" y="162560"/>
                  <a:pt x="420370" y="231140"/>
                </a:cubicBezTo>
                <a:cubicBezTo>
                  <a:pt x="443230" y="299720"/>
                  <a:pt x="397510" y="356870"/>
                  <a:pt x="351790" y="414020"/>
                </a:cubicBezTo>
              </a:path>
            </a:pathLst>
          </a:cu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228600" y="335121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4010990" y="3320142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09600" y="4648200"/>
            <a:ext cx="7772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(T) = </a:t>
            </a:r>
            <a:r>
              <a:rPr lang="en-US" sz="2400" kern="0" dirty="0" smtClean="0"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⨁ {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(s)  | s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∊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 }</a:t>
            </a:r>
          </a:p>
          <a:p>
            <a:pPr marL="0"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          </a:t>
            </a:r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</a:rPr>
              <a:t>= </a:t>
            </a:r>
            <a:r>
              <a:rPr lang="en-US" sz="2400" kern="0" dirty="0" smtClean="0"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⨁</a:t>
            </a:r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</a:rPr>
              <a:t> {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(s)</a:t>
            </a:r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</a:rPr>
              <a:t> ⨂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(s) | s</a:t>
            </a:r>
            <a:r>
              <a:rPr lang="en-US" sz="2400" kern="0" dirty="0" smtClean="0"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∊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 }</a:t>
            </a:r>
          </a:p>
          <a:p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4876800" y="2209800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2" name="Oval 13"/>
          <p:cNvSpPr>
            <a:spLocks noChangeArrowheads="1"/>
          </p:cNvSpPr>
          <p:nvPr/>
        </p:nvSpPr>
        <p:spPr bwMode="auto">
          <a:xfrm>
            <a:off x="5257800" y="3276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13"/>
          <p:cNvSpPr>
            <a:spLocks noChangeArrowheads="1"/>
          </p:cNvSpPr>
          <p:nvPr/>
        </p:nvSpPr>
        <p:spPr bwMode="auto">
          <a:xfrm>
            <a:off x="8382000" y="3276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 flipV="1">
            <a:off x="5486400" y="3200400"/>
            <a:ext cx="1143000" cy="9619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>
            <a:off x="6934201" y="3200400"/>
            <a:ext cx="1371599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5638800" y="28194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a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7543800" y="2819400"/>
            <a:ext cx="4150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c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37" name="Oval 13"/>
          <p:cNvSpPr>
            <a:spLocks noChangeArrowheads="1"/>
          </p:cNvSpPr>
          <p:nvPr/>
        </p:nvSpPr>
        <p:spPr bwMode="auto">
          <a:xfrm>
            <a:off x="6705600" y="31242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8430590" y="3320142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Oval 13"/>
          <p:cNvSpPr>
            <a:spLocks noChangeArrowheads="1"/>
          </p:cNvSpPr>
          <p:nvPr/>
        </p:nvSpPr>
        <p:spPr bwMode="auto">
          <a:xfrm>
            <a:off x="6705600" y="38862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8"/>
          <p:cNvSpPr>
            <a:spLocks noChangeShapeType="1"/>
          </p:cNvSpPr>
          <p:nvPr/>
        </p:nvSpPr>
        <p:spPr bwMode="auto">
          <a:xfrm>
            <a:off x="6781800" y="3352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6477000" y="3348335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b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 flipV="1">
            <a:off x="6934200" y="3505200"/>
            <a:ext cx="1371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7315200" y="3352800"/>
            <a:ext cx="4150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c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grpSp>
        <p:nvGrpSpPr>
          <p:cNvPr id="8" name="Group 48"/>
          <p:cNvGrpSpPr/>
          <p:nvPr/>
        </p:nvGrpSpPr>
        <p:grpSpPr>
          <a:xfrm>
            <a:off x="4267200" y="2895600"/>
            <a:ext cx="914400" cy="461665"/>
            <a:chOff x="4267200" y="2895600"/>
            <a:chExt cx="914400" cy="461665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>
              <a:off x="4267200" y="3352800"/>
              <a:ext cx="914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7" name="Text Box 18"/>
            <p:cNvSpPr txBox="1">
              <a:spLocks noChangeArrowheads="1"/>
            </p:cNvSpPr>
            <p:nvPr/>
          </p:nvSpPr>
          <p:spPr bwMode="auto">
            <a:xfrm>
              <a:off x="4478076" y="2895600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sz="2400" dirty="0" smtClean="0">
                  <a:solidFill>
                    <a:srgbClr val="CC0000"/>
                  </a:solidFill>
                </a:rPr>
                <a:t>ε</a:t>
              </a:r>
              <a:endParaRPr lang="en-US" sz="2400" dirty="0">
                <a:solidFill>
                  <a:srgbClr val="CC0000"/>
                </a:solidFill>
              </a:endParaRPr>
            </a:p>
          </p:txBody>
        </p:sp>
      </p:grpSp>
      <p:sp>
        <p:nvSpPr>
          <p:cNvPr id="48" name="Rectangle 47"/>
          <p:cNvSpPr/>
          <p:nvPr/>
        </p:nvSpPr>
        <p:spPr>
          <a:xfrm>
            <a:off x="1295400" y="5405735"/>
            <a:ext cx="2073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</a:rPr>
              <a:t>ǂ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(T)</a:t>
            </a:r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</a:rPr>
              <a:t> ⨂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(T)</a:t>
            </a:r>
            <a:endParaRPr lang="en-IN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33400" y="594360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Given a regular set T, { (s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| s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∊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 } is not regular</a:t>
            </a:r>
            <a:endParaRPr lang="en-IN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8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 Intersection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  <a:cs typeface="Calibri" pitchFamily="34" charset="0"/>
              </a:rPr>
              <a:t>∀</a:t>
            </a:r>
            <a:r>
              <a:rPr lang="en-US" dirty="0" smtClean="0">
                <a:ea typeface="Cambria Math"/>
                <a:cs typeface="Calibri" pitchFamily="34" charset="0"/>
              </a:rPr>
              <a:t>s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(s) = A</a:t>
            </a:r>
            <a:r>
              <a:rPr lang="en-US" baseline="-25000" dirty="0" smtClean="0"/>
              <a:t>1</a:t>
            </a:r>
            <a:r>
              <a:rPr lang="en-US" dirty="0" smtClean="0"/>
              <a:t>(s)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(s)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90800" y="3962400"/>
            <a:ext cx="464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A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dirty="0" err="1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abc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990600" y="4419600"/>
            <a:ext cx="4191000" cy="2286000"/>
            <a:chOff x="990600" y="4419600"/>
            <a:chExt cx="4191000" cy="2286000"/>
          </a:xfrm>
        </p:grpSpPr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1219200" y="4419600"/>
              <a:ext cx="3962400" cy="22860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69" name="Oval 13"/>
            <p:cNvSpPr>
              <a:spLocks noChangeArrowheads="1"/>
            </p:cNvSpPr>
            <p:nvPr/>
          </p:nvSpPr>
          <p:spPr bwMode="auto">
            <a:xfrm>
              <a:off x="1600200" y="54864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13"/>
            <p:cNvSpPr>
              <a:spLocks noChangeArrowheads="1"/>
            </p:cNvSpPr>
            <p:nvPr/>
          </p:nvSpPr>
          <p:spPr bwMode="auto">
            <a:xfrm>
              <a:off x="4724400" y="54864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8"/>
            <p:cNvSpPr>
              <a:spLocks noChangeShapeType="1"/>
            </p:cNvSpPr>
            <p:nvPr/>
          </p:nvSpPr>
          <p:spPr bwMode="auto">
            <a:xfrm flipV="1">
              <a:off x="1828800" y="5181600"/>
              <a:ext cx="914400" cy="3247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72" name="Line 10"/>
            <p:cNvSpPr>
              <a:spLocks noChangeShapeType="1"/>
            </p:cNvSpPr>
            <p:nvPr/>
          </p:nvSpPr>
          <p:spPr bwMode="auto">
            <a:xfrm>
              <a:off x="3962400" y="5257800"/>
              <a:ext cx="6858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73" name="Text Box 18"/>
            <p:cNvSpPr txBox="1">
              <a:spLocks noChangeArrowheads="1"/>
            </p:cNvSpPr>
            <p:nvPr/>
          </p:nvSpPr>
          <p:spPr bwMode="auto">
            <a:xfrm>
              <a:off x="1981200" y="50292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a</a:t>
              </a:r>
              <a:endParaRPr lang="en-US" sz="2400" dirty="0">
                <a:solidFill>
                  <a:srgbClr val="CC0000"/>
                </a:solidFill>
              </a:endParaRPr>
            </a:p>
          </p:txBody>
        </p:sp>
        <p:sp>
          <p:nvSpPr>
            <p:cNvPr id="74" name="Text Box 18"/>
            <p:cNvSpPr txBox="1">
              <a:spLocks noChangeArrowheads="1"/>
            </p:cNvSpPr>
            <p:nvPr/>
          </p:nvSpPr>
          <p:spPr bwMode="auto">
            <a:xfrm>
              <a:off x="3200400" y="47244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b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75" name="Text Box 18"/>
            <p:cNvSpPr txBox="1">
              <a:spLocks noChangeArrowheads="1"/>
            </p:cNvSpPr>
            <p:nvPr/>
          </p:nvSpPr>
          <p:spPr bwMode="auto">
            <a:xfrm>
              <a:off x="4191000" y="5029200"/>
              <a:ext cx="4150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c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76" name="Oval 13"/>
            <p:cNvSpPr>
              <a:spLocks noChangeArrowheads="1"/>
            </p:cNvSpPr>
            <p:nvPr/>
          </p:nvSpPr>
          <p:spPr bwMode="auto">
            <a:xfrm>
              <a:off x="2819400" y="51054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>
              <a:off x="990600" y="5561012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8" name="Oval 77"/>
            <p:cNvSpPr/>
            <p:nvPr/>
          </p:nvSpPr>
          <p:spPr bwMode="auto">
            <a:xfrm>
              <a:off x="4772990" y="552994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9" name="Oval 13"/>
            <p:cNvSpPr>
              <a:spLocks noChangeArrowheads="1"/>
            </p:cNvSpPr>
            <p:nvPr/>
          </p:nvSpPr>
          <p:spPr bwMode="auto">
            <a:xfrm>
              <a:off x="3810000" y="51054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8"/>
            <p:cNvSpPr>
              <a:spLocks noChangeShapeType="1"/>
            </p:cNvSpPr>
            <p:nvPr/>
          </p:nvSpPr>
          <p:spPr bwMode="auto">
            <a:xfrm flipV="1">
              <a:off x="3048000" y="5181600"/>
              <a:ext cx="762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81" name="Text Box 18"/>
            <p:cNvSpPr txBox="1">
              <a:spLocks noChangeArrowheads="1"/>
            </p:cNvSpPr>
            <p:nvPr/>
          </p:nvSpPr>
          <p:spPr bwMode="auto">
            <a:xfrm>
              <a:off x="1828800" y="5410200"/>
              <a:ext cx="96212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[w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,u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]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4" name="Text Box 18"/>
            <p:cNvSpPr txBox="1">
              <a:spLocks noChangeArrowheads="1"/>
            </p:cNvSpPr>
            <p:nvPr/>
          </p:nvSpPr>
          <p:spPr bwMode="auto">
            <a:xfrm>
              <a:off x="2819400" y="5181600"/>
              <a:ext cx="96212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[w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,u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]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5" name="Text Box 18"/>
            <p:cNvSpPr txBox="1">
              <a:spLocks noChangeArrowheads="1"/>
            </p:cNvSpPr>
            <p:nvPr/>
          </p:nvSpPr>
          <p:spPr bwMode="auto">
            <a:xfrm>
              <a:off x="3762277" y="5410200"/>
              <a:ext cx="96212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[w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,u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]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228600" y="1676400"/>
            <a:ext cx="8803910" cy="2286000"/>
            <a:chOff x="228600" y="1676400"/>
            <a:chExt cx="8803910" cy="22860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457200" y="1676400"/>
              <a:ext cx="3962400" cy="22860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6" name="Oval 13"/>
            <p:cNvSpPr>
              <a:spLocks noChangeArrowheads="1"/>
            </p:cNvSpPr>
            <p:nvPr/>
          </p:nvSpPr>
          <p:spPr bwMode="auto">
            <a:xfrm>
              <a:off x="8382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3"/>
            <p:cNvSpPr>
              <a:spLocks noChangeArrowheads="1"/>
            </p:cNvSpPr>
            <p:nvPr/>
          </p:nvSpPr>
          <p:spPr bwMode="auto">
            <a:xfrm>
              <a:off x="39624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1066800" y="2438400"/>
              <a:ext cx="1295400" cy="3247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2667000" y="2514600"/>
              <a:ext cx="12192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1219200" y="22860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a</a:t>
              </a:r>
              <a:endParaRPr lang="en-US" sz="2400" dirty="0">
                <a:solidFill>
                  <a:srgbClr val="CC0000"/>
                </a:solidFill>
              </a:endParaRP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3429000" y="2286000"/>
              <a:ext cx="4150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c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28" name="Oval 13"/>
            <p:cNvSpPr>
              <a:spLocks noChangeArrowheads="1"/>
            </p:cNvSpPr>
            <p:nvPr/>
          </p:nvSpPr>
          <p:spPr bwMode="auto">
            <a:xfrm>
              <a:off x="2438400" y="2362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>
              <a:off x="228600" y="2817812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Oval 34"/>
            <p:cNvSpPr/>
            <p:nvPr/>
          </p:nvSpPr>
          <p:spPr bwMode="auto">
            <a:xfrm>
              <a:off x="4010990" y="278674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4876800" y="1676400"/>
              <a:ext cx="3962400" cy="22860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4724400" y="28194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9" name="Text Box 18"/>
            <p:cNvSpPr txBox="1">
              <a:spLocks noChangeArrowheads="1"/>
            </p:cNvSpPr>
            <p:nvPr/>
          </p:nvSpPr>
          <p:spPr bwMode="auto">
            <a:xfrm>
              <a:off x="1295400" y="266700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50" name="Text Box 18"/>
            <p:cNvSpPr txBox="1">
              <a:spLocks noChangeArrowheads="1"/>
            </p:cNvSpPr>
            <p:nvPr/>
          </p:nvSpPr>
          <p:spPr bwMode="auto">
            <a:xfrm>
              <a:off x="2667000" y="190500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</a:p>
          </p:txBody>
        </p:sp>
        <p:sp>
          <p:nvSpPr>
            <p:cNvPr id="51" name="Text Box 18"/>
            <p:cNvSpPr txBox="1">
              <a:spLocks noChangeArrowheads="1"/>
            </p:cNvSpPr>
            <p:nvPr/>
          </p:nvSpPr>
          <p:spPr bwMode="auto">
            <a:xfrm>
              <a:off x="3192408" y="259080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</a:p>
          </p:txBody>
        </p:sp>
        <p:sp>
          <p:nvSpPr>
            <p:cNvPr id="52" name="Oval 13"/>
            <p:cNvSpPr>
              <a:spLocks noChangeArrowheads="1"/>
            </p:cNvSpPr>
            <p:nvPr/>
          </p:nvSpPr>
          <p:spPr bwMode="auto">
            <a:xfrm>
              <a:off x="52578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83820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 flipV="1">
              <a:off x="5486400" y="2438400"/>
              <a:ext cx="1371600" cy="3247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55" name="Line 10"/>
            <p:cNvSpPr>
              <a:spLocks noChangeShapeType="1"/>
            </p:cNvSpPr>
            <p:nvPr/>
          </p:nvSpPr>
          <p:spPr bwMode="auto">
            <a:xfrm>
              <a:off x="7162800" y="2514600"/>
              <a:ext cx="11430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56" name="Text Box 18"/>
            <p:cNvSpPr txBox="1">
              <a:spLocks noChangeArrowheads="1"/>
            </p:cNvSpPr>
            <p:nvPr/>
          </p:nvSpPr>
          <p:spPr bwMode="auto">
            <a:xfrm>
              <a:off x="5638800" y="22860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a</a:t>
              </a:r>
              <a:endParaRPr lang="en-US" sz="2400" dirty="0">
                <a:solidFill>
                  <a:srgbClr val="CC0000"/>
                </a:solidFill>
              </a:endParaRPr>
            </a:p>
          </p:txBody>
        </p:sp>
        <p:sp>
          <p:nvSpPr>
            <p:cNvPr id="57" name="Text Box 18"/>
            <p:cNvSpPr txBox="1">
              <a:spLocks noChangeArrowheads="1"/>
            </p:cNvSpPr>
            <p:nvPr/>
          </p:nvSpPr>
          <p:spPr bwMode="auto">
            <a:xfrm>
              <a:off x="7467600" y="22098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b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58" name="Text Box 18"/>
            <p:cNvSpPr txBox="1">
              <a:spLocks noChangeArrowheads="1"/>
            </p:cNvSpPr>
            <p:nvPr/>
          </p:nvSpPr>
          <p:spPr bwMode="auto">
            <a:xfrm>
              <a:off x="8001000" y="2057400"/>
              <a:ext cx="4150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c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59" name="Oval 13"/>
            <p:cNvSpPr>
              <a:spLocks noChangeArrowheads="1"/>
            </p:cNvSpPr>
            <p:nvPr/>
          </p:nvSpPr>
          <p:spPr bwMode="auto">
            <a:xfrm>
              <a:off x="6934200" y="2362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8430590" y="278674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Text Box 18"/>
            <p:cNvSpPr txBox="1">
              <a:spLocks noChangeArrowheads="1"/>
            </p:cNvSpPr>
            <p:nvPr/>
          </p:nvSpPr>
          <p:spPr bwMode="auto">
            <a:xfrm>
              <a:off x="5715000" y="2667000"/>
              <a:ext cx="4219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64" name="Text Box 18"/>
            <p:cNvSpPr txBox="1">
              <a:spLocks noChangeArrowheads="1"/>
            </p:cNvSpPr>
            <p:nvPr/>
          </p:nvSpPr>
          <p:spPr bwMode="auto">
            <a:xfrm>
              <a:off x="7315200" y="2590800"/>
              <a:ext cx="4219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8610600" y="2286000"/>
              <a:ext cx="4219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6" name="Text Box 18"/>
            <p:cNvSpPr txBox="1">
              <a:spLocks noChangeArrowheads="1"/>
            </p:cNvSpPr>
            <p:nvPr/>
          </p:nvSpPr>
          <p:spPr bwMode="auto">
            <a:xfrm>
              <a:off x="1943100" y="1824335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b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87" name="Freeform 86"/>
            <p:cNvSpPr/>
            <p:nvPr/>
          </p:nvSpPr>
          <p:spPr bwMode="auto">
            <a:xfrm>
              <a:off x="2286000" y="1917700"/>
              <a:ext cx="443230" cy="444500"/>
            </a:xfrm>
            <a:custGeom>
              <a:avLst/>
              <a:gdLst>
                <a:gd name="connsiteX0" fmla="*/ 161290 w 443230"/>
                <a:gd name="connsiteY0" fmla="*/ 444500 h 444500"/>
                <a:gd name="connsiteX1" fmla="*/ 8890 w 443230"/>
                <a:gd name="connsiteY1" fmla="*/ 215900 h 444500"/>
                <a:gd name="connsiteX2" fmla="*/ 214630 w 443230"/>
                <a:gd name="connsiteY2" fmla="*/ 2540 h 444500"/>
                <a:gd name="connsiteX3" fmla="*/ 420370 w 443230"/>
                <a:gd name="connsiteY3" fmla="*/ 231140 h 444500"/>
                <a:gd name="connsiteX4" fmla="*/ 351790 w 443230"/>
                <a:gd name="connsiteY4" fmla="*/ 414020 h 44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3230" h="444500">
                  <a:moveTo>
                    <a:pt x="161290" y="444500"/>
                  </a:moveTo>
                  <a:cubicBezTo>
                    <a:pt x="80645" y="367030"/>
                    <a:pt x="0" y="289560"/>
                    <a:pt x="8890" y="215900"/>
                  </a:cubicBezTo>
                  <a:cubicBezTo>
                    <a:pt x="17780" y="142240"/>
                    <a:pt x="146050" y="0"/>
                    <a:pt x="214630" y="2540"/>
                  </a:cubicBezTo>
                  <a:cubicBezTo>
                    <a:pt x="283210" y="5080"/>
                    <a:pt x="397510" y="162560"/>
                    <a:pt x="420370" y="231140"/>
                  </a:cubicBezTo>
                  <a:cubicBezTo>
                    <a:pt x="443230" y="299720"/>
                    <a:pt x="397510" y="356870"/>
                    <a:pt x="351790" y="414020"/>
                  </a:cubicBez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9" name="Freeform 88"/>
            <p:cNvSpPr/>
            <p:nvPr/>
          </p:nvSpPr>
          <p:spPr bwMode="auto">
            <a:xfrm>
              <a:off x="8221608" y="2298700"/>
              <a:ext cx="443230" cy="444500"/>
            </a:xfrm>
            <a:custGeom>
              <a:avLst/>
              <a:gdLst>
                <a:gd name="connsiteX0" fmla="*/ 161290 w 443230"/>
                <a:gd name="connsiteY0" fmla="*/ 444500 h 444500"/>
                <a:gd name="connsiteX1" fmla="*/ 8890 w 443230"/>
                <a:gd name="connsiteY1" fmla="*/ 215900 h 444500"/>
                <a:gd name="connsiteX2" fmla="*/ 214630 w 443230"/>
                <a:gd name="connsiteY2" fmla="*/ 2540 h 444500"/>
                <a:gd name="connsiteX3" fmla="*/ 420370 w 443230"/>
                <a:gd name="connsiteY3" fmla="*/ 231140 h 444500"/>
                <a:gd name="connsiteX4" fmla="*/ 351790 w 443230"/>
                <a:gd name="connsiteY4" fmla="*/ 414020 h 44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3230" h="444500">
                  <a:moveTo>
                    <a:pt x="161290" y="444500"/>
                  </a:moveTo>
                  <a:cubicBezTo>
                    <a:pt x="80645" y="367030"/>
                    <a:pt x="0" y="289560"/>
                    <a:pt x="8890" y="215900"/>
                  </a:cubicBezTo>
                  <a:cubicBezTo>
                    <a:pt x="17780" y="142240"/>
                    <a:pt x="146050" y="0"/>
                    <a:pt x="214630" y="2540"/>
                  </a:cubicBezTo>
                  <a:cubicBezTo>
                    <a:pt x="283210" y="5080"/>
                    <a:pt x="397510" y="162560"/>
                    <a:pt x="420370" y="231140"/>
                  </a:cubicBezTo>
                  <a:cubicBezTo>
                    <a:pt x="443230" y="299720"/>
                    <a:pt x="397510" y="356870"/>
                    <a:pt x="351790" y="414020"/>
                  </a:cubicBez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 Intersection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  <a:cs typeface="Calibri" pitchFamily="34" charset="0"/>
              </a:rPr>
              <a:t>∀</a:t>
            </a:r>
            <a:r>
              <a:rPr lang="en-US" dirty="0" smtClean="0">
                <a:ea typeface="Cambria Math"/>
                <a:cs typeface="Calibri" pitchFamily="34" charset="0"/>
              </a:rPr>
              <a:t>s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(s) = A</a:t>
            </a:r>
            <a:r>
              <a:rPr lang="en-US" baseline="-25000" dirty="0" smtClean="0"/>
              <a:t>1</a:t>
            </a:r>
            <a:r>
              <a:rPr lang="en-US" dirty="0" smtClean="0"/>
              <a:t>(s)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(s)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auto">
          <a:xfrm>
            <a:off x="1219200" y="4419600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9" name="Oval 13"/>
          <p:cNvSpPr>
            <a:spLocks noChangeArrowheads="1"/>
          </p:cNvSpPr>
          <p:nvPr/>
        </p:nvSpPr>
        <p:spPr bwMode="auto">
          <a:xfrm>
            <a:off x="1600200" y="5486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13"/>
          <p:cNvSpPr>
            <a:spLocks noChangeArrowheads="1"/>
          </p:cNvSpPr>
          <p:nvPr/>
        </p:nvSpPr>
        <p:spPr bwMode="auto">
          <a:xfrm>
            <a:off x="4724400" y="5486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8"/>
          <p:cNvSpPr>
            <a:spLocks noChangeShapeType="1"/>
          </p:cNvSpPr>
          <p:nvPr/>
        </p:nvSpPr>
        <p:spPr bwMode="auto">
          <a:xfrm flipV="1">
            <a:off x="1828800" y="5181600"/>
            <a:ext cx="914400" cy="32479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72" name="Line 10"/>
          <p:cNvSpPr>
            <a:spLocks noChangeShapeType="1"/>
          </p:cNvSpPr>
          <p:nvPr/>
        </p:nvSpPr>
        <p:spPr bwMode="auto">
          <a:xfrm>
            <a:off x="3962400" y="5257800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73" name="Text Box 18"/>
          <p:cNvSpPr txBox="1">
            <a:spLocks noChangeArrowheads="1"/>
          </p:cNvSpPr>
          <p:nvPr/>
        </p:nvSpPr>
        <p:spPr bwMode="auto">
          <a:xfrm>
            <a:off x="1981200" y="50292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a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74" name="Text Box 18"/>
          <p:cNvSpPr txBox="1">
            <a:spLocks noChangeArrowheads="1"/>
          </p:cNvSpPr>
          <p:nvPr/>
        </p:nvSpPr>
        <p:spPr bwMode="auto">
          <a:xfrm>
            <a:off x="3200400" y="47244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b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75" name="Text Box 18"/>
          <p:cNvSpPr txBox="1">
            <a:spLocks noChangeArrowheads="1"/>
          </p:cNvSpPr>
          <p:nvPr/>
        </p:nvSpPr>
        <p:spPr bwMode="auto">
          <a:xfrm>
            <a:off x="4191000" y="5029200"/>
            <a:ext cx="4150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c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2819400" y="5105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 bwMode="auto">
          <a:xfrm>
            <a:off x="990600" y="556101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Oval 77"/>
          <p:cNvSpPr/>
          <p:nvPr/>
        </p:nvSpPr>
        <p:spPr bwMode="auto">
          <a:xfrm>
            <a:off x="4772990" y="5529942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Oval 13"/>
          <p:cNvSpPr>
            <a:spLocks noChangeArrowheads="1"/>
          </p:cNvSpPr>
          <p:nvPr/>
        </p:nvSpPr>
        <p:spPr bwMode="auto">
          <a:xfrm>
            <a:off x="3810000" y="5105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Line 8"/>
          <p:cNvSpPr>
            <a:spLocks noChangeShapeType="1"/>
          </p:cNvSpPr>
          <p:nvPr/>
        </p:nvSpPr>
        <p:spPr bwMode="auto">
          <a:xfrm flipV="1">
            <a:off x="3048000" y="51816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81" name="Text Box 18"/>
          <p:cNvSpPr txBox="1">
            <a:spLocks noChangeArrowheads="1"/>
          </p:cNvSpPr>
          <p:nvPr/>
        </p:nvSpPr>
        <p:spPr bwMode="auto">
          <a:xfrm>
            <a:off x="1828800" y="5410200"/>
            <a:ext cx="10855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⨂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1 </a:t>
            </a:r>
            <a:endParaRPr lang="en-US" sz="2000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4" name="Text Box 18"/>
          <p:cNvSpPr txBox="1">
            <a:spLocks noChangeArrowheads="1"/>
          </p:cNvSpPr>
          <p:nvPr/>
        </p:nvSpPr>
        <p:spPr bwMode="auto">
          <a:xfrm>
            <a:off x="2819400" y="5181600"/>
            <a:ext cx="10855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⨂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endParaRPr lang="en-US" sz="2000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5" name="Text Box 18"/>
          <p:cNvSpPr txBox="1">
            <a:spLocks noChangeArrowheads="1"/>
          </p:cNvSpPr>
          <p:nvPr/>
        </p:nvSpPr>
        <p:spPr bwMode="auto">
          <a:xfrm>
            <a:off x="3762277" y="5410200"/>
            <a:ext cx="10855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⨂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3 </a:t>
            </a:r>
            <a:endParaRPr lang="en-US" sz="2000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410200" y="5334000"/>
            <a:ext cx="342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228600" y="1676400"/>
            <a:ext cx="8803910" cy="2286000"/>
            <a:chOff x="228600" y="1676400"/>
            <a:chExt cx="8803910" cy="2286000"/>
          </a:xfrm>
        </p:grpSpPr>
        <p:sp>
          <p:nvSpPr>
            <p:cNvPr id="86" name="Oval 5"/>
            <p:cNvSpPr>
              <a:spLocks noChangeArrowheads="1"/>
            </p:cNvSpPr>
            <p:nvPr/>
          </p:nvSpPr>
          <p:spPr bwMode="auto">
            <a:xfrm>
              <a:off x="457200" y="1676400"/>
              <a:ext cx="3962400" cy="22860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87" name="Oval 13"/>
            <p:cNvSpPr>
              <a:spLocks noChangeArrowheads="1"/>
            </p:cNvSpPr>
            <p:nvPr/>
          </p:nvSpPr>
          <p:spPr bwMode="auto">
            <a:xfrm>
              <a:off x="8382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3"/>
            <p:cNvSpPr>
              <a:spLocks noChangeArrowheads="1"/>
            </p:cNvSpPr>
            <p:nvPr/>
          </p:nvSpPr>
          <p:spPr bwMode="auto">
            <a:xfrm>
              <a:off x="39624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8"/>
            <p:cNvSpPr>
              <a:spLocks noChangeShapeType="1"/>
            </p:cNvSpPr>
            <p:nvPr/>
          </p:nvSpPr>
          <p:spPr bwMode="auto">
            <a:xfrm flipV="1">
              <a:off x="1066800" y="2438400"/>
              <a:ext cx="1295400" cy="3247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90" name="Line 10"/>
            <p:cNvSpPr>
              <a:spLocks noChangeShapeType="1"/>
            </p:cNvSpPr>
            <p:nvPr/>
          </p:nvSpPr>
          <p:spPr bwMode="auto">
            <a:xfrm>
              <a:off x="2667000" y="2514600"/>
              <a:ext cx="12192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91" name="Text Box 18"/>
            <p:cNvSpPr txBox="1">
              <a:spLocks noChangeArrowheads="1"/>
            </p:cNvSpPr>
            <p:nvPr/>
          </p:nvSpPr>
          <p:spPr bwMode="auto">
            <a:xfrm>
              <a:off x="1219200" y="22860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a</a:t>
              </a:r>
              <a:endParaRPr lang="en-US" sz="2400" dirty="0">
                <a:solidFill>
                  <a:srgbClr val="CC0000"/>
                </a:solidFill>
              </a:endParaRPr>
            </a:p>
          </p:txBody>
        </p:sp>
        <p:sp>
          <p:nvSpPr>
            <p:cNvPr id="92" name="Text Box 18"/>
            <p:cNvSpPr txBox="1">
              <a:spLocks noChangeArrowheads="1"/>
            </p:cNvSpPr>
            <p:nvPr/>
          </p:nvSpPr>
          <p:spPr bwMode="auto">
            <a:xfrm>
              <a:off x="3429000" y="2286000"/>
              <a:ext cx="4150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c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93" name="Oval 13"/>
            <p:cNvSpPr>
              <a:spLocks noChangeArrowheads="1"/>
            </p:cNvSpPr>
            <p:nvPr/>
          </p:nvSpPr>
          <p:spPr bwMode="auto">
            <a:xfrm>
              <a:off x="2438400" y="2362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" name="Straight Arrow Connector 93"/>
            <p:cNvCxnSpPr/>
            <p:nvPr/>
          </p:nvCxnSpPr>
          <p:spPr bwMode="auto">
            <a:xfrm>
              <a:off x="228600" y="2817812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5" name="Oval 94"/>
            <p:cNvSpPr/>
            <p:nvPr/>
          </p:nvSpPr>
          <p:spPr bwMode="auto">
            <a:xfrm>
              <a:off x="4010990" y="278674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4876800" y="1676400"/>
              <a:ext cx="3962400" cy="22860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97" name="Straight Arrow Connector 96"/>
            <p:cNvCxnSpPr/>
            <p:nvPr/>
          </p:nvCxnSpPr>
          <p:spPr bwMode="auto">
            <a:xfrm>
              <a:off x="4724400" y="28194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8" name="Text Box 18"/>
            <p:cNvSpPr txBox="1">
              <a:spLocks noChangeArrowheads="1"/>
            </p:cNvSpPr>
            <p:nvPr/>
          </p:nvSpPr>
          <p:spPr bwMode="auto">
            <a:xfrm>
              <a:off x="1295400" y="266700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99" name="Text Box 18"/>
            <p:cNvSpPr txBox="1">
              <a:spLocks noChangeArrowheads="1"/>
            </p:cNvSpPr>
            <p:nvPr/>
          </p:nvSpPr>
          <p:spPr bwMode="auto">
            <a:xfrm>
              <a:off x="2667000" y="190500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</a:p>
          </p:txBody>
        </p:sp>
        <p:sp>
          <p:nvSpPr>
            <p:cNvPr id="100" name="Text Box 18"/>
            <p:cNvSpPr txBox="1">
              <a:spLocks noChangeArrowheads="1"/>
            </p:cNvSpPr>
            <p:nvPr/>
          </p:nvSpPr>
          <p:spPr bwMode="auto">
            <a:xfrm>
              <a:off x="3192408" y="259080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</a:p>
          </p:txBody>
        </p:sp>
        <p:sp>
          <p:nvSpPr>
            <p:cNvPr id="101" name="Oval 13"/>
            <p:cNvSpPr>
              <a:spLocks noChangeArrowheads="1"/>
            </p:cNvSpPr>
            <p:nvPr/>
          </p:nvSpPr>
          <p:spPr bwMode="auto">
            <a:xfrm>
              <a:off x="52578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13"/>
            <p:cNvSpPr>
              <a:spLocks noChangeArrowheads="1"/>
            </p:cNvSpPr>
            <p:nvPr/>
          </p:nvSpPr>
          <p:spPr bwMode="auto">
            <a:xfrm>
              <a:off x="83820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8"/>
            <p:cNvSpPr>
              <a:spLocks noChangeShapeType="1"/>
            </p:cNvSpPr>
            <p:nvPr/>
          </p:nvSpPr>
          <p:spPr bwMode="auto">
            <a:xfrm flipV="1">
              <a:off x="5486400" y="2438400"/>
              <a:ext cx="1371600" cy="3247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104" name="Line 10"/>
            <p:cNvSpPr>
              <a:spLocks noChangeShapeType="1"/>
            </p:cNvSpPr>
            <p:nvPr/>
          </p:nvSpPr>
          <p:spPr bwMode="auto">
            <a:xfrm>
              <a:off x="7162800" y="2514600"/>
              <a:ext cx="11430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105" name="Text Box 18"/>
            <p:cNvSpPr txBox="1">
              <a:spLocks noChangeArrowheads="1"/>
            </p:cNvSpPr>
            <p:nvPr/>
          </p:nvSpPr>
          <p:spPr bwMode="auto">
            <a:xfrm>
              <a:off x="5638800" y="22860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a</a:t>
              </a:r>
              <a:endParaRPr lang="en-US" sz="2400" dirty="0">
                <a:solidFill>
                  <a:srgbClr val="CC0000"/>
                </a:solidFill>
              </a:endParaRPr>
            </a:p>
          </p:txBody>
        </p:sp>
        <p:sp>
          <p:nvSpPr>
            <p:cNvPr id="106" name="Text Box 18"/>
            <p:cNvSpPr txBox="1">
              <a:spLocks noChangeArrowheads="1"/>
            </p:cNvSpPr>
            <p:nvPr/>
          </p:nvSpPr>
          <p:spPr bwMode="auto">
            <a:xfrm>
              <a:off x="7467600" y="22098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b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107" name="Text Box 18"/>
            <p:cNvSpPr txBox="1">
              <a:spLocks noChangeArrowheads="1"/>
            </p:cNvSpPr>
            <p:nvPr/>
          </p:nvSpPr>
          <p:spPr bwMode="auto">
            <a:xfrm>
              <a:off x="8001000" y="2057400"/>
              <a:ext cx="4150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c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108" name="Oval 13"/>
            <p:cNvSpPr>
              <a:spLocks noChangeArrowheads="1"/>
            </p:cNvSpPr>
            <p:nvPr/>
          </p:nvSpPr>
          <p:spPr bwMode="auto">
            <a:xfrm>
              <a:off x="6934200" y="2362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8430590" y="278674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0" name="Text Box 18"/>
            <p:cNvSpPr txBox="1">
              <a:spLocks noChangeArrowheads="1"/>
            </p:cNvSpPr>
            <p:nvPr/>
          </p:nvSpPr>
          <p:spPr bwMode="auto">
            <a:xfrm>
              <a:off x="5715000" y="2667000"/>
              <a:ext cx="4219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1" name="Text Box 18"/>
            <p:cNvSpPr txBox="1">
              <a:spLocks noChangeArrowheads="1"/>
            </p:cNvSpPr>
            <p:nvPr/>
          </p:nvSpPr>
          <p:spPr bwMode="auto">
            <a:xfrm>
              <a:off x="7315200" y="2590800"/>
              <a:ext cx="4219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2" name="Text Box 18"/>
            <p:cNvSpPr txBox="1">
              <a:spLocks noChangeArrowheads="1"/>
            </p:cNvSpPr>
            <p:nvPr/>
          </p:nvSpPr>
          <p:spPr bwMode="auto">
            <a:xfrm>
              <a:off x="8610600" y="2286000"/>
              <a:ext cx="4219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3" name="Text Box 18"/>
            <p:cNvSpPr txBox="1">
              <a:spLocks noChangeArrowheads="1"/>
            </p:cNvSpPr>
            <p:nvPr/>
          </p:nvSpPr>
          <p:spPr bwMode="auto">
            <a:xfrm>
              <a:off x="1943100" y="1824335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b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114" name="Freeform 113"/>
            <p:cNvSpPr/>
            <p:nvPr/>
          </p:nvSpPr>
          <p:spPr bwMode="auto">
            <a:xfrm>
              <a:off x="2286000" y="1917700"/>
              <a:ext cx="443230" cy="444500"/>
            </a:xfrm>
            <a:custGeom>
              <a:avLst/>
              <a:gdLst>
                <a:gd name="connsiteX0" fmla="*/ 161290 w 443230"/>
                <a:gd name="connsiteY0" fmla="*/ 444500 h 444500"/>
                <a:gd name="connsiteX1" fmla="*/ 8890 w 443230"/>
                <a:gd name="connsiteY1" fmla="*/ 215900 h 444500"/>
                <a:gd name="connsiteX2" fmla="*/ 214630 w 443230"/>
                <a:gd name="connsiteY2" fmla="*/ 2540 h 444500"/>
                <a:gd name="connsiteX3" fmla="*/ 420370 w 443230"/>
                <a:gd name="connsiteY3" fmla="*/ 231140 h 444500"/>
                <a:gd name="connsiteX4" fmla="*/ 351790 w 443230"/>
                <a:gd name="connsiteY4" fmla="*/ 414020 h 44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3230" h="444500">
                  <a:moveTo>
                    <a:pt x="161290" y="444500"/>
                  </a:moveTo>
                  <a:cubicBezTo>
                    <a:pt x="80645" y="367030"/>
                    <a:pt x="0" y="289560"/>
                    <a:pt x="8890" y="215900"/>
                  </a:cubicBezTo>
                  <a:cubicBezTo>
                    <a:pt x="17780" y="142240"/>
                    <a:pt x="146050" y="0"/>
                    <a:pt x="214630" y="2540"/>
                  </a:cubicBezTo>
                  <a:cubicBezTo>
                    <a:pt x="283210" y="5080"/>
                    <a:pt x="397510" y="162560"/>
                    <a:pt x="420370" y="231140"/>
                  </a:cubicBezTo>
                  <a:cubicBezTo>
                    <a:pt x="443230" y="299720"/>
                    <a:pt x="397510" y="356870"/>
                    <a:pt x="351790" y="414020"/>
                  </a:cubicBez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5" name="Freeform 114"/>
            <p:cNvSpPr/>
            <p:nvPr/>
          </p:nvSpPr>
          <p:spPr bwMode="auto">
            <a:xfrm>
              <a:off x="8221608" y="2298700"/>
              <a:ext cx="443230" cy="444500"/>
            </a:xfrm>
            <a:custGeom>
              <a:avLst/>
              <a:gdLst>
                <a:gd name="connsiteX0" fmla="*/ 161290 w 443230"/>
                <a:gd name="connsiteY0" fmla="*/ 444500 h 444500"/>
                <a:gd name="connsiteX1" fmla="*/ 8890 w 443230"/>
                <a:gd name="connsiteY1" fmla="*/ 215900 h 444500"/>
                <a:gd name="connsiteX2" fmla="*/ 214630 w 443230"/>
                <a:gd name="connsiteY2" fmla="*/ 2540 h 444500"/>
                <a:gd name="connsiteX3" fmla="*/ 420370 w 443230"/>
                <a:gd name="connsiteY3" fmla="*/ 231140 h 444500"/>
                <a:gd name="connsiteX4" fmla="*/ 351790 w 443230"/>
                <a:gd name="connsiteY4" fmla="*/ 414020 h 44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3230" h="444500">
                  <a:moveTo>
                    <a:pt x="161290" y="444500"/>
                  </a:moveTo>
                  <a:cubicBezTo>
                    <a:pt x="80645" y="367030"/>
                    <a:pt x="0" y="289560"/>
                    <a:pt x="8890" y="215900"/>
                  </a:cubicBezTo>
                  <a:cubicBezTo>
                    <a:pt x="17780" y="142240"/>
                    <a:pt x="146050" y="0"/>
                    <a:pt x="214630" y="2540"/>
                  </a:cubicBezTo>
                  <a:cubicBezTo>
                    <a:pt x="283210" y="5080"/>
                    <a:pt x="397510" y="162560"/>
                    <a:pt x="420370" y="231140"/>
                  </a:cubicBezTo>
                  <a:cubicBezTo>
                    <a:pt x="443230" y="299720"/>
                    <a:pt x="397510" y="356870"/>
                    <a:pt x="351790" y="414020"/>
                  </a:cubicBez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16" name="Rectangle 115"/>
          <p:cNvSpPr/>
          <p:nvPr/>
        </p:nvSpPr>
        <p:spPr>
          <a:xfrm>
            <a:off x="2590800" y="3962400"/>
            <a:ext cx="464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A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dirty="0" err="1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abc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Tensor Product</a:t>
            </a:r>
          </a:p>
        </p:txBody>
      </p:sp>
      <p:sp>
        <p:nvSpPr>
          <p:cNvPr id="10269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72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Given </a:t>
            </a:r>
            <a:r>
              <a:rPr lang="en-US" dirty="0" err="1" smtClean="0"/>
              <a:t>semiring</a:t>
            </a:r>
            <a:r>
              <a:rPr lang="en-US" dirty="0" smtClean="0"/>
              <a:t> (D,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Cambria Math"/>
                <a:cs typeface="Calibri" pitchFamily="34" charset="0"/>
              </a:rPr>
              <a:t> ⨂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Cambria Math"/>
                <a:cs typeface="Calibri" pitchFamily="34" charset="0"/>
                <a:sym typeface="Symbol"/>
              </a:rPr>
              <a:t> ⨁</a:t>
            </a:r>
            <a:r>
              <a:rPr lang="en-US" dirty="0" smtClean="0"/>
              <a:t>), construct a new </a:t>
            </a:r>
            <a:r>
              <a:rPr lang="en-US" dirty="0" err="1" smtClean="0"/>
              <a:t>semiring</a:t>
            </a:r>
            <a:r>
              <a:rPr lang="en-US" dirty="0" smtClean="0">
                <a:solidFill>
                  <a:srgbClr val="FF0000"/>
                </a:solidFill>
                <a:cs typeface="Calibri" pitchFamily="34" charset="0"/>
                <a:sym typeface="Symbol" pitchFamily="18" charset="2"/>
              </a:rPr>
              <a:t>       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(</a:t>
            </a:r>
            <a:r>
              <a:rPr lang="en-US" dirty="0" smtClean="0">
                <a:solidFill>
                  <a:srgbClr val="FF0000"/>
                </a:solidFill>
                <a:cs typeface="Calibri" pitchFamily="34" charset="0"/>
                <a:sym typeface="Symbol" pitchFamily="18" charset="2"/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  <a:cs typeface="Calibri" pitchFamily="34" charset="0"/>
                <a:sym typeface="Symbol" pitchFamily="18" charset="2"/>
              </a:rPr>
              <a:t>T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,</a:t>
            </a:r>
            <a:r>
              <a:rPr lang="en-US" dirty="0" smtClean="0">
                <a:solidFill>
                  <a:srgbClr val="FF0000"/>
                </a:solidFill>
                <a:ea typeface="Cambria Math"/>
                <a:cs typeface="Calibri" pitchFamily="34" charset="0"/>
              </a:rPr>
              <a:t> ⨂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,</a:t>
            </a:r>
            <a:r>
              <a:rPr lang="en-US" dirty="0" smtClean="0">
                <a:solidFill>
                  <a:srgbClr val="FF0000"/>
                </a:solidFill>
                <a:cs typeface="Calibri" pitchFamily="34" charset="0"/>
                <a:sym typeface="Symbol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Cambria Math"/>
                <a:cs typeface="Calibri" pitchFamily="34" charset="0"/>
                <a:sym typeface="Symbol"/>
              </a:rPr>
              <a:t>⨁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)</a:t>
            </a:r>
            <a:r>
              <a:rPr lang="en-US" dirty="0" smtClean="0">
                <a:solidFill>
                  <a:srgbClr val="FF0000"/>
                </a:solidFill>
                <a:cs typeface="Calibri" pitchFamily="34" charset="0"/>
                <a:sym typeface="Symbol" pitchFamily="18" charset="2"/>
              </a:rPr>
              <a:t> 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to represent pairs of weights from D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2C57E-0D98-475A-AB35-DA0BA4A15FA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2590800"/>
            <a:ext cx="8067589" cy="461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latin typeface="Calibri" pitchFamily="34" charset="0"/>
                <a:cs typeface="Calibri" pitchFamily="34" charset="0"/>
              </a:rPr>
              <a:t>Tensor: 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n-US" sz="2400" kern="0" dirty="0">
                <a:latin typeface="Calibri" pitchFamily="34" charset="0"/>
                <a:cs typeface="Calibri" pitchFamily="34" charset="0"/>
              </a:rPr>
              <a:t> x 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n-US" sz="2400" kern="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</a:t>
            </a:r>
            <a:r>
              <a:rPr lang="en-US" sz="2400" baseline="-25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                        </a:t>
            </a:r>
            <a:r>
              <a:rPr lang="en-US" sz="24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</a:t>
            </a:r>
            <a:r>
              <a:rPr lang="en-US" sz="2400" baseline="-25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 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</a:t>
            </a:r>
            <a:endParaRPr lang="en-US" sz="2400" kern="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371671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Tensor(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Tensor(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4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= Tensor(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4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kern="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(Tensor(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)) = 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 ⨂ 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endParaRPr lang="en-US" sz="2400" kern="0" baseline="-250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kern="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sz="2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ea typeface="Cambria Math"/>
                <a:cs typeface="Calibri" pitchFamily="34" charset="0"/>
                <a:sym typeface="Symbol"/>
              </a:rPr>
              <a:t>⨁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= </a:t>
            </a:r>
            <a:r>
              <a:rPr lang="en-US" sz="2400" kern="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sz="2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/>
              </a:rPr>
              <a:t>⨁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sz="24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1" y="5029200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Note that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</a:t>
            </a:r>
            <a:r>
              <a:rPr lang="en-US" sz="2400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  </a:t>
            </a:r>
            <a:r>
              <a:rPr lang="en-US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can be much bigger than 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kern="0" dirty="0">
                <a:latin typeface="Calibri" pitchFamily="34" charset="0"/>
                <a:cs typeface="Calibri" pitchFamily="34" charset="0"/>
              </a:rPr>
              <a:t>x 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endParaRPr lang="en-US" sz="2400" kern="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 Intersection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</a:rPr>
              <a:t>⩝</a:t>
            </a:r>
            <a:r>
              <a:rPr lang="en-US" dirty="0" smtClean="0">
                <a:ea typeface="Cambria Math"/>
                <a:cs typeface="Calibri" pitchFamily="34" charset="0"/>
              </a:rPr>
              <a:t>s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(s) = A</a:t>
            </a:r>
            <a:r>
              <a:rPr lang="en-US" baseline="-25000" dirty="0" smtClean="0"/>
              <a:t>1</a:t>
            </a:r>
            <a:r>
              <a:rPr lang="en-US" dirty="0" smtClean="0"/>
              <a:t>(s)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(s)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auto">
          <a:xfrm>
            <a:off x="2133600" y="4419600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9" name="Oval 13"/>
          <p:cNvSpPr>
            <a:spLocks noChangeArrowheads="1"/>
          </p:cNvSpPr>
          <p:nvPr/>
        </p:nvSpPr>
        <p:spPr bwMode="auto">
          <a:xfrm>
            <a:off x="2514600" y="5486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13"/>
          <p:cNvSpPr>
            <a:spLocks noChangeArrowheads="1"/>
          </p:cNvSpPr>
          <p:nvPr/>
        </p:nvSpPr>
        <p:spPr bwMode="auto">
          <a:xfrm>
            <a:off x="5638800" y="5486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8"/>
          <p:cNvSpPr>
            <a:spLocks noChangeShapeType="1"/>
          </p:cNvSpPr>
          <p:nvPr/>
        </p:nvSpPr>
        <p:spPr bwMode="auto">
          <a:xfrm flipV="1">
            <a:off x="2743200" y="5181600"/>
            <a:ext cx="914400" cy="32479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72" name="Line 10"/>
          <p:cNvSpPr>
            <a:spLocks noChangeShapeType="1"/>
          </p:cNvSpPr>
          <p:nvPr/>
        </p:nvSpPr>
        <p:spPr bwMode="auto">
          <a:xfrm>
            <a:off x="4876800" y="5257800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73" name="Text Box 18"/>
          <p:cNvSpPr txBox="1">
            <a:spLocks noChangeArrowheads="1"/>
          </p:cNvSpPr>
          <p:nvPr/>
        </p:nvSpPr>
        <p:spPr bwMode="auto">
          <a:xfrm>
            <a:off x="2895600" y="50292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a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74" name="Text Box 18"/>
          <p:cNvSpPr txBox="1">
            <a:spLocks noChangeArrowheads="1"/>
          </p:cNvSpPr>
          <p:nvPr/>
        </p:nvSpPr>
        <p:spPr bwMode="auto">
          <a:xfrm>
            <a:off x="4114800" y="47244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b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75" name="Text Box 18"/>
          <p:cNvSpPr txBox="1">
            <a:spLocks noChangeArrowheads="1"/>
          </p:cNvSpPr>
          <p:nvPr/>
        </p:nvSpPr>
        <p:spPr bwMode="auto">
          <a:xfrm>
            <a:off x="5105400" y="5029200"/>
            <a:ext cx="4150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c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3733800" y="5105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 bwMode="auto">
          <a:xfrm>
            <a:off x="1905000" y="556101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Oval 77"/>
          <p:cNvSpPr/>
          <p:nvPr/>
        </p:nvSpPr>
        <p:spPr bwMode="auto">
          <a:xfrm>
            <a:off x="5687390" y="5529942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Oval 13"/>
          <p:cNvSpPr>
            <a:spLocks noChangeArrowheads="1"/>
          </p:cNvSpPr>
          <p:nvPr/>
        </p:nvSpPr>
        <p:spPr bwMode="auto">
          <a:xfrm>
            <a:off x="4724400" y="5105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Line 8"/>
          <p:cNvSpPr>
            <a:spLocks noChangeShapeType="1"/>
          </p:cNvSpPr>
          <p:nvPr/>
        </p:nvSpPr>
        <p:spPr bwMode="auto">
          <a:xfrm flipV="1">
            <a:off x="3962400" y="51816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81" name="Text Box 18"/>
          <p:cNvSpPr txBox="1">
            <a:spLocks noChangeArrowheads="1"/>
          </p:cNvSpPr>
          <p:nvPr/>
        </p:nvSpPr>
        <p:spPr bwMode="auto">
          <a:xfrm>
            <a:off x="2667000" y="5421868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4" name="Text Box 18"/>
          <p:cNvSpPr txBox="1">
            <a:spLocks noChangeArrowheads="1"/>
          </p:cNvSpPr>
          <p:nvPr/>
        </p:nvSpPr>
        <p:spPr bwMode="auto">
          <a:xfrm>
            <a:off x="3733800" y="5181600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5" name="Text Box 18"/>
          <p:cNvSpPr txBox="1">
            <a:spLocks noChangeArrowheads="1"/>
          </p:cNvSpPr>
          <p:nvPr/>
        </p:nvSpPr>
        <p:spPr bwMode="auto">
          <a:xfrm>
            <a:off x="4676677" y="5498068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590800" y="3962400"/>
            <a:ext cx="464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A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dirty="0" err="1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abc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228600" y="1676400"/>
            <a:ext cx="8803910" cy="2286000"/>
            <a:chOff x="228600" y="1676400"/>
            <a:chExt cx="8803910" cy="2286000"/>
          </a:xfrm>
        </p:grpSpPr>
        <p:sp>
          <p:nvSpPr>
            <p:cNvPr id="67" name="Oval 5"/>
            <p:cNvSpPr>
              <a:spLocks noChangeArrowheads="1"/>
            </p:cNvSpPr>
            <p:nvPr/>
          </p:nvSpPr>
          <p:spPr bwMode="auto">
            <a:xfrm>
              <a:off x="457200" y="1676400"/>
              <a:ext cx="3962400" cy="22860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83" name="Oval 13"/>
            <p:cNvSpPr>
              <a:spLocks noChangeArrowheads="1"/>
            </p:cNvSpPr>
            <p:nvPr/>
          </p:nvSpPr>
          <p:spPr bwMode="auto">
            <a:xfrm>
              <a:off x="8382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39624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8"/>
            <p:cNvSpPr>
              <a:spLocks noChangeShapeType="1"/>
            </p:cNvSpPr>
            <p:nvPr/>
          </p:nvSpPr>
          <p:spPr bwMode="auto">
            <a:xfrm flipV="1">
              <a:off x="1066800" y="2438400"/>
              <a:ext cx="1295400" cy="3247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88" name="Line 10"/>
            <p:cNvSpPr>
              <a:spLocks noChangeShapeType="1"/>
            </p:cNvSpPr>
            <p:nvPr/>
          </p:nvSpPr>
          <p:spPr bwMode="auto">
            <a:xfrm>
              <a:off x="2667000" y="2514600"/>
              <a:ext cx="12192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89" name="Text Box 18"/>
            <p:cNvSpPr txBox="1">
              <a:spLocks noChangeArrowheads="1"/>
            </p:cNvSpPr>
            <p:nvPr/>
          </p:nvSpPr>
          <p:spPr bwMode="auto">
            <a:xfrm>
              <a:off x="1219200" y="22860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a</a:t>
              </a:r>
              <a:endParaRPr lang="en-US" sz="2400" dirty="0">
                <a:solidFill>
                  <a:srgbClr val="CC0000"/>
                </a:solidFill>
              </a:endParaRPr>
            </a:p>
          </p:txBody>
        </p:sp>
        <p:sp>
          <p:nvSpPr>
            <p:cNvPr id="90" name="Text Box 18"/>
            <p:cNvSpPr txBox="1">
              <a:spLocks noChangeArrowheads="1"/>
            </p:cNvSpPr>
            <p:nvPr/>
          </p:nvSpPr>
          <p:spPr bwMode="auto">
            <a:xfrm>
              <a:off x="3429000" y="2286000"/>
              <a:ext cx="4150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c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91" name="Oval 13"/>
            <p:cNvSpPr>
              <a:spLocks noChangeArrowheads="1"/>
            </p:cNvSpPr>
            <p:nvPr/>
          </p:nvSpPr>
          <p:spPr bwMode="auto">
            <a:xfrm>
              <a:off x="2438400" y="2362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 bwMode="auto">
            <a:xfrm>
              <a:off x="228600" y="2817812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3" name="Oval 92"/>
            <p:cNvSpPr/>
            <p:nvPr/>
          </p:nvSpPr>
          <p:spPr bwMode="auto">
            <a:xfrm>
              <a:off x="4010990" y="278674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4" name="Oval 5"/>
            <p:cNvSpPr>
              <a:spLocks noChangeArrowheads="1"/>
            </p:cNvSpPr>
            <p:nvPr/>
          </p:nvSpPr>
          <p:spPr bwMode="auto">
            <a:xfrm>
              <a:off x="4876800" y="1676400"/>
              <a:ext cx="3962400" cy="22860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95" name="Straight Arrow Connector 94"/>
            <p:cNvCxnSpPr/>
            <p:nvPr/>
          </p:nvCxnSpPr>
          <p:spPr bwMode="auto">
            <a:xfrm>
              <a:off x="4724400" y="2819400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6" name="Text Box 18"/>
            <p:cNvSpPr txBox="1">
              <a:spLocks noChangeArrowheads="1"/>
            </p:cNvSpPr>
            <p:nvPr/>
          </p:nvSpPr>
          <p:spPr bwMode="auto">
            <a:xfrm>
              <a:off x="1295400" y="266700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97" name="Text Box 18"/>
            <p:cNvSpPr txBox="1">
              <a:spLocks noChangeArrowheads="1"/>
            </p:cNvSpPr>
            <p:nvPr/>
          </p:nvSpPr>
          <p:spPr bwMode="auto">
            <a:xfrm>
              <a:off x="2667000" y="190500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</a:p>
          </p:txBody>
        </p:sp>
        <p:sp>
          <p:nvSpPr>
            <p:cNvPr id="98" name="Text Box 18"/>
            <p:cNvSpPr txBox="1">
              <a:spLocks noChangeArrowheads="1"/>
            </p:cNvSpPr>
            <p:nvPr/>
          </p:nvSpPr>
          <p:spPr bwMode="auto">
            <a:xfrm>
              <a:off x="3192408" y="259080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</a:p>
          </p:txBody>
        </p:sp>
        <p:sp>
          <p:nvSpPr>
            <p:cNvPr id="99" name="Oval 13"/>
            <p:cNvSpPr>
              <a:spLocks noChangeArrowheads="1"/>
            </p:cNvSpPr>
            <p:nvPr/>
          </p:nvSpPr>
          <p:spPr bwMode="auto">
            <a:xfrm>
              <a:off x="52578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13"/>
            <p:cNvSpPr>
              <a:spLocks noChangeArrowheads="1"/>
            </p:cNvSpPr>
            <p:nvPr/>
          </p:nvSpPr>
          <p:spPr bwMode="auto">
            <a:xfrm>
              <a:off x="8382000" y="2743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"/>
            <p:cNvSpPr>
              <a:spLocks noChangeShapeType="1"/>
            </p:cNvSpPr>
            <p:nvPr/>
          </p:nvSpPr>
          <p:spPr bwMode="auto">
            <a:xfrm flipV="1">
              <a:off x="5486400" y="2438400"/>
              <a:ext cx="1371600" cy="3247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102" name="Line 10"/>
            <p:cNvSpPr>
              <a:spLocks noChangeShapeType="1"/>
            </p:cNvSpPr>
            <p:nvPr/>
          </p:nvSpPr>
          <p:spPr bwMode="auto">
            <a:xfrm>
              <a:off x="7162800" y="2514600"/>
              <a:ext cx="11430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103" name="Text Box 18"/>
            <p:cNvSpPr txBox="1">
              <a:spLocks noChangeArrowheads="1"/>
            </p:cNvSpPr>
            <p:nvPr/>
          </p:nvSpPr>
          <p:spPr bwMode="auto">
            <a:xfrm>
              <a:off x="5638800" y="22860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a</a:t>
              </a:r>
              <a:endParaRPr lang="en-US" sz="2400" dirty="0">
                <a:solidFill>
                  <a:srgbClr val="CC0000"/>
                </a:solidFill>
              </a:endParaRPr>
            </a:p>
          </p:txBody>
        </p:sp>
        <p:sp>
          <p:nvSpPr>
            <p:cNvPr id="104" name="Text Box 18"/>
            <p:cNvSpPr txBox="1">
              <a:spLocks noChangeArrowheads="1"/>
            </p:cNvSpPr>
            <p:nvPr/>
          </p:nvSpPr>
          <p:spPr bwMode="auto">
            <a:xfrm>
              <a:off x="7467600" y="2209800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b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105" name="Text Box 18"/>
            <p:cNvSpPr txBox="1">
              <a:spLocks noChangeArrowheads="1"/>
            </p:cNvSpPr>
            <p:nvPr/>
          </p:nvSpPr>
          <p:spPr bwMode="auto">
            <a:xfrm>
              <a:off x="8001000" y="2057400"/>
              <a:ext cx="41500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c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106" name="Oval 13"/>
            <p:cNvSpPr>
              <a:spLocks noChangeArrowheads="1"/>
            </p:cNvSpPr>
            <p:nvPr/>
          </p:nvSpPr>
          <p:spPr bwMode="auto">
            <a:xfrm>
              <a:off x="6934200" y="2362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8430590" y="278674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8" name="Text Box 18"/>
            <p:cNvSpPr txBox="1">
              <a:spLocks noChangeArrowheads="1"/>
            </p:cNvSpPr>
            <p:nvPr/>
          </p:nvSpPr>
          <p:spPr bwMode="auto">
            <a:xfrm>
              <a:off x="5715000" y="2667000"/>
              <a:ext cx="4219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09" name="Text Box 18"/>
            <p:cNvSpPr txBox="1">
              <a:spLocks noChangeArrowheads="1"/>
            </p:cNvSpPr>
            <p:nvPr/>
          </p:nvSpPr>
          <p:spPr bwMode="auto">
            <a:xfrm>
              <a:off x="7315200" y="2590800"/>
              <a:ext cx="4219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0" name="Text Box 18"/>
            <p:cNvSpPr txBox="1">
              <a:spLocks noChangeArrowheads="1"/>
            </p:cNvSpPr>
            <p:nvPr/>
          </p:nvSpPr>
          <p:spPr bwMode="auto">
            <a:xfrm>
              <a:off x="8610600" y="2286000"/>
              <a:ext cx="4219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u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1" name="Text Box 18"/>
            <p:cNvSpPr txBox="1">
              <a:spLocks noChangeArrowheads="1"/>
            </p:cNvSpPr>
            <p:nvPr/>
          </p:nvSpPr>
          <p:spPr bwMode="auto">
            <a:xfrm>
              <a:off x="1943100" y="1824335"/>
              <a:ext cx="4366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b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112" name="Freeform 111"/>
            <p:cNvSpPr/>
            <p:nvPr/>
          </p:nvSpPr>
          <p:spPr bwMode="auto">
            <a:xfrm>
              <a:off x="2286000" y="1917700"/>
              <a:ext cx="443230" cy="444500"/>
            </a:xfrm>
            <a:custGeom>
              <a:avLst/>
              <a:gdLst>
                <a:gd name="connsiteX0" fmla="*/ 161290 w 443230"/>
                <a:gd name="connsiteY0" fmla="*/ 444500 h 444500"/>
                <a:gd name="connsiteX1" fmla="*/ 8890 w 443230"/>
                <a:gd name="connsiteY1" fmla="*/ 215900 h 444500"/>
                <a:gd name="connsiteX2" fmla="*/ 214630 w 443230"/>
                <a:gd name="connsiteY2" fmla="*/ 2540 h 444500"/>
                <a:gd name="connsiteX3" fmla="*/ 420370 w 443230"/>
                <a:gd name="connsiteY3" fmla="*/ 231140 h 444500"/>
                <a:gd name="connsiteX4" fmla="*/ 351790 w 443230"/>
                <a:gd name="connsiteY4" fmla="*/ 414020 h 44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3230" h="444500">
                  <a:moveTo>
                    <a:pt x="161290" y="444500"/>
                  </a:moveTo>
                  <a:cubicBezTo>
                    <a:pt x="80645" y="367030"/>
                    <a:pt x="0" y="289560"/>
                    <a:pt x="8890" y="215900"/>
                  </a:cubicBezTo>
                  <a:cubicBezTo>
                    <a:pt x="17780" y="142240"/>
                    <a:pt x="146050" y="0"/>
                    <a:pt x="214630" y="2540"/>
                  </a:cubicBezTo>
                  <a:cubicBezTo>
                    <a:pt x="283210" y="5080"/>
                    <a:pt x="397510" y="162560"/>
                    <a:pt x="420370" y="231140"/>
                  </a:cubicBezTo>
                  <a:cubicBezTo>
                    <a:pt x="443230" y="299720"/>
                    <a:pt x="397510" y="356870"/>
                    <a:pt x="351790" y="414020"/>
                  </a:cubicBez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3" name="Freeform 112"/>
            <p:cNvSpPr/>
            <p:nvPr/>
          </p:nvSpPr>
          <p:spPr bwMode="auto">
            <a:xfrm>
              <a:off x="8221608" y="2298700"/>
              <a:ext cx="443230" cy="444500"/>
            </a:xfrm>
            <a:custGeom>
              <a:avLst/>
              <a:gdLst>
                <a:gd name="connsiteX0" fmla="*/ 161290 w 443230"/>
                <a:gd name="connsiteY0" fmla="*/ 444500 h 444500"/>
                <a:gd name="connsiteX1" fmla="*/ 8890 w 443230"/>
                <a:gd name="connsiteY1" fmla="*/ 215900 h 444500"/>
                <a:gd name="connsiteX2" fmla="*/ 214630 w 443230"/>
                <a:gd name="connsiteY2" fmla="*/ 2540 h 444500"/>
                <a:gd name="connsiteX3" fmla="*/ 420370 w 443230"/>
                <a:gd name="connsiteY3" fmla="*/ 231140 h 444500"/>
                <a:gd name="connsiteX4" fmla="*/ 351790 w 443230"/>
                <a:gd name="connsiteY4" fmla="*/ 414020 h 44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3230" h="444500">
                  <a:moveTo>
                    <a:pt x="161290" y="444500"/>
                  </a:moveTo>
                  <a:cubicBezTo>
                    <a:pt x="80645" y="367030"/>
                    <a:pt x="0" y="289560"/>
                    <a:pt x="8890" y="215900"/>
                  </a:cubicBezTo>
                  <a:cubicBezTo>
                    <a:pt x="17780" y="142240"/>
                    <a:pt x="146050" y="0"/>
                    <a:pt x="214630" y="2540"/>
                  </a:cubicBezTo>
                  <a:cubicBezTo>
                    <a:pt x="283210" y="5080"/>
                    <a:pt x="397510" y="162560"/>
                    <a:pt x="420370" y="231140"/>
                  </a:cubicBezTo>
                  <a:cubicBezTo>
                    <a:pt x="443230" y="299720"/>
                    <a:pt x="397510" y="356870"/>
                    <a:pt x="351790" y="414020"/>
                  </a:cubicBezTo>
                </a:path>
              </a:pathLst>
            </a:cu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 Intersection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85800" y="1219200"/>
            <a:ext cx="5486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A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</a:t>
            </a:r>
            <a:r>
              <a:rPr lang="en-US" sz="2000" dirty="0" err="1" smtClean="0">
                <a:solidFill>
                  <a:srgbClr val="CC0000"/>
                </a:solidFill>
              </a:rPr>
              <a:t>abc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) = 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  <a:endParaRPr lang="en-IN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auto">
          <a:xfrm>
            <a:off x="685800" y="1828800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9" name="Oval 13"/>
          <p:cNvSpPr>
            <a:spLocks noChangeArrowheads="1"/>
          </p:cNvSpPr>
          <p:nvPr/>
        </p:nvSpPr>
        <p:spPr bwMode="auto">
          <a:xfrm>
            <a:off x="1066800" y="2895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13"/>
          <p:cNvSpPr>
            <a:spLocks noChangeArrowheads="1"/>
          </p:cNvSpPr>
          <p:nvPr/>
        </p:nvSpPr>
        <p:spPr bwMode="auto">
          <a:xfrm>
            <a:off x="4191000" y="2895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8"/>
          <p:cNvSpPr>
            <a:spLocks noChangeShapeType="1"/>
          </p:cNvSpPr>
          <p:nvPr/>
        </p:nvSpPr>
        <p:spPr bwMode="auto">
          <a:xfrm flipV="1">
            <a:off x="1295400" y="2590800"/>
            <a:ext cx="914400" cy="32479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72" name="Line 10"/>
          <p:cNvSpPr>
            <a:spLocks noChangeShapeType="1"/>
          </p:cNvSpPr>
          <p:nvPr/>
        </p:nvSpPr>
        <p:spPr bwMode="auto">
          <a:xfrm>
            <a:off x="3429000" y="2667000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73" name="Text Box 18"/>
          <p:cNvSpPr txBox="1">
            <a:spLocks noChangeArrowheads="1"/>
          </p:cNvSpPr>
          <p:nvPr/>
        </p:nvSpPr>
        <p:spPr bwMode="auto">
          <a:xfrm>
            <a:off x="1447800" y="24384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a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74" name="Text Box 18"/>
          <p:cNvSpPr txBox="1">
            <a:spLocks noChangeArrowheads="1"/>
          </p:cNvSpPr>
          <p:nvPr/>
        </p:nvSpPr>
        <p:spPr bwMode="auto">
          <a:xfrm>
            <a:off x="2667000" y="21336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b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75" name="Text Box 18"/>
          <p:cNvSpPr txBox="1">
            <a:spLocks noChangeArrowheads="1"/>
          </p:cNvSpPr>
          <p:nvPr/>
        </p:nvSpPr>
        <p:spPr bwMode="auto">
          <a:xfrm>
            <a:off x="3657600" y="2438400"/>
            <a:ext cx="4150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c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2286000" y="2514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 bwMode="auto">
          <a:xfrm>
            <a:off x="457200" y="297021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Oval 77"/>
          <p:cNvSpPr/>
          <p:nvPr/>
        </p:nvSpPr>
        <p:spPr bwMode="auto">
          <a:xfrm>
            <a:off x="4239590" y="2939142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Oval 13"/>
          <p:cNvSpPr>
            <a:spLocks noChangeArrowheads="1"/>
          </p:cNvSpPr>
          <p:nvPr/>
        </p:nvSpPr>
        <p:spPr bwMode="auto">
          <a:xfrm>
            <a:off x="3276600" y="2514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Line 8"/>
          <p:cNvSpPr>
            <a:spLocks noChangeShapeType="1"/>
          </p:cNvSpPr>
          <p:nvPr/>
        </p:nvSpPr>
        <p:spPr bwMode="auto">
          <a:xfrm flipV="1">
            <a:off x="2514600" y="25908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81" name="Text Box 18"/>
          <p:cNvSpPr txBox="1">
            <a:spLocks noChangeArrowheads="1"/>
          </p:cNvSpPr>
          <p:nvPr/>
        </p:nvSpPr>
        <p:spPr bwMode="auto">
          <a:xfrm>
            <a:off x="1219200" y="2831068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4" name="Text Box 18"/>
          <p:cNvSpPr txBox="1">
            <a:spLocks noChangeArrowheads="1"/>
          </p:cNvSpPr>
          <p:nvPr/>
        </p:nvSpPr>
        <p:spPr bwMode="auto">
          <a:xfrm>
            <a:off x="2286000" y="2590800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5" name="Text Box 18"/>
          <p:cNvSpPr txBox="1">
            <a:spLocks noChangeArrowheads="1"/>
          </p:cNvSpPr>
          <p:nvPr/>
        </p:nvSpPr>
        <p:spPr bwMode="auto">
          <a:xfrm>
            <a:off x="3228877" y="2907268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7" name="Text Box 18"/>
          <p:cNvSpPr txBox="1">
            <a:spLocks noChangeArrowheads="1"/>
          </p:cNvSpPr>
          <p:nvPr/>
        </p:nvSpPr>
        <p:spPr bwMode="auto">
          <a:xfrm>
            <a:off x="4724400" y="2057400"/>
            <a:ext cx="426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T(w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04800" y="5181600"/>
            <a:ext cx="84582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Tensor(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Tensor(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4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= Tensor(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4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n-US" sz="2400" kern="0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81000" y="57912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kern="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(Tensor(</a:t>
            </a:r>
            <a:r>
              <a:rPr lang="en-US" sz="2400" kern="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kern="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,w</a:t>
            </a:r>
            <a:r>
              <a:rPr lang="en-US" sz="2400" kern="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)) = </a:t>
            </a:r>
            <a:r>
              <a:rPr lang="en-US" sz="2400" kern="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ea typeface="Cambria Math"/>
                <a:cs typeface="Calibri" pitchFamily="34" charset="0"/>
              </a:rPr>
              <a:t> ⨂ </a:t>
            </a:r>
            <a:r>
              <a:rPr lang="en-US" sz="2400" kern="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</a:p>
        </p:txBody>
      </p:sp>
      <p:grpSp>
        <p:nvGrpSpPr>
          <p:cNvPr id="87" name="Group 42"/>
          <p:cNvGrpSpPr>
            <a:grpSpLocks/>
          </p:cNvGrpSpPr>
          <p:nvPr/>
        </p:nvGrpSpPr>
        <p:grpSpPr bwMode="auto">
          <a:xfrm>
            <a:off x="5943600" y="2895600"/>
            <a:ext cx="1476375" cy="533400"/>
            <a:chOff x="6705600" y="2667000"/>
            <a:chExt cx="1476980" cy="533400"/>
          </a:xfrm>
        </p:grpSpPr>
        <p:sp>
          <p:nvSpPr>
            <p:cNvPr id="88" name="Down Arrow 33"/>
            <p:cNvSpPr>
              <a:spLocks noChangeArrowheads="1"/>
            </p:cNvSpPr>
            <p:nvPr/>
          </p:nvSpPr>
          <p:spPr bwMode="auto">
            <a:xfrm>
              <a:off x="6705600" y="2667000"/>
              <a:ext cx="228600" cy="533400"/>
            </a:xfrm>
            <a:prstGeom prst="downArrow">
              <a:avLst>
                <a:gd name="adj1" fmla="val 50000"/>
                <a:gd name="adj2" fmla="val 50005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89" name="Rectangle 38"/>
            <p:cNvSpPr>
              <a:spLocks noChangeArrowheads="1"/>
            </p:cNvSpPr>
            <p:nvPr/>
          </p:nvSpPr>
          <p:spPr bwMode="auto">
            <a:xfrm>
              <a:off x="7010400" y="2667000"/>
              <a:ext cx="11721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ym typeface="Symbol" pitchFamily="18" charset="2"/>
                </a:rPr>
                <a:t>DeTensor</a:t>
              </a:r>
              <a:endParaRPr lang="en-US"/>
            </a:p>
          </p:txBody>
        </p:sp>
      </p:grpSp>
      <p:sp>
        <p:nvSpPr>
          <p:cNvPr id="90" name="Rectangle 89"/>
          <p:cNvSpPr/>
          <p:nvPr/>
        </p:nvSpPr>
        <p:spPr>
          <a:xfrm>
            <a:off x="4933850" y="3429000"/>
            <a:ext cx="37529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sym typeface="Symbol" pitchFamily="18" charset="2"/>
              </a:rPr>
              <a:t> </a:t>
            </a:r>
            <a:endParaRPr lang="en-IN" sz="2000" dirty="0">
              <a:solidFill>
                <a:srgbClr val="3333CC">
                  <a:lumMod val="75000"/>
                </a:srgbClr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724400" y="2362200"/>
            <a:ext cx="3866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= T(w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1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2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3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,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1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2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3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)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3" grpId="0"/>
      <p:bldP spid="86" grpId="0"/>
      <p:bldP spid="90" grpId="0"/>
      <p:bldP spid="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 Intersection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85800" y="1143000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A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({</a:t>
            </a:r>
            <a:r>
              <a:rPr lang="en-US" sz="2000" dirty="0" err="1" smtClean="0">
                <a:solidFill>
                  <a:srgbClr val="CC0000"/>
                </a:solidFill>
              </a:rPr>
              <a:t>abc</a:t>
            </a:r>
            <a:r>
              <a:rPr lang="en-US" sz="2000" dirty="0" smtClean="0">
                <a:solidFill>
                  <a:srgbClr val="CC0000"/>
                </a:solidFill>
              </a:rPr>
              <a:t>, de</a:t>
            </a:r>
            <a:r>
              <a:rPr lang="en-US" sz="2000" dirty="0" smtClean="0">
                <a:solidFill>
                  <a:srgbClr val="002060"/>
                </a:solidFill>
              </a:rPr>
              <a:t>}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) =     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                       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ea typeface="Cambria Math"/>
                <a:cs typeface="Calibri" pitchFamily="34" charset="0"/>
                <a:sym typeface="Symbol"/>
              </a:rPr>
              <a:t>⨁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  <a:endParaRPr lang="en-IN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  <a:endParaRPr lang="en-IN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auto">
          <a:xfrm>
            <a:off x="685800" y="1828800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9" name="Oval 13"/>
          <p:cNvSpPr>
            <a:spLocks noChangeArrowheads="1"/>
          </p:cNvSpPr>
          <p:nvPr/>
        </p:nvSpPr>
        <p:spPr bwMode="auto">
          <a:xfrm>
            <a:off x="1066800" y="2895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13"/>
          <p:cNvSpPr>
            <a:spLocks noChangeArrowheads="1"/>
          </p:cNvSpPr>
          <p:nvPr/>
        </p:nvSpPr>
        <p:spPr bwMode="auto">
          <a:xfrm>
            <a:off x="4191000" y="2895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8"/>
          <p:cNvSpPr>
            <a:spLocks noChangeShapeType="1"/>
          </p:cNvSpPr>
          <p:nvPr/>
        </p:nvSpPr>
        <p:spPr bwMode="auto">
          <a:xfrm flipV="1">
            <a:off x="1295400" y="2590800"/>
            <a:ext cx="914400" cy="32479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72" name="Line 10"/>
          <p:cNvSpPr>
            <a:spLocks noChangeShapeType="1"/>
          </p:cNvSpPr>
          <p:nvPr/>
        </p:nvSpPr>
        <p:spPr bwMode="auto">
          <a:xfrm>
            <a:off x="3429000" y="2667000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73" name="Text Box 18"/>
          <p:cNvSpPr txBox="1">
            <a:spLocks noChangeArrowheads="1"/>
          </p:cNvSpPr>
          <p:nvPr/>
        </p:nvSpPr>
        <p:spPr bwMode="auto">
          <a:xfrm>
            <a:off x="1447800" y="24384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a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74" name="Text Box 18"/>
          <p:cNvSpPr txBox="1">
            <a:spLocks noChangeArrowheads="1"/>
          </p:cNvSpPr>
          <p:nvPr/>
        </p:nvSpPr>
        <p:spPr bwMode="auto">
          <a:xfrm>
            <a:off x="2667000" y="2133600"/>
            <a:ext cx="436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b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75" name="Text Box 18"/>
          <p:cNvSpPr txBox="1">
            <a:spLocks noChangeArrowheads="1"/>
          </p:cNvSpPr>
          <p:nvPr/>
        </p:nvSpPr>
        <p:spPr bwMode="auto">
          <a:xfrm>
            <a:off x="3657600" y="2438400"/>
            <a:ext cx="4150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c</a:t>
            </a:r>
            <a:endParaRPr lang="en-US" sz="2400" baseline="-25000" dirty="0">
              <a:solidFill>
                <a:srgbClr val="CC0000"/>
              </a:solidFill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2286000" y="2514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 bwMode="auto">
          <a:xfrm>
            <a:off x="457200" y="297021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Oval 77"/>
          <p:cNvSpPr/>
          <p:nvPr/>
        </p:nvSpPr>
        <p:spPr bwMode="auto">
          <a:xfrm>
            <a:off x="4239590" y="2939142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Oval 13"/>
          <p:cNvSpPr>
            <a:spLocks noChangeArrowheads="1"/>
          </p:cNvSpPr>
          <p:nvPr/>
        </p:nvSpPr>
        <p:spPr bwMode="auto">
          <a:xfrm>
            <a:off x="3276600" y="2514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Line 8"/>
          <p:cNvSpPr>
            <a:spLocks noChangeShapeType="1"/>
          </p:cNvSpPr>
          <p:nvPr/>
        </p:nvSpPr>
        <p:spPr bwMode="auto">
          <a:xfrm flipV="1">
            <a:off x="2514600" y="25908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81" name="Text Box 18"/>
          <p:cNvSpPr txBox="1">
            <a:spLocks noChangeArrowheads="1"/>
          </p:cNvSpPr>
          <p:nvPr/>
        </p:nvSpPr>
        <p:spPr bwMode="auto">
          <a:xfrm>
            <a:off x="1219200" y="2831068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4" name="Text Box 18"/>
          <p:cNvSpPr txBox="1">
            <a:spLocks noChangeArrowheads="1"/>
          </p:cNvSpPr>
          <p:nvPr/>
        </p:nvSpPr>
        <p:spPr bwMode="auto">
          <a:xfrm>
            <a:off x="2286000" y="2590800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5" name="Text Box 18"/>
          <p:cNvSpPr txBox="1">
            <a:spLocks noChangeArrowheads="1"/>
          </p:cNvSpPr>
          <p:nvPr/>
        </p:nvSpPr>
        <p:spPr bwMode="auto">
          <a:xfrm>
            <a:off x="3228877" y="2907268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7" name="Text Box 18"/>
          <p:cNvSpPr txBox="1">
            <a:spLocks noChangeArrowheads="1"/>
          </p:cNvSpPr>
          <p:nvPr/>
        </p:nvSpPr>
        <p:spPr bwMode="auto">
          <a:xfrm>
            <a:off x="4724400" y="2057400"/>
            <a:ext cx="426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T(w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mbria Math"/>
                <a:cs typeface="Calibri" pitchFamily="34" charset="0"/>
                <a:sym typeface="Symbol"/>
              </a:rPr>
              <a:t>⨁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ea typeface="Cambria Math"/>
                <a:cs typeface="Calibri" pitchFamily="34" charset="0"/>
                <a:sym typeface="Symbol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04800" y="5181600"/>
            <a:ext cx="84582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Tensor(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Tensor(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4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= Tensor(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kern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4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n-US" sz="2400" kern="0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81000" y="5791200"/>
            <a:ext cx="731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kern="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(Tensor(</a:t>
            </a:r>
            <a:r>
              <a:rPr lang="en-US" sz="2400" kern="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kern="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,w</a:t>
            </a:r>
            <a:r>
              <a:rPr lang="en-US" sz="2400" kern="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)) = </a:t>
            </a:r>
            <a:r>
              <a:rPr lang="en-US" sz="2400" kern="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ea typeface="Cambria Math"/>
                <a:cs typeface="Calibri" pitchFamily="34" charset="0"/>
              </a:rPr>
              <a:t> ⨂ </a:t>
            </a:r>
            <a:r>
              <a:rPr lang="en-US" sz="2400" kern="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</a:p>
          <a:p>
            <a:pPr lvl="0">
              <a:defRPr/>
            </a:pPr>
            <a:r>
              <a:rPr lang="en-US" sz="2400" kern="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sz="2400" kern="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/>
              </a:rPr>
              <a:t>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kern="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= </a:t>
            </a:r>
            <a:r>
              <a:rPr lang="en-US" sz="2400" kern="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sz="2400" kern="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ea typeface="Cambria Math"/>
                <a:cs typeface="Calibri" pitchFamily="34" charset="0"/>
                <a:sym typeface="Symbol"/>
              </a:rPr>
              <a:t>⨁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kern="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sz="2400" kern="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n-US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5943600" y="3733800"/>
            <a:ext cx="1476375" cy="533400"/>
            <a:chOff x="6705600" y="2667000"/>
            <a:chExt cx="1476980" cy="533400"/>
          </a:xfrm>
        </p:grpSpPr>
        <p:sp>
          <p:nvSpPr>
            <p:cNvPr id="88" name="Down Arrow 33"/>
            <p:cNvSpPr>
              <a:spLocks noChangeArrowheads="1"/>
            </p:cNvSpPr>
            <p:nvPr/>
          </p:nvSpPr>
          <p:spPr bwMode="auto">
            <a:xfrm>
              <a:off x="6705600" y="2667000"/>
              <a:ext cx="228600" cy="533400"/>
            </a:xfrm>
            <a:prstGeom prst="downArrow">
              <a:avLst>
                <a:gd name="adj1" fmla="val 50000"/>
                <a:gd name="adj2" fmla="val 50005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89" name="Rectangle 38"/>
            <p:cNvSpPr>
              <a:spLocks noChangeArrowheads="1"/>
            </p:cNvSpPr>
            <p:nvPr/>
          </p:nvSpPr>
          <p:spPr bwMode="auto">
            <a:xfrm>
              <a:off x="7010400" y="2667000"/>
              <a:ext cx="11721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>
                  <a:sym typeface="Symbol" pitchFamily="18" charset="2"/>
                </a:rPr>
                <a:t>DeTensor</a:t>
              </a:r>
              <a:endParaRPr lang="en-US" dirty="0"/>
            </a:p>
          </p:txBody>
        </p:sp>
      </p:grpSp>
      <p:sp>
        <p:nvSpPr>
          <p:cNvPr id="90" name="Rectangle 89"/>
          <p:cNvSpPr/>
          <p:nvPr/>
        </p:nvSpPr>
        <p:spPr>
          <a:xfrm>
            <a:off x="4933850" y="4248090"/>
            <a:ext cx="39645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sym typeface="Symbol" pitchFamily="18" charset="2"/>
              </a:rPr>
              <a:t>    (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ea typeface="Cambria Math"/>
                <a:cs typeface="Calibri" pitchFamily="34" charset="0"/>
                <a:sym typeface="Symbol"/>
              </a:rPr>
              <a:t>⨁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sym typeface="Symbol" pitchFamily="18" charset="2"/>
              </a:rPr>
              <a:t> </a:t>
            </a:r>
            <a:endParaRPr lang="en-IN" sz="2000" dirty="0">
              <a:solidFill>
                <a:srgbClr val="3333CC">
                  <a:lumMod val="75000"/>
                </a:srgbClr>
              </a:solidFill>
            </a:endParaRPr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>
            <a:off x="1285875" y="3152775"/>
            <a:ext cx="1457325" cy="504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V="1">
            <a:off x="3048000" y="3124200"/>
            <a:ext cx="11430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 sz="1600"/>
          </a:p>
        </p:txBody>
      </p:sp>
      <p:sp>
        <p:nvSpPr>
          <p:cNvPr id="30" name="Oval 13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234109" y="3440668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139109" y="3440668"/>
            <a:ext cx="1051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T(w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,u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1981200" y="304800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d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3072812" y="3119735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e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724400" y="2895600"/>
            <a:ext cx="434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=  T(w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1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2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3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,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1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2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3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)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 </a:t>
            </a:r>
          </a:p>
          <a:p>
            <a:pPr lvl="0"/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mbria Math"/>
                <a:cs typeface="Calibri" pitchFamily="34" charset="0"/>
                <a:sym typeface="Symbol"/>
              </a:rPr>
              <a:t>⨁ 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T(w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4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w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5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,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4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  <a:latin typeface="Cambria Math"/>
                <a:ea typeface="Cambria Math"/>
                <a:cs typeface="Arial" pitchFamily="34" charset="0"/>
              </a:rPr>
              <a:t> ⨂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 u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5</a:t>
            </a:r>
            <a:r>
              <a:rPr lang="en-US" sz="2000" dirty="0" smtClean="0">
                <a:solidFill>
                  <a:srgbClr val="3333CC">
                    <a:lumMod val="75000"/>
                  </a:srgbClr>
                </a:solidFill>
              </a:rPr>
              <a:t>)</a:t>
            </a:r>
            <a:r>
              <a:rPr lang="en-US" sz="2000" baseline="-25000" dirty="0" smtClean="0">
                <a:solidFill>
                  <a:srgbClr val="3333CC">
                    <a:lumMod val="75000"/>
                  </a:srgbClr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3" grpId="0"/>
      <p:bldP spid="86" grpId="0"/>
      <p:bldP spid="90" grpId="0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 Intersection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90600" y="2557462"/>
            <a:ext cx="6629400" cy="1938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kern="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/>
              </a:rPr>
              <a:t> 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/>
              </a:rPr>
              <a:t>{ 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</a:t>
            </a:r>
            <a:r>
              <a:rPr lang="en-US" sz="2400" kern="0" baseline="-25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(s) | s 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 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} ) =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2400" dirty="0">
                <a:latin typeface="Calibri" pitchFamily="34" charset="0"/>
                <a:cs typeface="Calibri" pitchFamily="34" charset="0"/>
                <a:sym typeface="Symbol"/>
              </a:rPr>
              <a:t> { </a:t>
            </a:r>
            <a:r>
              <a:rPr lang="en-US" sz="2400" kern="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           A</a:t>
            </a:r>
            <a:r>
              <a:rPr lang="en-US" sz="2400" kern="0" baseline="-25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(s)               )  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| s 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 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} =</a:t>
            </a:r>
          </a:p>
          <a:p>
            <a:pPr>
              <a:defRPr/>
            </a:pPr>
            <a:r>
              <a:rPr lang="en-US" sz="2400" dirty="0">
                <a:latin typeface="Calibri" pitchFamily="34" charset="0"/>
                <a:cs typeface="Calibri" pitchFamily="34" charset="0"/>
                <a:sym typeface="Symbol"/>
              </a:rPr>
              <a:t> { </a:t>
            </a:r>
            <a:r>
              <a:rPr lang="en-US" sz="2400" kern="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DeTensor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(Tensor(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kern="0" baseline="-25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(s),A</a:t>
            </a:r>
            <a:r>
              <a:rPr lang="en-US" sz="2400" kern="0" baseline="-25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(s)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  ) 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| s 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 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} =</a:t>
            </a:r>
          </a:p>
          <a:p>
            <a:pPr>
              <a:defRPr/>
            </a:pPr>
            <a:r>
              <a:rPr lang="en-US" sz="2400" dirty="0">
                <a:latin typeface="Calibri" pitchFamily="34" charset="0"/>
                <a:cs typeface="Calibri" pitchFamily="34" charset="0"/>
                <a:sym typeface="Symbol"/>
              </a:rPr>
              <a:t> {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kern="0" baseline="-25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(s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 ⨂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kern="0" baseline="-25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(s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                                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| 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s </a:t>
            </a:r>
            <a:r>
              <a:rPr lang="en-US" sz="2400" dirty="0">
                <a:latin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400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T </a:t>
            </a:r>
            <a:r>
              <a:rPr lang="en-US" sz="2400" kern="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} </a:t>
            </a:r>
          </a:p>
          <a:p>
            <a:pPr>
              <a:defRPr/>
            </a:pPr>
            <a:endParaRPr lang="en-US" sz="2400" kern="0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1143000"/>
            <a:ext cx="71447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smtClean="0">
                <a:latin typeface="Calibri" pitchFamily="34" charset="0"/>
                <a:ea typeface="Cambria Math"/>
                <a:cs typeface="Calibri" pitchFamily="34" charset="0"/>
              </a:rPr>
              <a:t>Theorem</a:t>
            </a:r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</a:rPr>
              <a:t>: For any set of words T, </a:t>
            </a:r>
          </a:p>
          <a:p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</a:rPr>
              <a:t>                        </a:t>
            </a:r>
            <a:r>
              <a:rPr lang="en-US" sz="2400" dirty="0" err="1" smtClean="0">
                <a:latin typeface="Calibri" pitchFamily="34" charset="0"/>
                <a:ea typeface="Cambria Math"/>
                <a:cs typeface="Calibri" pitchFamily="34" charset="0"/>
              </a:rPr>
              <a:t>DeTensor</a:t>
            </a:r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(T)) =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ea typeface="Cambria Math"/>
                <a:cs typeface="Calibri" pitchFamily="34" charset="0"/>
                <a:sym typeface="Symbol"/>
              </a:rPr>
              <a:t>⨁ </a:t>
            </a:r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  <a:sym typeface="Symbol"/>
              </a:rPr>
              <a:t>{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(s)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</a:t>
            </a:r>
            <a:r>
              <a:rPr lang="en-US" sz="240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(s) | s </a:t>
            </a:r>
            <a:r>
              <a:rPr lang="en-US" sz="2400" dirty="0" smtClean="0">
                <a:latin typeface="Calibri" pitchFamily="34" charset="0"/>
                <a:ea typeface="Cambria Math"/>
                <a:cs typeface="Calibri" pitchFamily="34" charset="0"/>
              </a:rPr>
              <a:t>∊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 }</a:t>
            </a:r>
            <a:endParaRPr lang="en-IN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Weighted Automata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3A390-A058-48E8-A484-A5EF5BD0A6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077" name="Content Placeholder 20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r>
              <a:rPr lang="en-US" dirty="0" smtClean="0"/>
              <a:t>A finite-state machine with weights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normal FSM: word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err="1" smtClean="0">
                <a:sym typeface="Symbol"/>
              </a:rPr>
              <a:t>Bool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Weighted Automata: </a:t>
            </a:r>
            <a:r>
              <a:rPr lang="en-US" dirty="0" smtClean="0"/>
              <a:t>word </a:t>
            </a:r>
            <a:r>
              <a:rPr lang="en-US" dirty="0" smtClean="0">
                <a:sym typeface="Symbol"/>
              </a:rPr>
              <a:t> Weight</a:t>
            </a:r>
          </a:p>
          <a:p>
            <a:endParaRPr lang="en-US" dirty="0" smtClean="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2514600" y="2057400"/>
            <a:ext cx="3124200" cy="20939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95400" y="2819400"/>
            <a:ext cx="8681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a b c</a:t>
            </a:r>
            <a:endParaRPr lang="en-US" sz="2400" baseline="-25000" dirty="0"/>
          </a:p>
        </p:txBody>
      </p:sp>
      <p:grpSp>
        <p:nvGrpSpPr>
          <p:cNvPr id="8" name="Group 116"/>
          <p:cNvGrpSpPr>
            <a:grpSpLocks/>
          </p:cNvGrpSpPr>
          <p:nvPr/>
        </p:nvGrpSpPr>
        <p:grpSpPr bwMode="auto">
          <a:xfrm>
            <a:off x="3048000" y="2357734"/>
            <a:ext cx="2362200" cy="1014353"/>
            <a:chOff x="5867400" y="1834496"/>
            <a:chExt cx="2362200" cy="1014090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5867400" y="2286000"/>
              <a:ext cx="685800" cy="4302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6553200" y="2286000"/>
              <a:ext cx="838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7391400" y="2286000"/>
              <a:ext cx="83820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 sz="1600"/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5867400" y="2139217"/>
              <a:ext cx="356188" cy="461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a</a:t>
              </a:r>
              <a:endParaRPr lang="en-US" sz="2400" dirty="0">
                <a:solidFill>
                  <a:srgbClr val="CC0000"/>
                </a:solidFill>
              </a:endParaRP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6665548" y="1834496"/>
              <a:ext cx="356188" cy="461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b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7656148" y="2063038"/>
              <a:ext cx="338554" cy="461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C0000"/>
                  </a:solidFill>
                </a:rPr>
                <a:t>c</a:t>
              </a:r>
              <a:endParaRPr lang="en-US" sz="2400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6019800" y="2448580"/>
              <a:ext cx="465192" cy="400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6641503" y="2209800"/>
              <a:ext cx="465192" cy="400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7403503" y="2362200"/>
              <a:ext cx="465192" cy="400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</a:p>
          </p:txBody>
        </p:sp>
      </p:grpSp>
      <p:sp>
        <p:nvSpPr>
          <p:cNvPr id="18" name="Text Box 51"/>
          <p:cNvSpPr txBox="1">
            <a:spLocks noChangeArrowheads="1"/>
          </p:cNvSpPr>
          <p:nvPr/>
        </p:nvSpPr>
        <p:spPr bwMode="auto">
          <a:xfrm>
            <a:off x="6172200" y="2895600"/>
            <a:ext cx="2069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400" baseline="-25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400" baseline="-25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uiExpand="1" build="p"/>
      <p:bldP spid="6" grpId="0" animBg="1"/>
      <p:bldP spid="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Tensors</a:t>
            </a:r>
          </a:p>
        </p:txBody>
      </p:sp>
      <p:sp>
        <p:nvSpPr>
          <p:cNvPr id="10269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dirty="0" smtClean="0"/>
              <a:t>Tensors are good, but do they exist?</a:t>
            </a:r>
          </a:p>
          <a:p>
            <a:pPr lvl="1" eaLnBrk="1" hangingPunct="1"/>
            <a:r>
              <a:rPr lang="en-US" dirty="0" smtClean="0"/>
              <a:t>Yes!</a:t>
            </a:r>
          </a:p>
          <a:p>
            <a:pPr eaLnBrk="1" hangingPunct="1"/>
            <a:r>
              <a:rPr lang="en-US" dirty="0" smtClean="0"/>
              <a:t>If (D,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Cambria Math"/>
                <a:cs typeface="Calibri" pitchFamily="34" charset="0"/>
              </a:rPr>
              <a:t> ⨂</a:t>
            </a:r>
            <a:r>
              <a:rPr lang="en-US" dirty="0" smtClean="0">
                <a:ea typeface="Cambria Math"/>
                <a:cs typeface="Calibri" pitchFamily="34" charset="0"/>
              </a:rPr>
              <a:t>)</a:t>
            </a:r>
            <a:r>
              <a:rPr lang="en-US" dirty="0" smtClean="0"/>
              <a:t> is commutative:</a:t>
            </a:r>
          </a:p>
          <a:p>
            <a:pPr lvl="1" eaLnBrk="1" hangingPunct="1"/>
            <a:r>
              <a:rPr lang="en-US" dirty="0" smtClean="0"/>
              <a:t>Then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 = D, </a:t>
            </a:r>
            <a:r>
              <a:rPr lang="en-US" sz="2000" dirty="0" smtClean="0">
                <a:solidFill>
                  <a:srgbClr val="000000"/>
                </a:solidFill>
                <a:cs typeface="Calibri" pitchFamily="34" charset="0"/>
                <a:sym typeface="Symbol" pitchFamily="18" charset="2"/>
              </a:rPr>
              <a:t>Tensor(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Calibri" pitchFamily="34" charset="0"/>
                <a:sym typeface="Symbol" pitchFamily="18" charset="2"/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cs typeface="Calibri" pitchFamily="34" charset="0"/>
                <a:sym typeface="Symbol" pitchFamily="18" charset="2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cs typeface="Calibri" pitchFamily="34" charset="0"/>
                <a:sym typeface="Symbol" pitchFamily="18" charset="2"/>
              </a:rPr>
              <a:t>,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Calibri" pitchFamily="34" charset="0"/>
                <a:sym typeface="Symbol" pitchFamily="18" charset="2"/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cs typeface="Calibri" pitchFamily="34" charset="0"/>
                <a:sym typeface="Symbol" pitchFamily="18" charset="2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cs typeface="Calibri" pitchFamily="34" charset="0"/>
                <a:sym typeface="Symbol" pitchFamily="18" charset="2"/>
              </a:rPr>
              <a:t>) =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Calibri" pitchFamily="34" charset="0"/>
                <a:sym typeface="Symbol" pitchFamily="18" charset="2"/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cs typeface="Calibri" pitchFamily="34" charset="0"/>
                <a:sym typeface="Symbol" pitchFamily="18" charset="2"/>
              </a:rPr>
              <a:t>1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ea typeface="Cambria Math"/>
                <a:cs typeface="Calibri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Calibri" pitchFamily="34" charset="0"/>
                <a:sym typeface="Symbol" pitchFamily="18" charset="2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cs typeface="Calibri" pitchFamily="34" charset="0"/>
                <a:sym typeface="Symbol" pitchFamily="18" charset="2"/>
              </a:rPr>
              <a:t>2</a:t>
            </a:r>
            <a:r>
              <a:rPr lang="en-US" sz="2000" dirty="0" smtClean="0">
                <a:cs typeface="Calibri" pitchFamily="34" charset="0"/>
                <a:sym typeface="Symbol" pitchFamily="18" charset="2"/>
              </a:rPr>
              <a:t>, </a:t>
            </a:r>
            <a:r>
              <a:rPr lang="en-US" sz="2000" dirty="0" err="1" smtClean="0">
                <a:cs typeface="Calibri" pitchFamily="34" charset="0"/>
                <a:sym typeface="Symbol" pitchFamily="18" charset="2"/>
              </a:rPr>
              <a:t>DeTensor</a:t>
            </a:r>
            <a:r>
              <a:rPr lang="en-US" sz="2000" dirty="0" smtClean="0">
                <a:cs typeface="Calibri" pitchFamily="34" charset="0"/>
                <a:sym typeface="Symbol" pitchFamily="18" charset="2"/>
              </a:rPr>
              <a:t> is identity</a:t>
            </a:r>
            <a:endParaRPr lang="en-US" dirty="0" smtClean="0"/>
          </a:p>
          <a:p>
            <a:pPr eaLnBrk="1" hangingPunct="1"/>
            <a:r>
              <a:rPr lang="en-US" dirty="0" smtClean="0"/>
              <a:t>If D is the set of matrices over a commutative domain</a:t>
            </a:r>
          </a:p>
          <a:p>
            <a:pPr lvl="1" eaLnBrk="1" hangingPunct="1"/>
            <a:r>
              <a:rPr lang="en-US" dirty="0" smtClean="0"/>
              <a:t>Extend is matrix multiplication, combine is point-wise</a:t>
            </a:r>
          </a:p>
          <a:p>
            <a:pPr lvl="1" eaLnBrk="1" hangingPunct="1"/>
            <a:r>
              <a:rPr lang="en-US" dirty="0" smtClean="0"/>
              <a:t>Tensor is </a:t>
            </a:r>
            <a:r>
              <a:rPr lang="en-US" dirty="0" err="1" smtClean="0"/>
              <a:t>Kronecker</a:t>
            </a:r>
            <a:r>
              <a:rPr lang="en-US" dirty="0" smtClean="0"/>
              <a:t> product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2C57E-0D98-475A-AB35-DA0BA4A15FA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Tensors</a:t>
            </a:r>
          </a:p>
        </p:txBody>
      </p:sp>
      <p:sp>
        <p:nvSpPr>
          <p:cNvPr id="10269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Kronecker</a:t>
            </a:r>
            <a:r>
              <a:rPr lang="en-US" dirty="0" smtClean="0"/>
              <a:t> product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2C57E-0D98-475A-AB35-DA0BA4A15FA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2362200"/>
          <a:ext cx="1295400" cy="990600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3000" y="1981201"/>
          <a:ext cx="3352800" cy="1523999"/>
        </p:xfrm>
        <a:graphic>
          <a:graphicData uri="http://schemas.openxmlformats.org/drawingml/2006/table">
            <a:tbl>
              <a:tblPr/>
              <a:tblGrid>
                <a:gridCol w="865239"/>
                <a:gridCol w="973393"/>
                <a:gridCol w="865239"/>
                <a:gridCol w="648929"/>
              </a:tblGrid>
              <a:tr h="358983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981200" y="2667000"/>
            <a:ext cx="3857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mbria Math" pitchFamily="18" charset="0"/>
              </a:rPr>
              <a:t>⨀</a:t>
            </a:r>
            <a:endParaRPr lang="en-US" dirty="0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191000" y="2667000"/>
            <a:ext cx="358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mbria Math" pitchFamily="18" charset="0"/>
              </a:rPr>
              <a:t>=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590800" y="2362200"/>
          <a:ext cx="1295400" cy="990600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181600" y="4648200"/>
          <a:ext cx="2667000" cy="990600"/>
        </p:xfrm>
        <a:graphic>
          <a:graphicData uri="http://schemas.openxmlformats.org/drawingml/2006/table">
            <a:tbl>
              <a:tblPr/>
              <a:tblGrid>
                <a:gridCol w="1295400"/>
                <a:gridCol w="13716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5943600" y="3733800"/>
            <a:ext cx="1476375" cy="533400"/>
            <a:chOff x="6705600" y="2667000"/>
            <a:chExt cx="1476980" cy="533400"/>
          </a:xfrm>
        </p:grpSpPr>
        <p:sp>
          <p:nvSpPr>
            <p:cNvPr id="14" name="Down Arrow 33"/>
            <p:cNvSpPr>
              <a:spLocks noChangeArrowheads="1"/>
            </p:cNvSpPr>
            <p:nvPr/>
          </p:nvSpPr>
          <p:spPr bwMode="auto">
            <a:xfrm>
              <a:off x="6705600" y="2667000"/>
              <a:ext cx="228600" cy="533400"/>
            </a:xfrm>
            <a:prstGeom prst="downArrow">
              <a:avLst>
                <a:gd name="adj1" fmla="val 50000"/>
                <a:gd name="adj2" fmla="val 50005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7010400" y="2667000"/>
              <a:ext cx="11721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>
                  <a:sym typeface="Symbol" pitchFamily="18" charset="2"/>
                </a:rPr>
                <a:t>DeTensor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Tensors</a:t>
            </a:r>
          </a:p>
        </p:txBody>
      </p:sp>
      <p:sp>
        <p:nvSpPr>
          <p:cNvPr id="10269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dirty="0" smtClean="0"/>
              <a:t>D is the set of matrices over a commutative domain</a:t>
            </a:r>
          </a:p>
          <a:p>
            <a:pPr lvl="1" eaLnBrk="1" hangingPunct="1"/>
            <a:r>
              <a:rPr lang="en-US" dirty="0" smtClean="0"/>
              <a:t>Finite relations (matrices over Booleans)</a:t>
            </a:r>
          </a:p>
          <a:p>
            <a:pPr lvl="1" eaLnBrk="1" hangingPunct="1"/>
            <a:r>
              <a:rPr lang="en-US" dirty="0" smtClean="0"/>
              <a:t>Affine relations (matrices over integers)</a:t>
            </a:r>
          </a:p>
          <a:p>
            <a:pPr eaLnBrk="1" hangingPunct="1"/>
            <a:r>
              <a:rPr lang="en-US" dirty="0" smtClean="0"/>
              <a:t>Q: Does tensor product exist for all (bounded idempotent) </a:t>
            </a:r>
            <a:r>
              <a:rPr lang="en-US" dirty="0" err="1" smtClean="0"/>
              <a:t>semirings</a:t>
            </a:r>
            <a:r>
              <a:rPr lang="en-US" dirty="0" smtClean="0"/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2C57E-0D98-475A-AB35-DA0BA4A15FA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590800"/>
            <a:ext cx="7772400" cy="1524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</a:rPr>
              <a:t>Part II: Context-Bounded Analysis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157663" y="299085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Tensors and Concurrency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799B5A-5909-4958-A58E-598864A2651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295400" y="5329238"/>
            <a:ext cx="5562600" cy="461962"/>
            <a:chOff x="1295400" y="5100638"/>
            <a:chExt cx="5562600" cy="461962"/>
          </a:xfrm>
        </p:grpSpPr>
        <p:sp>
          <p:nvSpPr>
            <p:cNvPr id="10" name="Rectangle 9"/>
            <p:cNvSpPr/>
            <p:nvPr/>
          </p:nvSpPr>
          <p:spPr>
            <a:xfrm>
              <a:off x="1295400" y="5100638"/>
              <a:ext cx="2133600" cy="46196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  <a:defRPr/>
              </a:pP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T(</a:t>
              </a: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w</a:t>
              </a:r>
              <a:r>
                <a:rPr lang="en-US" sz="2400" kern="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,</a:t>
              </a:r>
              <a:r>
                <a:rPr lang="en-US" sz="2400" dirty="0">
                  <a:solidFill>
                    <a:srgbClr val="FF0000"/>
                  </a:solidFill>
                  <a:latin typeface="cmsy10" pitchFamily="34" charset="0"/>
                </a:rPr>
                <a:t> </a:t>
              </a: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w</a:t>
              </a:r>
              <a:r>
                <a:rPr lang="en-US" sz="2400" kern="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, w</a:t>
              </a:r>
              <a:r>
                <a:rPr lang="en-US" sz="2400" kern="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5800" y="5100638"/>
              <a:ext cx="2362200" cy="46196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  <a:defRPr/>
              </a:pP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T(</a:t>
              </a: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w</a:t>
              </a:r>
              <a:r>
                <a:rPr lang="en-US" sz="2400" kern="0" baseline="-250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,</a:t>
              </a:r>
              <a:r>
                <a:rPr lang="en-US" sz="2400" dirty="0">
                  <a:solidFill>
                    <a:srgbClr val="0070C0"/>
                  </a:solidFill>
                  <a:latin typeface="cmsy10" pitchFamily="34" charset="0"/>
                </a:rPr>
                <a:t> </a:t>
              </a: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w</a:t>
              </a:r>
              <a:r>
                <a:rPr lang="en-US" sz="2400" kern="0" baseline="-250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, w</a:t>
              </a:r>
              <a:r>
                <a:rPr lang="en-US" sz="2400" kern="0" baseline="-250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6</a:t>
              </a: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sz="2400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43019" name="Rectangle 12"/>
          <p:cNvSpPr>
            <a:spLocks noChangeArrowheads="1"/>
          </p:cNvSpPr>
          <p:nvPr/>
        </p:nvSpPr>
        <p:spPr bwMode="auto">
          <a:xfrm>
            <a:off x="3657600" y="5329238"/>
            <a:ext cx="447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endParaRPr lang="en-US" sz="2400" b="1" dirty="0" smtClean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5791200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T(</a:t>
            </a:r>
            <a:r>
              <a:rPr lang="en-US" sz="2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b="1" dirty="0" smtClean="0">
                <a:solidFill>
                  <a:srgbClr val="000000"/>
                </a:solidFill>
                <a:latin typeface="cmsy10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4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cmsy10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 </a:t>
            </a:r>
            <a:r>
              <a:rPr lang="en-US" sz="24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b="1" dirty="0" smtClean="0">
                <a:solidFill>
                  <a:srgbClr val="000000"/>
                </a:solidFill>
                <a:latin typeface="cmsy10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5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 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3 </a:t>
            </a:r>
            <a:r>
              <a:rPr lang="en-US" sz="24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6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 ⨂</a:t>
            </a:r>
            <a:r>
              <a:rPr lang="en-US" sz="2400" b="1" dirty="0" smtClean="0">
                <a:solidFill>
                  <a:srgbClr val="000000"/>
                </a:solidFill>
                <a:latin typeface="cmsy10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4</a:t>
            </a:r>
            <a:r>
              <a:rPr lang="en-US" sz="2400" b="1" dirty="0">
                <a:solidFill>
                  <a:srgbClr val="000000"/>
                </a:solidFill>
                <a:latin typeface="cmsy10" pitchFamily="34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solidFill>
                  <a:srgbClr val="000000"/>
                </a:solidFill>
                <a:latin typeface="cmsy10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 </a:t>
            </a:r>
            <a:r>
              <a:rPr lang="en-US" sz="24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b="1" dirty="0" smtClean="0">
                <a:solidFill>
                  <a:srgbClr val="000000"/>
                </a:solidFill>
                <a:latin typeface="cmsy10" pitchFamily="34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5</a:t>
            </a:r>
            <a:r>
              <a:rPr lang="en-US" sz="2400" b="1" dirty="0">
                <a:solidFill>
                  <a:srgbClr val="000000"/>
                </a:solidFill>
                <a:latin typeface="cmsy10" pitchFamily="34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3 </a:t>
            </a:r>
            <a:r>
              <a:rPr lang="en-US" sz="24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kern="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6</a:t>
            </a:r>
            <a:endParaRPr lang="en-US" sz="2400" kern="0" dirty="0">
              <a:solidFill>
                <a:srgbClr val="00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206625" y="1828800"/>
            <a:ext cx="200025" cy="1219200"/>
            <a:chOff x="2206625" y="1600200"/>
            <a:chExt cx="200025" cy="1219200"/>
          </a:xfrm>
        </p:grpSpPr>
        <p:sp>
          <p:nvSpPr>
            <p:cNvPr id="43035" name="Oval 6"/>
            <p:cNvSpPr>
              <a:spLocks noChangeArrowheads="1"/>
            </p:cNvSpPr>
            <p:nvPr/>
          </p:nvSpPr>
          <p:spPr bwMode="auto">
            <a:xfrm>
              <a:off x="2286000" y="1600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3036" name="Oval 6"/>
            <p:cNvSpPr>
              <a:spLocks noChangeArrowheads="1"/>
            </p:cNvSpPr>
            <p:nvPr/>
          </p:nvSpPr>
          <p:spPr bwMode="auto">
            <a:xfrm>
              <a:off x="2286000" y="2743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3039" name="Freeform 14"/>
            <p:cNvSpPr>
              <a:spLocks noChangeArrowheads="1"/>
            </p:cNvSpPr>
            <p:nvPr/>
          </p:nvSpPr>
          <p:spPr bwMode="auto">
            <a:xfrm>
              <a:off x="2206625" y="1692275"/>
              <a:ext cx="200025" cy="1036638"/>
            </a:xfrm>
            <a:custGeom>
              <a:avLst/>
              <a:gdLst>
                <a:gd name="T0" fmla="*/ 127199 w 200167"/>
                <a:gd name="T1" fmla="*/ 0 h 1037230"/>
                <a:gd name="T2" fmla="*/ 31799 w 200167"/>
                <a:gd name="T3" fmla="*/ 163588 h 1037230"/>
                <a:gd name="T4" fmla="*/ 195340 w 200167"/>
                <a:gd name="T5" fmla="*/ 368070 h 1037230"/>
                <a:gd name="T6" fmla="*/ 4543 w 200167"/>
                <a:gd name="T7" fmla="*/ 613450 h 1037230"/>
                <a:gd name="T8" fmla="*/ 168084 w 200167"/>
                <a:gd name="T9" fmla="*/ 804299 h 1037230"/>
                <a:gd name="T10" fmla="*/ 127199 w 200167"/>
                <a:gd name="T11" fmla="*/ 1036046 h 10372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167"/>
                <a:gd name="T19" fmla="*/ 0 h 1037230"/>
                <a:gd name="T20" fmla="*/ 200167 w 200167"/>
                <a:gd name="T21" fmla="*/ 1037230 h 10372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167" h="1037230">
                  <a:moveTo>
                    <a:pt x="127379" y="0"/>
                  </a:moveTo>
                  <a:cubicBezTo>
                    <a:pt x="73925" y="51179"/>
                    <a:pt x="20472" y="102359"/>
                    <a:pt x="31845" y="163774"/>
                  </a:cubicBezTo>
                  <a:cubicBezTo>
                    <a:pt x="43218" y="225189"/>
                    <a:pt x="200167" y="293427"/>
                    <a:pt x="195618" y="368490"/>
                  </a:cubicBezTo>
                  <a:cubicBezTo>
                    <a:pt x="191069" y="443553"/>
                    <a:pt x="9098" y="541362"/>
                    <a:pt x="4549" y="614150"/>
                  </a:cubicBezTo>
                  <a:cubicBezTo>
                    <a:pt x="0" y="686938"/>
                    <a:pt x="147850" y="734705"/>
                    <a:pt x="168322" y="805218"/>
                  </a:cubicBezTo>
                  <a:cubicBezTo>
                    <a:pt x="188794" y="875731"/>
                    <a:pt x="158086" y="956480"/>
                    <a:pt x="127379" y="1037230"/>
                  </a:cubicBezTo>
                </a:path>
              </a:pathLst>
            </a:cu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209800" y="3078163"/>
            <a:ext cx="200025" cy="1112837"/>
            <a:chOff x="2209800" y="2849563"/>
            <a:chExt cx="200025" cy="1112837"/>
          </a:xfrm>
        </p:grpSpPr>
        <p:sp>
          <p:nvSpPr>
            <p:cNvPr id="43037" name="Oval 7"/>
            <p:cNvSpPr>
              <a:spLocks noChangeArrowheads="1"/>
            </p:cNvSpPr>
            <p:nvPr/>
          </p:nvSpPr>
          <p:spPr bwMode="auto">
            <a:xfrm>
              <a:off x="2286000" y="3886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3040" name="Freeform 15"/>
            <p:cNvSpPr>
              <a:spLocks noChangeArrowheads="1"/>
            </p:cNvSpPr>
            <p:nvPr/>
          </p:nvSpPr>
          <p:spPr bwMode="auto">
            <a:xfrm>
              <a:off x="2209800" y="2849563"/>
              <a:ext cx="200025" cy="1036637"/>
            </a:xfrm>
            <a:custGeom>
              <a:avLst/>
              <a:gdLst>
                <a:gd name="T0" fmla="*/ 127199 w 200167"/>
                <a:gd name="T1" fmla="*/ 0 h 1037230"/>
                <a:gd name="T2" fmla="*/ 31799 w 200167"/>
                <a:gd name="T3" fmla="*/ 163586 h 1037230"/>
                <a:gd name="T4" fmla="*/ 195340 w 200167"/>
                <a:gd name="T5" fmla="*/ 368068 h 1037230"/>
                <a:gd name="T6" fmla="*/ 4543 w 200167"/>
                <a:gd name="T7" fmla="*/ 613448 h 1037230"/>
                <a:gd name="T8" fmla="*/ 168084 w 200167"/>
                <a:gd name="T9" fmla="*/ 804298 h 1037230"/>
                <a:gd name="T10" fmla="*/ 127199 w 200167"/>
                <a:gd name="T11" fmla="*/ 1036044 h 10372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167"/>
                <a:gd name="T19" fmla="*/ 0 h 1037230"/>
                <a:gd name="T20" fmla="*/ 200167 w 200167"/>
                <a:gd name="T21" fmla="*/ 1037230 h 10372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167" h="1037230">
                  <a:moveTo>
                    <a:pt x="127379" y="0"/>
                  </a:moveTo>
                  <a:cubicBezTo>
                    <a:pt x="73925" y="51179"/>
                    <a:pt x="20472" y="102359"/>
                    <a:pt x="31845" y="163774"/>
                  </a:cubicBezTo>
                  <a:cubicBezTo>
                    <a:pt x="43218" y="225189"/>
                    <a:pt x="200167" y="293427"/>
                    <a:pt x="195618" y="368490"/>
                  </a:cubicBezTo>
                  <a:cubicBezTo>
                    <a:pt x="191069" y="443553"/>
                    <a:pt x="9098" y="541362"/>
                    <a:pt x="4549" y="614150"/>
                  </a:cubicBezTo>
                  <a:cubicBezTo>
                    <a:pt x="0" y="686938"/>
                    <a:pt x="147850" y="734705"/>
                    <a:pt x="168322" y="805218"/>
                  </a:cubicBezTo>
                  <a:cubicBezTo>
                    <a:pt x="188794" y="875731"/>
                    <a:pt x="158086" y="956480"/>
                    <a:pt x="127379" y="1037230"/>
                  </a:cubicBezTo>
                </a:path>
              </a:pathLst>
            </a:cu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162175" y="4191000"/>
            <a:ext cx="200025" cy="1143000"/>
            <a:chOff x="2162175" y="3962400"/>
            <a:chExt cx="200025" cy="1143000"/>
          </a:xfrm>
        </p:grpSpPr>
        <p:sp>
          <p:nvSpPr>
            <p:cNvPr id="43038" name="Oval 8"/>
            <p:cNvSpPr>
              <a:spLocks noChangeArrowheads="1"/>
            </p:cNvSpPr>
            <p:nvPr/>
          </p:nvSpPr>
          <p:spPr bwMode="auto">
            <a:xfrm>
              <a:off x="2286000" y="5029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3041" name="Freeform 16"/>
            <p:cNvSpPr>
              <a:spLocks noChangeArrowheads="1"/>
            </p:cNvSpPr>
            <p:nvPr/>
          </p:nvSpPr>
          <p:spPr bwMode="auto">
            <a:xfrm>
              <a:off x="2162175" y="3962400"/>
              <a:ext cx="200025" cy="1036638"/>
            </a:xfrm>
            <a:custGeom>
              <a:avLst/>
              <a:gdLst>
                <a:gd name="T0" fmla="*/ 127199 w 200167"/>
                <a:gd name="T1" fmla="*/ 0 h 1037230"/>
                <a:gd name="T2" fmla="*/ 31799 w 200167"/>
                <a:gd name="T3" fmla="*/ 163588 h 1037230"/>
                <a:gd name="T4" fmla="*/ 195340 w 200167"/>
                <a:gd name="T5" fmla="*/ 368070 h 1037230"/>
                <a:gd name="T6" fmla="*/ 4543 w 200167"/>
                <a:gd name="T7" fmla="*/ 613450 h 1037230"/>
                <a:gd name="T8" fmla="*/ 168084 w 200167"/>
                <a:gd name="T9" fmla="*/ 804299 h 1037230"/>
                <a:gd name="T10" fmla="*/ 127199 w 200167"/>
                <a:gd name="T11" fmla="*/ 1036046 h 10372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167"/>
                <a:gd name="T19" fmla="*/ 0 h 1037230"/>
                <a:gd name="T20" fmla="*/ 200167 w 200167"/>
                <a:gd name="T21" fmla="*/ 1037230 h 10372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167" h="1037230">
                  <a:moveTo>
                    <a:pt x="127379" y="0"/>
                  </a:moveTo>
                  <a:cubicBezTo>
                    <a:pt x="73925" y="51179"/>
                    <a:pt x="20472" y="102359"/>
                    <a:pt x="31845" y="163774"/>
                  </a:cubicBezTo>
                  <a:cubicBezTo>
                    <a:pt x="43218" y="225189"/>
                    <a:pt x="200167" y="293427"/>
                    <a:pt x="195618" y="368490"/>
                  </a:cubicBezTo>
                  <a:cubicBezTo>
                    <a:pt x="191069" y="443553"/>
                    <a:pt x="9098" y="541362"/>
                    <a:pt x="4549" y="614150"/>
                  </a:cubicBezTo>
                  <a:cubicBezTo>
                    <a:pt x="0" y="686938"/>
                    <a:pt x="147850" y="734705"/>
                    <a:pt x="168322" y="805218"/>
                  </a:cubicBezTo>
                  <a:cubicBezTo>
                    <a:pt x="188794" y="875731"/>
                    <a:pt x="158086" y="956480"/>
                    <a:pt x="127379" y="1037230"/>
                  </a:cubicBezTo>
                </a:path>
              </a:pathLst>
            </a:cu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5" name="Rectangle 24"/>
          <p:cNvSpPr/>
          <p:nvPr/>
        </p:nvSpPr>
        <p:spPr bwMode="auto">
          <a:xfrm>
            <a:off x="1752600" y="2133600"/>
            <a:ext cx="5207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752600" y="3195638"/>
            <a:ext cx="5207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752600" y="4262438"/>
            <a:ext cx="5207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130800" y="1828800"/>
            <a:ext cx="200025" cy="1219200"/>
            <a:chOff x="5130800" y="1600200"/>
            <a:chExt cx="200025" cy="1219200"/>
          </a:xfrm>
        </p:grpSpPr>
        <p:sp>
          <p:nvSpPr>
            <p:cNvPr id="43025" name="Oval 6"/>
            <p:cNvSpPr>
              <a:spLocks noChangeArrowheads="1"/>
            </p:cNvSpPr>
            <p:nvPr/>
          </p:nvSpPr>
          <p:spPr bwMode="auto">
            <a:xfrm>
              <a:off x="5210175" y="1600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auto">
            <a:xfrm>
              <a:off x="5210175" y="2743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3029" name="Freeform 21"/>
            <p:cNvSpPr>
              <a:spLocks noChangeArrowheads="1"/>
            </p:cNvSpPr>
            <p:nvPr/>
          </p:nvSpPr>
          <p:spPr bwMode="auto">
            <a:xfrm>
              <a:off x="5130800" y="1692275"/>
              <a:ext cx="200025" cy="1036638"/>
            </a:xfrm>
            <a:custGeom>
              <a:avLst/>
              <a:gdLst>
                <a:gd name="T0" fmla="*/ 127199 w 200167"/>
                <a:gd name="T1" fmla="*/ 0 h 1037230"/>
                <a:gd name="T2" fmla="*/ 31799 w 200167"/>
                <a:gd name="T3" fmla="*/ 163588 h 1037230"/>
                <a:gd name="T4" fmla="*/ 195340 w 200167"/>
                <a:gd name="T5" fmla="*/ 368070 h 1037230"/>
                <a:gd name="T6" fmla="*/ 4543 w 200167"/>
                <a:gd name="T7" fmla="*/ 613450 h 1037230"/>
                <a:gd name="T8" fmla="*/ 168084 w 200167"/>
                <a:gd name="T9" fmla="*/ 804299 h 1037230"/>
                <a:gd name="T10" fmla="*/ 127199 w 200167"/>
                <a:gd name="T11" fmla="*/ 1036046 h 10372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167"/>
                <a:gd name="T19" fmla="*/ 0 h 1037230"/>
                <a:gd name="T20" fmla="*/ 200167 w 200167"/>
                <a:gd name="T21" fmla="*/ 1037230 h 10372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167" h="1037230">
                  <a:moveTo>
                    <a:pt x="127379" y="0"/>
                  </a:moveTo>
                  <a:cubicBezTo>
                    <a:pt x="73925" y="51179"/>
                    <a:pt x="20472" y="102359"/>
                    <a:pt x="31845" y="163774"/>
                  </a:cubicBezTo>
                  <a:cubicBezTo>
                    <a:pt x="43218" y="225189"/>
                    <a:pt x="200167" y="293427"/>
                    <a:pt x="195618" y="368490"/>
                  </a:cubicBezTo>
                  <a:cubicBezTo>
                    <a:pt x="191069" y="443553"/>
                    <a:pt x="9098" y="541362"/>
                    <a:pt x="4549" y="614150"/>
                  </a:cubicBezTo>
                  <a:cubicBezTo>
                    <a:pt x="0" y="686938"/>
                    <a:pt x="147850" y="734705"/>
                    <a:pt x="168322" y="805218"/>
                  </a:cubicBezTo>
                  <a:cubicBezTo>
                    <a:pt x="188794" y="875731"/>
                    <a:pt x="158086" y="956480"/>
                    <a:pt x="127379" y="1037230"/>
                  </a:cubicBezTo>
                </a:path>
              </a:pathLst>
            </a:custGeom>
            <a:noFill/>
            <a:ln w="12700" algn="ctr">
              <a:solidFill>
                <a:srgbClr val="0070C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133975" y="3078163"/>
            <a:ext cx="200025" cy="1112837"/>
            <a:chOff x="5133975" y="2849563"/>
            <a:chExt cx="200025" cy="1112837"/>
          </a:xfrm>
        </p:grpSpPr>
        <p:sp>
          <p:nvSpPr>
            <p:cNvPr id="43027" name="Oval 19"/>
            <p:cNvSpPr>
              <a:spLocks noChangeArrowheads="1"/>
            </p:cNvSpPr>
            <p:nvPr/>
          </p:nvSpPr>
          <p:spPr bwMode="auto">
            <a:xfrm>
              <a:off x="5210175" y="3886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3030" name="Freeform 22"/>
            <p:cNvSpPr>
              <a:spLocks noChangeArrowheads="1"/>
            </p:cNvSpPr>
            <p:nvPr/>
          </p:nvSpPr>
          <p:spPr bwMode="auto">
            <a:xfrm>
              <a:off x="5133975" y="2849563"/>
              <a:ext cx="200025" cy="1036637"/>
            </a:xfrm>
            <a:custGeom>
              <a:avLst/>
              <a:gdLst>
                <a:gd name="T0" fmla="*/ 127199 w 200167"/>
                <a:gd name="T1" fmla="*/ 0 h 1037230"/>
                <a:gd name="T2" fmla="*/ 31799 w 200167"/>
                <a:gd name="T3" fmla="*/ 163586 h 1037230"/>
                <a:gd name="T4" fmla="*/ 195340 w 200167"/>
                <a:gd name="T5" fmla="*/ 368068 h 1037230"/>
                <a:gd name="T6" fmla="*/ 4543 w 200167"/>
                <a:gd name="T7" fmla="*/ 613448 h 1037230"/>
                <a:gd name="T8" fmla="*/ 168084 w 200167"/>
                <a:gd name="T9" fmla="*/ 804298 h 1037230"/>
                <a:gd name="T10" fmla="*/ 127199 w 200167"/>
                <a:gd name="T11" fmla="*/ 1036044 h 10372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167"/>
                <a:gd name="T19" fmla="*/ 0 h 1037230"/>
                <a:gd name="T20" fmla="*/ 200167 w 200167"/>
                <a:gd name="T21" fmla="*/ 1037230 h 10372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167" h="1037230">
                  <a:moveTo>
                    <a:pt x="127379" y="0"/>
                  </a:moveTo>
                  <a:cubicBezTo>
                    <a:pt x="73925" y="51179"/>
                    <a:pt x="20472" y="102359"/>
                    <a:pt x="31845" y="163774"/>
                  </a:cubicBezTo>
                  <a:cubicBezTo>
                    <a:pt x="43218" y="225189"/>
                    <a:pt x="200167" y="293427"/>
                    <a:pt x="195618" y="368490"/>
                  </a:cubicBezTo>
                  <a:cubicBezTo>
                    <a:pt x="191069" y="443553"/>
                    <a:pt x="9098" y="541362"/>
                    <a:pt x="4549" y="614150"/>
                  </a:cubicBezTo>
                  <a:cubicBezTo>
                    <a:pt x="0" y="686938"/>
                    <a:pt x="147850" y="734705"/>
                    <a:pt x="168322" y="805218"/>
                  </a:cubicBezTo>
                  <a:cubicBezTo>
                    <a:pt x="188794" y="875731"/>
                    <a:pt x="158086" y="956480"/>
                    <a:pt x="127379" y="1037230"/>
                  </a:cubicBezTo>
                </a:path>
              </a:pathLst>
            </a:custGeom>
            <a:noFill/>
            <a:ln w="12700" algn="ctr">
              <a:solidFill>
                <a:srgbClr val="0070C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086350" y="4191000"/>
            <a:ext cx="200025" cy="1143000"/>
            <a:chOff x="5086350" y="3962400"/>
            <a:chExt cx="200025" cy="1143000"/>
          </a:xfrm>
        </p:grpSpPr>
        <p:sp>
          <p:nvSpPr>
            <p:cNvPr id="43028" name="Oval 20"/>
            <p:cNvSpPr>
              <a:spLocks noChangeArrowheads="1"/>
            </p:cNvSpPr>
            <p:nvPr/>
          </p:nvSpPr>
          <p:spPr bwMode="auto">
            <a:xfrm>
              <a:off x="5210175" y="5029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3031" name="Freeform 23"/>
            <p:cNvSpPr>
              <a:spLocks noChangeArrowheads="1"/>
            </p:cNvSpPr>
            <p:nvPr/>
          </p:nvSpPr>
          <p:spPr bwMode="auto">
            <a:xfrm>
              <a:off x="5086350" y="3962400"/>
              <a:ext cx="200025" cy="1036638"/>
            </a:xfrm>
            <a:custGeom>
              <a:avLst/>
              <a:gdLst>
                <a:gd name="T0" fmla="*/ 127199 w 200167"/>
                <a:gd name="T1" fmla="*/ 0 h 1037230"/>
                <a:gd name="T2" fmla="*/ 31799 w 200167"/>
                <a:gd name="T3" fmla="*/ 163588 h 1037230"/>
                <a:gd name="T4" fmla="*/ 195340 w 200167"/>
                <a:gd name="T5" fmla="*/ 368070 h 1037230"/>
                <a:gd name="T6" fmla="*/ 4543 w 200167"/>
                <a:gd name="T7" fmla="*/ 613450 h 1037230"/>
                <a:gd name="T8" fmla="*/ 168084 w 200167"/>
                <a:gd name="T9" fmla="*/ 804299 h 1037230"/>
                <a:gd name="T10" fmla="*/ 127199 w 200167"/>
                <a:gd name="T11" fmla="*/ 1036046 h 10372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0167"/>
                <a:gd name="T19" fmla="*/ 0 h 1037230"/>
                <a:gd name="T20" fmla="*/ 200167 w 200167"/>
                <a:gd name="T21" fmla="*/ 1037230 h 10372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0167" h="1037230">
                  <a:moveTo>
                    <a:pt x="127379" y="0"/>
                  </a:moveTo>
                  <a:cubicBezTo>
                    <a:pt x="73925" y="51179"/>
                    <a:pt x="20472" y="102359"/>
                    <a:pt x="31845" y="163774"/>
                  </a:cubicBezTo>
                  <a:cubicBezTo>
                    <a:pt x="43218" y="225189"/>
                    <a:pt x="200167" y="293427"/>
                    <a:pt x="195618" y="368490"/>
                  </a:cubicBezTo>
                  <a:cubicBezTo>
                    <a:pt x="191069" y="443553"/>
                    <a:pt x="9098" y="541362"/>
                    <a:pt x="4549" y="614150"/>
                  </a:cubicBezTo>
                  <a:cubicBezTo>
                    <a:pt x="0" y="686938"/>
                    <a:pt x="147850" y="734705"/>
                    <a:pt x="168322" y="805218"/>
                  </a:cubicBezTo>
                  <a:cubicBezTo>
                    <a:pt x="188794" y="875731"/>
                    <a:pt x="158086" y="956480"/>
                    <a:pt x="127379" y="1037230"/>
                  </a:cubicBezTo>
                </a:path>
              </a:pathLst>
            </a:custGeom>
            <a:noFill/>
            <a:ln w="12700" algn="ctr">
              <a:solidFill>
                <a:srgbClr val="0070C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0" hangingPunct="0"/>
              <a:endParaRPr 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8" name="Rectangle 27"/>
          <p:cNvSpPr/>
          <p:nvPr/>
        </p:nvSpPr>
        <p:spPr bwMode="auto">
          <a:xfrm>
            <a:off x="4584700" y="2209800"/>
            <a:ext cx="5207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4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584700" y="3271838"/>
            <a:ext cx="5207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584700" y="4338638"/>
            <a:ext cx="5207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6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438400" y="2133600"/>
            <a:ext cx="4572000" cy="2667000"/>
            <a:chOff x="2438400" y="1905000"/>
            <a:chExt cx="4572000" cy="2667000"/>
          </a:xfrm>
        </p:grpSpPr>
        <p:sp>
          <p:nvSpPr>
            <p:cNvPr id="31" name="Rectangle 30"/>
            <p:cNvSpPr/>
            <p:nvPr/>
          </p:nvSpPr>
          <p:spPr>
            <a:xfrm>
              <a:off x="2451100" y="1905000"/>
              <a:ext cx="1597025" cy="4619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T(w</a:t>
              </a:r>
              <a:r>
                <a:rPr lang="en-US" sz="2400" kern="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, 1, 1)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438400" y="2967038"/>
              <a:ext cx="1654175" cy="4619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T(1, w</a:t>
              </a:r>
              <a:r>
                <a:rPr lang="en-US" sz="2400" kern="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, 1)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438400" y="4038600"/>
              <a:ext cx="1654175" cy="4619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T(1, 1, w</a:t>
              </a:r>
              <a:r>
                <a:rPr lang="en-US" sz="2400" kern="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400" kern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368925" y="1976438"/>
              <a:ext cx="1597025" cy="4619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T(w</a:t>
              </a:r>
              <a:r>
                <a:rPr lang="en-US" sz="2400" kern="0" baseline="-250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, 1, 1)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356225" y="3038475"/>
              <a:ext cx="1654175" cy="4619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T(1, w</a:t>
              </a:r>
              <a:r>
                <a:rPr lang="en-US" sz="2400" kern="0" baseline="-250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, 1)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356225" y="4110038"/>
              <a:ext cx="1654175" cy="4619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T(1, 1, w</a:t>
              </a:r>
              <a:r>
                <a:rPr lang="en-US" sz="2400" kern="0" baseline="-250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6</a:t>
              </a:r>
              <a:r>
                <a:rPr lang="en-US" sz="2400" kern="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76200" y="2971800"/>
            <a:ext cx="190500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Automata are required to do this for all paths in the program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2438400" y="1905000"/>
            <a:ext cx="2667000" cy="1066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10800000">
            <a:off x="2438400" y="3048000"/>
            <a:ext cx="2743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2438400" y="3124200"/>
            <a:ext cx="2667000" cy="990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rot="10800000">
            <a:off x="2438401" y="4189411"/>
            <a:ext cx="2743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V="1">
            <a:off x="2438400" y="4267200"/>
            <a:ext cx="2667000" cy="990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rot="10800000">
            <a:off x="2438401" y="5332411"/>
            <a:ext cx="2743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57" name="Rectangle 56"/>
          <p:cNvSpPr/>
          <p:nvPr/>
        </p:nvSpPr>
        <p:spPr>
          <a:xfrm>
            <a:off x="609600" y="1066800"/>
            <a:ext cx="73026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2000" dirty="0" smtClean="0"/>
              <a:t>Tensors give the necessary shuffling for interleaved executions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81200" y="144780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Thread 1</a:t>
            </a:r>
            <a:endParaRPr lang="en-IN" dirty="0"/>
          </a:p>
        </p:txBody>
      </p:sp>
      <p:sp>
        <p:nvSpPr>
          <p:cNvPr id="58" name="Rectangle 57"/>
          <p:cNvSpPr/>
          <p:nvPr/>
        </p:nvSpPr>
        <p:spPr>
          <a:xfrm>
            <a:off x="4835604" y="144780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Thread 2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34200" y="4419600"/>
            <a:ext cx="190500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Context bound is determined by the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arity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of tensor operation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59" idx="1"/>
          </p:cNvCxnSpPr>
          <p:nvPr/>
        </p:nvCxnSpPr>
        <p:spPr bwMode="auto">
          <a:xfrm rot="10800000" flipV="1">
            <a:off x="6286200" y="5019764"/>
            <a:ext cx="648000" cy="3904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9" grpId="0"/>
      <p:bldP spid="14" grpId="0"/>
      <p:bldP spid="25" grpId="0"/>
      <p:bldP spid="26" grpId="0"/>
      <p:bldP spid="27" grpId="0"/>
      <p:bldP spid="28" grpId="0"/>
      <p:bldP spid="29" grpId="0"/>
      <p:bldP spid="30" grpId="0"/>
      <p:bldP spid="39" grpId="0" animBg="1"/>
      <p:bldP spid="5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Application: Context-Bounded Analysis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Context Bounded Analysis: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interprocedural analysis of concurrent programs under a bound the number of context switches</a:t>
            </a:r>
            <a:r>
              <a:rPr lang="en-US" dirty="0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Weighted Pushdown System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A PDS with weights on rules.</a:t>
            </a:r>
          </a:p>
          <a:p>
            <a:pPr lvl="1" eaLnBrk="1" hangingPunct="1">
              <a:defRPr/>
            </a:pPr>
            <a:r>
              <a:rPr lang="en-US" dirty="0" smtClean="0">
                <a:cs typeface="Calibri" pitchFamily="34" charset="0"/>
              </a:rPr>
              <a:t>Natural model for recursive programs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Theorem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If all threads are modeled using WPDSs, and the weight domain has a tensor product, then for any bound K, one can precisely compute MOP.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Can solve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reachability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previsely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Can solve dataflow analysis precisely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A464D-4415-4248-8583-E45DE39E2E6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What it Means 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5959B-E171-4093-B445-F7137EA162C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125" name="Rounded Rectangle 6"/>
          <p:cNvSpPr>
            <a:spLocks noChangeArrowheads="1"/>
          </p:cNvSpPr>
          <p:nvPr/>
        </p:nvSpPr>
        <p:spPr bwMode="auto">
          <a:xfrm>
            <a:off x="762000" y="1143000"/>
            <a:ext cx="1600200" cy="2057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ctr" eaLnBrk="0" hangingPunct="0"/>
            <a:r>
              <a:rPr lang="en-US" dirty="0" smtClean="0">
                <a:latin typeface="Calibri" pitchFamily="34" charset="0"/>
                <a:cs typeface="Calibri" pitchFamily="34" charset="0"/>
              </a:rPr>
              <a:t>(Recursive)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ctr" eaLnBrk="0" hangingPunct="0"/>
            <a:r>
              <a:rPr lang="en-US" dirty="0">
                <a:latin typeface="Calibri" pitchFamily="34" charset="0"/>
                <a:cs typeface="Calibri" pitchFamily="34" charset="0"/>
              </a:rPr>
              <a:t>Concurrent</a:t>
            </a:r>
          </a:p>
          <a:p>
            <a:pPr algn="ctr" eaLnBrk="0" hangingPunct="0"/>
            <a:r>
              <a:rPr lang="en-US" dirty="0">
                <a:latin typeface="Calibri" pitchFamily="34" charset="0"/>
                <a:cs typeface="Calibri" pitchFamily="34" charset="0"/>
              </a:rPr>
              <a:t>Program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81000" y="3810000"/>
            <a:ext cx="3276600" cy="2286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Predicate abstraction</a:t>
            </a:r>
          </a:p>
          <a:p>
            <a:pPr eaLnBrk="0" hangingPunct="0"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Linear equalities</a:t>
            </a:r>
          </a:p>
          <a:p>
            <a:pPr eaLnBrk="0" hangingPunct="0"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Shortest path</a:t>
            </a:r>
          </a:p>
          <a:p>
            <a:pPr eaLnBrk="0" hangingPunct="0"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Finite relational abstraction</a:t>
            </a:r>
          </a:p>
          <a:p>
            <a:pPr eaLnBrk="0" hangingPunct="0"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IFDS</a:t>
            </a:r>
          </a:p>
          <a:p>
            <a:pPr eaLnBrk="0" hangingPunct="0"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Their combinations</a:t>
            </a:r>
          </a:p>
          <a:p>
            <a:pPr eaLnBrk="0" hangingPunct="0"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Others …</a:t>
            </a:r>
          </a:p>
          <a:p>
            <a:pPr eaLnBrk="0" hangingPunct="0"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7" name="TextBox 8"/>
          <p:cNvSpPr txBox="1">
            <a:spLocks noChangeArrowheads="1"/>
          </p:cNvSpPr>
          <p:nvPr/>
        </p:nvSpPr>
        <p:spPr bwMode="auto">
          <a:xfrm>
            <a:off x="533400" y="3429000"/>
            <a:ext cx="2466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Library of Abstractions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429000" y="914400"/>
            <a:ext cx="5181600" cy="2362200"/>
            <a:chOff x="3429000" y="1066800"/>
            <a:chExt cx="5181600" cy="2362200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5029200" y="1447800"/>
              <a:ext cx="3581400" cy="1981200"/>
            </a:xfrm>
            <a:prstGeom prst="roundRect">
              <a:avLst/>
            </a:prstGeom>
            <a:noFill/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5133" name="TextBox 10"/>
            <p:cNvSpPr txBox="1">
              <a:spLocks noChangeArrowheads="1"/>
            </p:cNvSpPr>
            <p:nvPr/>
          </p:nvSpPr>
          <p:spPr bwMode="auto">
            <a:xfrm>
              <a:off x="5819775" y="1066800"/>
              <a:ext cx="17240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Abstract Model</a:t>
              </a:r>
            </a:p>
          </p:txBody>
        </p:sp>
        <p:sp>
          <p:nvSpPr>
            <p:cNvPr id="5134" name="Rounded Rectangle 11"/>
            <p:cNvSpPr>
              <a:spLocks noChangeArrowheads="1"/>
            </p:cNvSpPr>
            <p:nvPr/>
          </p:nvSpPr>
          <p:spPr bwMode="auto">
            <a:xfrm>
              <a:off x="5486400" y="1752600"/>
              <a:ext cx="990600" cy="4572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eaLnBrk="0" hangingPunct="0"/>
              <a:r>
                <a:rPr lang="en-US">
                  <a:latin typeface="Calibri" pitchFamily="34" charset="0"/>
                  <a:cs typeface="Calibri" pitchFamily="34" charset="0"/>
                </a:rPr>
                <a:t>WPDS</a:t>
              </a:r>
            </a:p>
          </p:txBody>
        </p:sp>
        <p:sp>
          <p:nvSpPr>
            <p:cNvPr id="3" name="Rounded Rectangle 12"/>
            <p:cNvSpPr>
              <a:spLocks noChangeArrowheads="1"/>
            </p:cNvSpPr>
            <p:nvPr/>
          </p:nvSpPr>
          <p:spPr bwMode="auto">
            <a:xfrm>
              <a:off x="7086600" y="1828800"/>
              <a:ext cx="990600" cy="4572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eaLnBrk="0" hangingPunct="0"/>
              <a:r>
                <a:rPr lang="en-US">
                  <a:latin typeface="Calibri" pitchFamily="34" charset="0"/>
                  <a:cs typeface="Calibri" pitchFamily="34" charset="0"/>
                </a:rPr>
                <a:t>WPDS</a:t>
              </a:r>
            </a:p>
          </p:txBody>
        </p:sp>
        <p:sp>
          <p:nvSpPr>
            <p:cNvPr id="4" name="Rounded Rectangle 13"/>
            <p:cNvSpPr>
              <a:spLocks noChangeArrowheads="1"/>
            </p:cNvSpPr>
            <p:nvPr/>
          </p:nvSpPr>
          <p:spPr bwMode="auto">
            <a:xfrm>
              <a:off x="5715000" y="2514600"/>
              <a:ext cx="990600" cy="4572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eaLnBrk="0" hangingPunct="0"/>
              <a:r>
                <a:rPr lang="en-US">
                  <a:latin typeface="Calibri" pitchFamily="34" charset="0"/>
                  <a:cs typeface="Calibri" pitchFamily="34" charset="0"/>
                </a:rPr>
                <a:t>WPDS</a:t>
              </a:r>
            </a:p>
          </p:txBody>
        </p:sp>
        <p:sp>
          <p:nvSpPr>
            <p:cNvPr id="5137" name="Rounded Rectangle 14"/>
            <p:cNvSpPr>
              <a:spLocks noChangeArrowheads="1"/>
            </p:cNvSpPr>
            <p:nvPr/>
          </p:nvSpPr>
          <p:spPr bwMode="auto">
            <a:xfrm>
              <a:off x="7239000" y="2667000"/>
              <a:ext cx="990600" cy="4572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eaLnBrk="0" hangingPunct="0"/>
              <a:r>
                <a:rPr lang="en-US">
                  <a:latin typeface="Calibri" pitchFamily="34" charset="0"/>
                  <a:cs typeface="Calibri" pitchFamily="34" charset="0"/>
                </a:rPr>
                <a:t>WPDS</a:t>
              </a:r>
            </a:p>
          </p:txBody>
        </p:sp>
        <p:sp>
          <p:nvSpPr>
            <p:cNvPr id="5138" name="Right Arrow 15"/>
            <p:cNvSpPr>
              <a:spLocks noChangeArrowheads="1"/>
            </p:cNvSpPr>
            <p:nvPr/>
          </p:nvSpPr>
          <p:spPr bwMode="auto">
            <a:xfrm>
              <a:off x="3429000" y="2057400"/>
              <a:ext cx="762000" cy="3810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</p:grpSp>
      <p:sp>
        <p:nvSpPr>
          <p:cNvPr id="5135" name="Down Arrow 16"/>
          <p:cNvSpPr>
            <a:spLocks noChangeArrowheads="1"/>
          </p:cNvSpPr>
          <p:nvPr/>
        </p:nvSpPr>
        <p:spPr bwMode="auto">
          <a:xfrm>
            <a:off x="6400800" y="3505200"/>
            <a:ext cx="381000" cy="685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5136" name="TextBox 17"/>
          <p:cNvSpPr txBox="1">
            <a:spLocks noChangeArrowheads="1"/>
          </p:cNvSpPr>
          <p:nvPr/>
        </p:nvSpPr>
        <p:spPr bwMode="auto">
          <a:xfrm>
            <a:off x="6858000" y="3581400"/>
            <a:ext cx="171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Context Bound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5943600" y="4419600"/>
            <a:ext cx="1219200" cy="609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Precise answer</a:t>
            </a:r>
            <a:r>
              <a:rPr lang="en-US" dirty="0">
                <a:latin typeface="Calibri" pitchFamily="34" charset="0"/>
                <a:cs typeface="Calibri" pitchFamily="34" charset="0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127" grpId="0"/>
      <p:bldP spid="5135" grpId="0" animBg="1"/>
      <p:bldP spid="5136" grpId="0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Context-bounded analysis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762000"/>
          </a:xfrm>
        </p:spPr>
        <p:txBody>
          <a:bodyPr/>
          <a:lstStyle/>
          <a:p>
            <a:pPr eaLnBrk="1" hangingPunct="1"/>
            <a:r>
              <a:rPr lang="en-US" sz="2800" smtClean="0"/>
              <a:t>Abstract model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5C2DC-FC7D-4849-9844-B03163A6489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514600" y="2286000"/>
            <a:ext cx="3505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Shared Memory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G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295400" y="3810000"/>
            <a:ext cx="1219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sz="2400" baseline="-25000" dirty="0">
                <a:solidFill>
                  <a:schemeClr val="tx1"/>
                </a:solidFill>
                <a:latin typeface="Arial" charset="0"/>
              </a:rPr>
              <a:t>1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L</a:t>
            </a:r>
            <a:r>
              <a:rPr lang="en-US" sz="2400" baseline="-25000" dirty="0">
                <a:solidFill>
                  <a:schemeClr val="tx1"/>
                </a:solidFill>
                <a:latin typeface="Arial" charset="0"/>
              </a:rPr>
              <a:t>1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971800" y="3810000"/>
            <a:ext cx="1219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sz="2400" baseline="-25000" dirty="0">
                <a:solidFill>
                  <a:schemeClr val="tx1"/>
                </a:solidFill>
                <a:latin typeface="Arial" charset="0"/>
              </a:rPr>
              <a:t>2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L</a:t>
            </a:r>
            <a:r>
              <a:rPr lang="en-US" sz="2400" baseline="-25000" dirty="0">
                <a:solidFill>
                  <a:schemeClr val="tx1"/>
                </a:solidFill>
                <a:latin typeface="Arial" charset="0"/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5943600" y="3810000"/>
            <a:ext cx="1219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sz="2400" baseline="-25000" dirty="0" err="1">
                <a:solidFill>
                  <a:schemeClr val="tx1"/>
                </a:solidFill>
                <a:latin typeface="Arial" charset="0"/>
              </a:rPr>
              <a:t>n</a:t>
            </a:r>
            <a:endParaRPr lang="en-US" sz="2400" baseline="-25000" dirty="0">
              <a:solidFill>
                <a:schemeClr val="tx1"/>
              </a:solidFill>
              <a:latin typeface="Arial" charset="0"/>
            </a:endParaRPr>
          </a:p>
          <a:p>
            <a:pPr algn="ctr" eaLnBrk="0" hangingPunct="0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L</a:t>
            </a:r>
            <a:r>
              <a:rPr lang="en-US" sz="2400" baseline="-25000" dirty="0" err="1">
                <a:solidFill>
                  <a:schemeClr val="tx1"/>
                </a:solidFill>
                <a:latin typeface="Arial" charset="0"/>
              </a:rPr>
              <a:t>n</a:t>
            </a:r>
            <a:endParaRPr lang="en-US" sz="2400" baseline="-250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9226" name="Straight Arrow Connector 10"/>
          <p:cNvCxnSpPr>
            <a:cxnSpLocks noChangeShapeType="1"/>
            <a:stCxn id="7" idx="0"/>
          </p:cNvCxnSpPr>
          <p:nvPr/>
        </p:nvCxnSpPr>
        <p:spPr bwMode="auto">
          <a:xfrm rot="5400000" flipH="1" flipV="1">
            <a:off x="2247900" y="2933700"/>
            <a:ext cx="533400" cy="1219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9227" name="Straight Arrow Connector 13"/>
          <p:cNvCxnSpPr>
            <a:cxnSpLocks noChangeShapeType="1"/>
            <a:stCxn id="8" idx="0"/>
          </p:cNvCxnSpPr>
          <p:nvPr/>
        </p:nvCxnSpPr>
        <p:spPr bwMode="auto">
          <a:xfrm rot="5400000" flipH="1" flipV="1">
            <a:off x="3467100" y="3390900"/>
            <a:ext cx="5334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9228" name="Straight Arrow Connector 15"/>
          <p:cNvCxnSpPr>
            <a:cxnSpLocks noChangeShapeType="1"/>
            <a:endCxn id="9" idx="0"/>
          </p:cNvCxnSpPr>
          <p:nvPr/>
        </p:nvCxnSpPr>
        <p:spPr bwMode="auto">
          <a:xfrm>
            <a:off x="5410200" y="3276600"/>
            <a:ext cx="1143000" cy="533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9229" name="Rectangle 16"/>
          <p:cNvSpPr>
            <a:spLocks noChangeArrowheads="1"/>
          </p:cNvSpPr>
          <p:nvPr/>
        </p:nvSpPr>
        <p:spPr bwMode="auto">
          <a:xfrm>
            <a:off x="2895600" y="5486400"/>
            <a:ext cx="3336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G x L</a:t>
            </a:r>
            <a:r>
              <a:rPr lang="en-US" sz="2800" baseline="-25000"/>
              <a:t>1</a:t>
            </a:r>
            <a:r>
              <a:rPr lang="en-US" sz="2800"/>
              <a:t> x L</a:t>
            </a:r>
            <a:r>
              <a:rPr lang="en-US" sz="2800" baseline="-25000"/>
              <a:t>2</a:t>
            </a:r>
            <a:r>
              <a:rPr lang="en-US" sz="2800"/>
              <a:t> x … x L</a:t>
            </a:r>
            <a:r>
              <a:rPr lang="en-US" sz="2800" baseline="-25000"/>
              <a:t>n</a:t>
            </a: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Context-bounded analysis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Transition Systems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Transition system for an execution context</a:t>
            </a:r>
          </a:p>
        </p:txBody>
      </p:sp>
      <p:sp>
        <p:nvSpPr>
          <p:cNvPr id="32773" name="TextBox 4"/>
          <p:cNvSpPr txBox="1">
            <a:spLocks noChangeArrowheads="1"/>
          </p:cNvSpPr>
          <p:nvPr/>
        </p:nvSpPr>
        <p:spPr bwMode="auto">
          <a:xfrm>
            <a:off x="2438400" y="1716088"/>
            <a:ext cx="419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g,l</a:t>
            </a:r>
            <a:r>
              <a:rPr lang="en-US" sz="2000" baseline="-25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dirty="0">
                <a:latin typeface="Consolas" pitchFamily="49" charset="0"/>
                <a:cs typeface="Consolas" pitchFamily="49" charset="0"/>
                <a:sym typeface="Symbol" pitchFamily="18" charset="2"/>
              </a:rPr>
              <a:t></a:t>
            </a:r>
            <a:r>
              <a:rPr lang="en-US" sz="2000" baseline="-25000" dirty="0">
                <a:latin typeface="Consolas" pitchFamily="49" charset="0"/>
                <a:cs typeface="Consolas" pitchFamily="49" charset="0"/>
              </a:rPr>
              <a:t>Ti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g’,l</a:t>
            </a:r>
            <a:r>
              <a:rPr lang="en-US" sz="2000" baseline="-25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’)</a:t>
            </a:r>
          </a:p>
        </p:txBody>
      </p:sp>
      <p:sp>
        <p:nvSpPr>
          <p:cNvPr id="32775" name="TextBox 6"/>
          <p:cNvSpPr txBox="1">
            <a:spLocks noChangeArrowheads="1"/>
          </p:cNvSpPr>
          <p:nvPr/>
        </p:nvSpPr>
        <p:spPr bwMode="auto">
          <a:xfrm>
            <a:off x="1143000" y="4840287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ambria Math"/>
                <a:ea typeface="Cambria Math"/>
                <a:cs typeface="Consolas" pitchFamily="49" charset="0"/>
              </a:rPr>
              <a:t>⇒</a:t>
            </a:r>
            <a:r>
              <a:rPr lang="en-US" sz="2400" baseline="30000" dirty="0" smtClean="0">
                <a:sym typeface="Symbol" pitchFamily="18" charset="2"/>
              </a:rPr>
              <a:t>c</a:t>
            </a:r>
            <a:r>
              <a:rPr lang="en-US" sz="2400" dirty="0" smtClean="0"/>
              <a:t> </a:t>
            </a:r>
            <a:r>
              <a:rPr lang="en-US" sz="2400" dirty="0"/>
              <a:t>equals </a:t>
            </a:r>
            <a:r>
              <a:rPr lang="en-US" sz="2400" dirty="0" smtClean="0">
                <a:latin typeface="Cambria Math"/>
                <a:ea typeface="Cambria Math"/>
                <a:cs typeface="Consolas" pitchFamily="49" charset="0"/>
              </a:rPr>
              <a:t>⇒</a:t>
            </a:r>
            <a:r>
              <a:rPr lang="en-US" sz="2400" baseline="-25000" dirty="0" smtClean="0">
                <a:sym typeface="Symbol" pitchFamily="18" charset="2"/>
              </a:rPr>
              <a:t>T1</a:t>
            </a:r>
            <a:r>
              <a:rPr lang="en-US" sz="2400" dirty="0">
                <a:sym typeface="Symbol" pitchFamily="18" charset="2"/>
              </a:rPr>
              <a:t>* </a:t>
            </a:r>
            <a:r>
              <a:rPr lang="en-US" sz="2400" dirty="0" smtClean="0">
                <a:latin typeface="Cambria Math"/>
                <a:ea typeface="Cambria Math"/>
                <a:sym typeface="Symbol" pitchFamily="18" charset="2"/>
              </a:rPr>
              <a:t>⋃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latin typeface="Cambria Math"/>
                <a:ea typeface="Cambria Math"/>
                <a:cs typeface="Consolas" pitchFamily="49" charset="0"/>
              </a:rPr>
              <a:t>⇒</a:t>
            </a:r>
            <a:r>
              <a:rPr lang="en-US" sz="2400" baseline="-25000" dirty="0" smtClean="0">
                <a:sym typeface="Symbol" pitchFamily="18" charset="2"/>
              </a:rPr>
              <a:t>T2</a:t>
            </a:r>
            <a:r>
              <a:rPr lang="en-US" sz="2400" dirty="0">
                <a:sym typeface="Symbol" pitchFamily="18" charset="2"/>
              </a:rPr>
              <a:t>* </a:t>
            </a:r>
            <a:r>
              <a:rPr lang="en-US" sz="2400" dirty="0" smtClean="0">
                <a:latin typeface="Cambria Math"/>
                <a:ea typeface="Cambria Math"/>
                <a:sym typeface="Symbol" pitchFamily="18" charset="2"/>
              </a:rPr>
              <a:t>⋃</a:t>
            </a:r>
            <a:r>
              <a:rPr lang="en-US" sz="2400" dirty="0" smtClean="0">
                <a:sym typeface="Symbol" pitchFamily="18" charset="2"/>
              </a:rPr>
              <a:t>  </a:t>
            </a:r>
            <a:r>
              <a:rPr lang="en-US" sz="2400" dirty="0">
                <a:sym typeface="Symbol" pitchFamily="18" charset="2"/>
              </a:rPr>
              <a:t>… </a:t>
            </a:r>
            <a:r>
              <a:rPr lang="en-US" sz="2400" dirty="0" smtClean="0">
                <a:latin typeface="Cambria Math"/>
                <a:ea typeface="Cambria Math"/>
                <a:sym typeface="Symbol" pitchFamily="18" charset="2"/>
              </a:rPr>
              <a:t>⋃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latin typeface="Cambria Math"/>
                <a:ea typeface="Cambria Math"/>
                <a:cs typeface="Consolas" pitchFamily="49" charset="0"/>
              </a:rPr>
              <a:t>⇒</a:t>
            </a:r>
            <a:r>
              <a:rPr lang="en-US" sz="2400" baseline="-25000" dirty="0" err="1" smtClean="0">
                <a:sym typeface="Symbol" pitchFamily="18" charset="2"/>
              </a:rPr>
              <a:t>Tn</a:t>
            </a:r>
            <a:r>
              <a:rPr lang="en-US" sz="2400" dirty="0">
                <a:sym typeface="Symbol" pitchFamily="18" charset="2"/>
              </a:rPr>
              <a:t>*</a:t>
            </a:r>
            <a:r>
              <a:rPr lang="en-US" sz="2400" dirty="0"/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A826A5-FCFE-47C1-9FDA-74A22995E88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762000" y="1752600"/>
            <a:ext cx="838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sz="2400" baseline="-25000" dirty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algn="ctr" eaLnBrk="0" hangingPunct="0">
              <a:defRPr/>
            </a:pPr>
            <a:endParaRPr lang="en-US" sz="2400" baseline="-25000" dirty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6200" y="2743200"/>
            <a:ext cx="9144000" cy="1219200"/>
            <a:chOff x="0" y="2743200"/>
            <a:chExt cx="9144000" cy="1219200"/>
          </a:xfrm>
        </p:grpSpPr>
        <p:sp>
          <p:nvSpPr>
            <p:cNvPr id="10250" name="TextBox 5"/>
            <p:cNvSpPr txBox="1">
              <a:spLocks noChangeArrowheads="1"/>
            </p:cNvSpPr>
            <p:nvPr/>
          </p:nvSpPr>
          <p:spPr bwMode="auto">
            <a:xfrm>
              <a:off x="2667000" y="2743200"/>
              <a:ext cx="6477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g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,l</a:t>
              </a:r>
              <a:r>
                <a:rPr lang="en-US" sz="2000" baseline="-25000" dirty="0">
                  <a:latin typeface="Consolas" pitchFamily="49" charset="0"/>
                  <a:cs typeface="Consolas" pitchFamily="49" charset="0"/>
                </a:rPr>
                <a:t>1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,…, </a:t>
              </a:r>
              <a:r>
                <a:rPr lang="en-US" sz="20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l</a:t>
              </a:r>
              <a:r>
                <a:rPr lang="en-US" sz="2000" baseline="-250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,…, </a:t>
              </a:r>
              <a:r>
                <a:rPr lang="en-US" sz="2000" dirty="0" err="1">
                  <a:latin typeface="Consolas" pitchFamily="49" charset="0"/>
                  <a:cs typeface="Consolas" pitchFamily="49" charset="0"/>
                </a:rPr>
                <a:t>l</a:t>
              </a:r>
              <a:r>
                <a:rPr lang="en-US" sz="2000" baseline="-25000" dirty="0" err="1">
                  <a:latin typeface="Consolas" pitchFamily="49" charset="0"/>
                  <a:cs typeface="Consolas" pitchFamily="49" charset="0"/>
                </a:rPr>
                <a:t>n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) </a:t>
              </a:r>
              <a:r>
                <a:rPr lang="en-US" sz="2000" dirty="0" smtClean="0">
                  <a:latin typeface="Cambria Math"/>
                  <a:ea typeface="Cambria Math"/>
                  <a:cs typeface="Consolas" pitchFamily="49" charset="0"/>
                </a:rPr>
                <a:t>⇒</a:t>
              </a:r>
              <a:r>
                <a:rPr lang="en-US" sz="2000" baseline="-25000" dirty="0" smtClean="0">
                  <a:latin typeface="Consolas" pitchFamily="49" charset="0"/>
                  <a:cs typeface="Consolas" pitchFamily="49" charset="0"/>
                  <a:sym typeface="Symbol" pitchFamily="18" charset="2"/>
                </a:rPr>
                <a:t>Ti</a:t>
              </a:r>
              <a:r>
                <a:rPr lang="en-US" sz="2000" dirty="0" smtClean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g’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,l</a:t>
              </a:r>
              <a:r>
                <a:rPr lang="en-US" sz="2000" baseline="-25000" dirty="0">
                  <a:latin typeface="Consolas" pitchFamily="49" charset="0"/>
                  <a:cs typeface="Consolas" pitchFamily="49" charset="0"/>
                </a:rPr>
                <a:t>1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,…,</a:t>
              </a:r>
              <a:r>
                <a:rPr lang="en-US" sz="20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l</a:t>
              </a:r>
              <a:r>
                <a:rPr lang="en-US" sz="2000" baseline="-25000" dirty="0" err="1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’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,…,</a:t>
              </a:r>
              <a:r>
                <a:rPr lang="en-US" sz="2000" dirty="0" err="1">
                  <a:latin typeface="Consolas" pitchFamily="49" charset="0"/>
                  <a:cs typeface="Consolas" pitchFamily="49" charset="0"/>
                </a:rPr>
                <a:t>l</a:t>
              </a:r>
              <a:r>
                <a:rPr lang="en-US" sz="2000" baseline="-25000" dirty="0" err="1">
                  <a:latin typeface="Consolas" pitchFamily="49" charset="0"/>
                  <a:cs typeface="Consolas" pitchFamily="49" charset="0"/>
                </a:rPr>
                <a:t>n</a:t>
              </a:r>
              <a:r>
                <a:rPr lang="en-US" sz="2000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0" y="2743200"/>
              <a:ext cx="2819400" cy="1219200"/>
              <a:chOff x="1295400" y="2286000"/>
              <a:chExt cx="5867400" cy="2514600"/>
            </a:xfrm>
          </p:grpSpPr>
          <p:sp>
            <p:nvSpPr>
              <p:cNvPr id="10" name="Rounded Rectangle 9"/>
              <p:cNvSpPr/>
              <p:nvPr/>
            </p:nvSpPr>
            <p:spPr bwMode="auto">
              <a:xfrm>
                <a:off x="2514472" y="2286000"/>
                <a:ext cx="3505242" cy="992089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chemeClr val="tx1"/>
                    </a:solidFill>
                    <a:latin typeface="Arial" charset="0"/>
                  </a:rPr>
                  <a:t>Shared Memory</a:t>
                </a:r>
              </a:p>
              <a:p>
                <a:pPr algn="ctr" eaLnBrk="0" hangingPunct="0">
                  <a:defRPr/>
                </a:pPr>
                <a:endParaRPr lang="en-US" sz="16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1" name="Rounded Rectangle 10"/>
              <p:cNvSpPr/>
              <p:nvPr/>
            </p:nvSpPr>
            <p:spPr bwMode="auto">
              <a:xfrm>
                <a:off x="1295400" y="3808513"/>
                <a:ext cx="1219072" cy="992087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chemeClr val="tx1"/>
                    </a:solidFill>
                    <a:latin typeface="Arial" charset="0"/>
                  </a:rPr>
                  <a:t>T</a:t>
                </a:r>
                <a:r>
                  <a:rPr lang="en-US" sz="1600" baseline="-25000" dirty="0">
                    <a:solidFill>
                      <a:schemeClr val="tx1"/>
                    </a:solidFill>
                    <a:latin typeface="Arial" charset="0"/>
                  </a:rPr>
                  <a:t>1</a:t>
                </a:r>
              </a:p>
              <a:p>
                <a:pPr algn="ctr" eaLnBrk="0" hangingPunct="0">
                  <a:defRPr/>
                </a:pPr>
                <a:endParaRPr lang="en-US" sz="1600" baseline="-25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 bwMode="auto">
              <a:xfrm>
                <a:off x="2970385" y="3808513"/>
                <a:ext cx="1219070" cy="992087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chemeClr val="tx1"/>
                    </a:solidFill>
                    <a:latin typeface="Arial" charset="0"/>
                  </a:rPr>
                  <a:t>T</a:t>
                </a:r>
                <a:r>
                  <a:rPr lang="en-US" sz="1600" baseline="-25000" dirty="0">
                    <a:solidFill>
                      <a:schemeClr val="tx1"/>
                    </a:solidFill>
                    <a:latin typeface="Arial" charset="0"/>
                  </a:rPr>
                  <a:t>i</a:t>
                </a:r>
              </a:p>
              <a:p>
                <a:pPr algn="ctr" eaLnBrk="0" hangingPunct="0">
                  <a:defRPr/>
                </a:pPr>
                <a:endParaRPr lang="en-US" sz="1600" baseline="-25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 bwMode="auto">
              <a:xfrm>
                <a:off x="5943730" y="3808513"/>
                <a:ext cx="1219070" cy="992087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 eaLnBrk="0" hangingPunct="0">
                  <a:defRPr/>
                </a:pPr>
                <a:r>
                  <a:rPr lang="en-US" sz="1600" dirty="0" err="1">
                    <a:solidFill>
                      <a:schemeClr val="tx1"/>
                    </a:solidFill>
                    <a:latin typeface="Arial" charset="0"/>
                  </a:rPr>
                  <a:t>T</a:t>
                </a:r>
                <a:r>
                  <a:rPr lang="en-US" sz="1600" baseline="-25000" dirty="0" err="1">
                    <a:solidFill>
                      <a:schemeClr val="tx1"/>
                    </a:solidFill>
                    <a:latin typeface="Arial" charset="0"/>
                  </a:rPr>
                  <a:t>n</a:t>
                </a:r>
                <a:endParaRPr lang="en-US" sz="1600" baseline="-25000" dirty="0">
                  <a:solidFill>
                    <a:schemeClr val="tx1"/>
                  </a:solidFill>
                  <a:latin typeface="Arial" charset="0"/>
                </a:endParaRPr>
              </a:p>
              <a:p>
                <a:pPr algn="ctr" eaLnBrk="0" hangingPunct="0">
                  <a:defRPr/>
                </a:pPr>
                <a:endParaRPr lang="en-US" sz="1600" baseline="-25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cxnSp>
            <p:nvCxnSpPr>
              <p:cNvPr id="10256" name="Straight Arrow Connector 13"/>
              <p:cNvCxnSpPr>
                <a:cxnSpLocks noChangeShapeType="1"/>
                <a:stCxn id="11" idx="0"/>
              </p:cNvCxnSpPr>
              <p:nvPr/>
            </p:nvCxnSpPr>
            <p:spPr bwMode="auto">
              <a:xfrm rot="5400000" flipH="1" flipV="1">
                <a:off x="2247900" y="2933700"/>
                <a:ext cx="533400" cy="1219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10257" name="Straight Arrow Connector 14"/>
              <p:cNvCxnSpPr>
                <a:cxnSpLocks noChangeShapeType="1"/>
                <a:stCxn id="12" idx="0"/>
              </p:cNvCxnSpPr>
              <p:nvPr/>
            </p:nvCxnSpPr>
            <p:spPr bwMode="auto">
              <a:xfrm rot="5400000" flipH="1" flipV="1">
                <a:off x="3467100" y="3390900"/>
                <a:ext cx="533400" cy="3048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10258" name="Straight Arrow Connector 15"/>
              <p:cNvCxnSpPr>
                <a:cxnSpLocks noChangeShapeType="1"/>
                <a:endCxn id="13" idx="0"/>
              </p:cNvCxnSpPr>
              <p:nvPr/>
            </p:nvCxnSpPr>
            <p:spPr bwMode="auto">
              <a:xfrm>
                <a:off x="5410200" y="3276600"/>
                <a:ext cx="1143000" cy="5334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3" grpId="0"/>
      <p:bldP spid="3277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Context-bounded analysis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Want to check </a:t>
            </a:r>
            <a:r>
              <a:rPr lang="en-US" dirty="0" err="1" smtClean="0"/>
              <a:t>reachability</a:t>
            </a:r>
            <a:r>
              <a:rPr lang="en-US" dirty="0" smtClean="0"/>
              <a:t> in the transition system:</a:t>
            </a:r>
            <a:endParaRPr lang="en-US" baseline="-250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1600200" y="2209800"/>
            <a:ext cx="548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latin typeface="Cambria Math"/>
                <a:ea typeface="Cambria Math"/>
                <a:cs typeface="Consolas" pitchFamily="49" charset="0"/>
              </a:rPr>
              <a:t>⇒</a:t>
            </a:r>
            <a:r>
              <a:rPr lang="en-US" sz="3600" baseline="30000" dirty="0" smtClean="0">
                <a:sym typeface="Symbol" pitchFamily="18" charset="2"/>
              </a:rPr>
              <a:t>c</a:t>
            </a:r>
            <a:r>
              <a:rPr lang="en-US" sz="3600" baseline="-25000" dirty="0" smtClean="0">
                <a:sym typeface="Symbol" pitchFamily="18" charset="2"/>
              </a:rPr>
              <a:t> </a:t>
            </a:r>
            <a:r>
              <a:rPr lang="en-US" sz="3600" dirty="0" smtClean="0">
                <a:latin typeface="Cambria Math"/>
                <a:ea typeface="Cambria Math"/>
                <a:cs typeface="Consolas" pitchFamily="49" charset="0"/>
              </a:rPr>
              <a:t>⇒</a:t>
            </a:r>
            <a:r>
              <a:rPr lang="en-US" sz="3600" baseline="30000" dirty="0" smtClean="0">
                <a:sym typeface="Symbol" pitchFamily="18" charset="2"/>
              </a:rPr>
              <a:t>c</a:t>
            </a:r>
            <a:r>
              <a:rPr lang="en-US" sz="3600" dirty="0" smtClean="0">
                <a:sym typeface="Symbol" pitchFamily="18" charset="2"/>
              </a:rPr>
              <a:t> </a:t>
            </a:r>
            <a:r>
              <a:rPr lang="en-US" sz="3600" dirty="0" smtClean="0">
                <a:latin typeface="Cambria Math"/>
                <a:ea typeface="Cambria Math"/>
                <a:cs typeface="Consolas" pitchFamily="49" charset="0"/>
              </a:rPr>
              <a:t>⇒</a:t>
            </a:r>
            <a:r>
              <a:rPr lang="en-US" sz="3600" baseline="30000" dirty="0" smtClean="0">
                <a:sym typeface="Symbol" pitchFamily="18" charset="2"/>
              </a:rPr>
              <a:t>c</a:t>
            </a:r>
            <a:r>
              <a:rPr lang="en-US" sz="3600" dirty="0" smtClean="0">
                <a:sym typeface="Symbol" pitchFamily="18" charset="2"/>
              </a:rPr>
              <a:t>  </a:t>
            </a:r>
            <a:r>
              <a:rPr lang="en-US" sz="3600" dirty="0">
                <a:sym typeface="Symbol" pitchFamily="18" charset="2"/>
              </a:rPr>
              <a:t>… </a:t>
            </a:r>
            <a:r>
              <a:rPr lang="en-US" sz="3600" dirty="0" smtClean="0">
                <a:latin typeface="Cambria Math"/>
                <a:ea typeface="Cambria Math"/>
                <a:cs typeface="Consolas" pitchFamily="49" charset="0"/>
              </a:rPr>
              <a:t>⇒</a:t>
            </a:r>
            <a:r>
              <a:rPr lang="en-US" sz="3600" baseline="30000" dirty="0" smtClean="0">
                <a:sym typeface="Symbol" pitchFamily="18" charset="2"/>
              </a:rPr>
              <a:t>c</a:t>
            </a:r>
            <a:r>
              <a:rPr lang="en-US" sz="3600" dirty="0" smtClean="0">
                <a:sym typeface="Symbol" pitchFamily="18" charset="2"/>
              </a:rPr>
              <a:t> </a:t>
            </a:r>
            <a:r>
              <a:rPr lang="en-US" sz="3600" dirty="0" smtClean="0">
                <a:latin typeface="Cambria Math"/>
                <a:ea typeface="Cambria Math"/>
                <a:cs typeface="Consolas" pitchFamily="49" charset="0"/>
              </a:rPr>
              <a:t>⇒</a:t>
            </a:r>
            <a:r>
              <a:rPr lang="en-US" sz="3600" baseline="30000" dirty="0" smtClean="0">
                <a:sym typeface="Symbol" pitchFamily="18" charset="2"/>
              </a:rPr>
              <a:t>c</a:t>
            </a:r>
            <a:endParaRPr lang="en-US" sz="3600" baseline="30000" dirty="0"/>
          </a:p>
        </p:txBody>
      </p:sp>
      <p:sp>
        <p:nvSpPr>
          <p:cNvPr id="11270" name="Right Brace 5"/>
          <p:cNvSpPr>
            <a:spLocks/>
          </p:cNvSpPr>
          <p:nvPr/>
        </p:nvSpPr>
        <p:spPr bwMode="auto">
          <a:xfrm rot="5400000">
            <a:off x="3352800" y="1143000"/>
            <a:ext cx="457200" cy="3962400"/>
          </a:xfrm>
          <a:prstGeom prst="rightBrace">
            <a:avLst>
              <a:gd name="adj1" fmla="val 3575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1271" name="TextBox 8"/>
          <p:cNvSpPr txBox="1">
            <a:spLocks noChangeArrowheads="1"/>
          </p:cNvSpPr>
          <p:nvPr/>
        </p:nvSpPr>
        <p:spPr bwMode="auto">
          <a:xfrm>
            <a:off x="2819400" y="3352800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k+1 times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0FE8D-7383-445A-A807-7B68ED4340A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6553200" cy="5029200"/>
          </a:xfrm>
        </p:spPr>
        <p:txBody>
          <a:bodyPr/>
          <a:lstStyle/>
          <a:p>
            <a:r>
              <a:rPr lang="en-US" dirty="0" smtClean="0"/>
              <a:t>Define weights and weighted automata</a:t>
            </a:r>
          </a:p>
          <a:p>
            <a:r>
              <a:rPr lang="en-US" dirty="0" smtClean="0"/>
              <a:t>Intersecting weighted automata</a:t>
            </a:r>
          </a:p>
          <a:p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Generalizes to composition of weighted transducers</a:t>
            </a:r>
          </a:p>
          <a:p>
            <a:pPr lvl="1"/>
            <a:r>
              <a:rPr lang="en-US" dirty="0" smtClean="0"/>
              <a:t>Context-Bounded Analysis: </a:t>
            </a:r>
            <a:r>
              <a:rPr lang="en-US" dirty="0" err="1" smtClean="0"/>
              <a:t>Interprocedural</a:t>
            </a:r>
            <a:r>
              <a:rPr lang="en-US" dirty="0" smtClean="0"/>
              <a:t> dataflow analysis of concurrent programs, under a bound on the number of context switches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 flipH="1" flipV="1">
            <a:off x="6211888" y="2933700"/>
            <a:ext cx="2514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 rot="16200000">
            <a:off x="6831427" y="2697626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Earlier talks</a:t>
            </a:r>
            <a:endParaRPr lang="en-IN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 Summarization</a:t>
            </a:r>
          </a:p>
        </p:txBody>
      </p:sp>
      <p:sp>
        <p:nvSpPr>
          <p:cNvPr id="1331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In </a:t>
            </a:r>
            <a:r>
              <a:rPr lang="en-US" dirty="0" err="1" smtClean="0">
                <a:cs typeface="Arial" charset="0"/>
              </a:rPr>
              <a:t>interprocedural</a:t>
            </a:r>
            <a:r>
              <a:rPr lang="en-US" dirty="0" smtClean="0">
                <a:cs typeface="Arial" charset="0"/>
              </a:rPr>
              <a:t> analysis</a:t>
            </a:r>
          </a:p>
          <a:p>
            <a:pPr lvl="1" eaLnBrk="1" hangingPunct="1"/>
            <a:r>
              <a:rPr lang="en-US" dirty="0" smtClean="0">
                <a:cs typeface="Arial" charset="0"/>
              </a:rPr>
              <a:t>Procedure re-analyzed for each input</a:t>
            </a:r>
          </a:p>
          <a:p>
            <a:pPr lvl="1" eaLnBrk="1" hangingPunct="1"/>
            <a:r>
              <a:rPr lang="en-US" dirty="0" smtClean="0">
                <a:cs typeface="Arial" charset="0"/>
              </a:rPr>
              <a:t>Instead, one can build a summary</a:t>
            </a: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r>
              <a:rPr lang="en-US" dirty="0" smtClean="0">
                <a:cs typeface="Arial" charset="0"/>
              </a:rPr>
              <a:t>We create a summary of an entire thread</a:t>
            </a:r>
          </a:p>
          <a:p>
            <a:pPr lvl="1" eaLnBrk="1" hangingPunct="1"/>
            <a:r>
              <a:rPr lang="en-US" dirty="0" smtClean="0">
                <a:cs typeface="Arial" charset="0"/>
              </a:rPr>
              <a:t>Mapping starting states (input) to reachable states (output)</a:t>
            </a:r>
          </a:p>
          <a:p>
            <a:pPr lvl="1" eaLnBrk="1" hangingPunct="1"/>
            <a:endParaRPr lang="en-US" dirty="0" smtClean="0">
              <a:cs typeface="Arial" charset="0"/>
            </a:endParaRPr>
          </a:p>
          <a:p>
            <a:pPr eaLnBrk="1" hangingPunct="1"/>
            <a:r>
              <a:rPr lang="en-US" dirty="0" smtClean="0">
                <a:solidFill>
                  <a:srgbClr val="C00000"/>
                </a:solidFill>
                <a:cs typeface="Arial" charset="0"/>
              </a:rPr>
              <a:t>Transducers</a:t>
            </a:r>
            <a:r>
              <a:rPr lang="en-US" dirty="0" smtClean="0">
                <a:cs typeface="Arial" charset="0"/>
              </a:rPr>
              <a:t>: FSMs with an input and a output tape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99CB6-EA82-4CC3-B435-F75DCCDF307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 Summarization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err="1" smtClean="0"/>
              <a:t>Reachability</a:t>
            </a:r>
            <a:r>
              <a:rPr lang="en-US" dirty="0" smtClean="0"/>
              <a:t> in a PDS can be modeled using a </a:t>
            </a:r>
            <a:r>
              <a:rPr lang="en-US" dirty="0" smtClean="0">
                <a:solidFill>
                  <a:srgbClr val="CC0000"/>
                </a:solidFill>
              </a:rPr>
              <a:t>transducer </a:t>
            </a:r>
            <a:r>
              <a:rPr lang="en-US" dirty="0" smtClean="0"/>
              <a:t>[</a:t>
            </a:r>
            <a:r>
              <a:rPr lang="en-US" dirty="0" err="1" smtClean="0"/>
              <a:t>Caucal</a:t>
            </a:r>
            <a:r>
              <a:rPr lang="en-US" dirty="0" smtClean="0"/>
              <a:t> ‘92]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Advantage: transducers can be composed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648474" y="1905000"/>
            <a:ext cx="73525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(g</a:t>
            </a:r>
            <a:r>
              <a:rPr lang="en-US" sz="24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4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400" dirty="0">
                <a:sym typeface="Symbol" pitchFamily="18" charset="2"/>
              </a:rPr>
              <a:t></a:t>
            </a:r>
            <a:r>
              <a:rPr lang="en-US" sz="2400" baseline="-25000" dirty="0"/>
              <a:t>T</a:t>
            </a:r>
            <a:r>
              <a:rPr lang="en-US" sz="2400" dirty="0"/>
              <a:t>*</a:t>
            </a:r>
            <a:r>
              <a:rPr lang="en-US" sz="2400" baseline="-25000" dirty="0"/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(g</a:t>
            </a:r>
            <a:r>
              <a:rPr lang="en-US" sz="24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4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400" baseline="-25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((g</a:t>
            </a:r>
            <a:r>
              <a:rPr lang="en-US" sz="24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4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), (g</a:t>
            </a:r>
            <a:r>
              <a:rPr lang="en-US" sz="24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4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)) </a:t>
            </a:r>
            <a:r>
              <a:rPr lang="en-US" sz="2400" dirty="0">
                <a:sym typeface="Symbol" pitchFamily="18" charset="2"/>
              </a:rPr>
              <a:t></a:t>
            </a:r>
            <a:r>
              <a:rPr lang="en-US" sz="2400" dirty="0"/>
              <a:t> L(</a:t>
            </a:r>
            <a:r>
              <a:rPr lang="en-US" sz="2400" dirty="0">
                <a:sym typeface="Symbol" pitchFamily="18" charset="2"/>
              </a:rPr>
              <a:t>)</a:t>
            </a:r>
            <a:endParaRPr lang="en-US" sz="2400" baseline="-25000" dirty="0"/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431929" y="5486400"/>
            <a:ext cx="73404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(r</a:t>
            </a:r>
            <a:r>
              <a:rPr lang="en-US" sz="2400" baseline="-25000" dirty="0"/>
              <a:t>1</a:t>
            </a:r>
            <a:r>
              <a:rPr lang="en-US" sz="2400" dirty="0"/>
              <a:t>,r</a:t>
            </a:r>
            <a:r>
              <a:rPr lang="en-US" sz="2400" baseline="-25000" dirty="0"/>
              <a:t>2</a:t>
            </a:r>
            <a:r>
              <a:rPr lang="en-US" sz="2400" dirty="0"/>
              <a:t>) </a:t>
            </a:r>
            <a:r>
              <a:rPr lang="en-US" sz="2400" dirty="0">
                <a:sym typeface="Symbol" pitchFamily="18" charset="2"/>
              </a:rPr>
              <a:t></a:t>
            </a:r>
            <a:r>
              <a:rPr lang="en-US" sz="2400" dirty="0"/>
              <a:t> L(</a:t>
            </a:r>
            <a:r>
              <a:rPr lang="en-US" sz="2400" dirty="0">
                <a:sym typeface="Symbol" pitchFamily="18" charset="2"/>
              </a:rPr>
              <a:t>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) and (r</a:t>
            </a:r>
            <a:r>
              <a:rPr lang="en-US" sz="2400" baseline="-25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,r</a:t>
            </a:r>
            <a:r>
              <a:rPr lang="en-US" sz="2400" baseline="-25000" dirty="0">
                <a:sym typeface="Symbol" pitchFamily="18" charset="2"/>
              </a:rPr>
              <a:t>3</a:t>
            </a:r>
            <a:r>
              <a:rPr lang="en-US" sz="2400" dirty="0">
                <a:sym typeface="Symbol" pitchFamily="18" charset="2"/>
              </a:rPr>
              <a:t>) </a:t>
            </a:r>
            <a:r>
              <a:rPr lang="en-US" sz="2400" dirty="0"/>
              <a:t> L(</a:t>
            </a:r>
            <a:r>
              <a:rPr lang="en-US" sz="2400" dirty="0">
                <a:sym typeface="Symbol" pitchFamily="18" charset="2"/>
              </a:rPr>
              <a:t></a:t>
            </a:r>
            <a:r>
              <a:rPr lang="en-US" sz="2400" baseline="-25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) then (r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,r</a:t>
            </a:r>
            <a:r>
              <a:rPr lang="en-US" sz="2400" baseline="-25000" dirty="0">
                <a:sym typeface="Symbol" pitchFamily="18" charset="2"/>
              </a:rPr>
              <a:t>3</a:t>
            </a:r>
            <a:r>
              <a:rPr lang="en-US" sz="2400" dirty="0">
                <a:sym typeface="Symbol" pitchFamily="18" charset="2"/>
              </a:rPr>
              <a:t>) </a:t>
            </a:r>
            <a:r>
              <a:rPr lang="en-US" sz="2400" dirty="0"/>
              <a:t> L(</a:t>
            </a:r>
            <a:r>
              <a:rPr lang="en-US" sz="2400" dirty="0">
                <a:sym typeface="Symbol" pitchFamily="18" charset="2"/>
              </a:rPr>
              <a:t>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;</a:t>
            </a:r>
            <a:r>
              <a:rPr lang="en-US" sz="2400" dirty="0">
                <a:sym typeface="Symbol" pitchFamily="18" charset="2"/>
              </a:rPr>
              <a:t> </a:t>
            </a:r>
            <a:r>
              <a:rPr lang="en-US" sz="2400" baseline="-25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)</a:t>
            </a:r>
            <a:endParaRPr lang="en-US" sz="2400" baseline="-25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2A80C-DDE4-490B-B6F6-2CEC82A0A7C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2438400" y="2590800"/>
            <a:ext cx="35814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en-US" sz="2400"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n-US" sz="2400">
                <a:latin typeface="Calibri" pitchFamily="34" charset="0"/>
                <a:cs typeface="Calibri" pitchFamily="34" charset="0"/>
              </a:rPr>
              <a:t>: [glob,stack]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2438400" y="4267200"/>
            <a:ext cx="35814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en-US" sz="2400"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n-US" sz="2400">
                <a:latin typeface="Calibri" pitchFamily="34" charset="0"/>
                <a:cs typeface="Calibri" pitchFamily="34" charset="0"/>
              </a:rPr>
              <a:t>: [glob,stack]</a:t>
            </a:r>
            <a:endParaRPr lang="en-US">
              <a:latin typeface="Calibri" pitchFamily="34" charset="0"/>
              <a:cs typeface="Calibri" pitchFamily="34" charset="0"/>
            </a:endParaRPr>
          </a:p>
          <a:p>
            <a:pPr eaLnBrk="0" hangingPunct="0"/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048000" y="3352800"/>
            <a:ext cx="23622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en-US" sz="3600">
                <a:sym typeface="Symbol" pitchFamily="18" charset="2"/>
              </a:rPr>
              <a:t></a:t>
            </a:r>
            <a:endParaRPr lang="en-US"/>
          </a:p>
        </p:txBody>
      </p:sp>
      <p:cxnSp>
        <p:nvCxnSpPr>
          <p:cNvPr id="14347" name="Straight Arrow Connector 12"/>
          <p:cNvCxnSpPr>
            <a:cxnSpLocks noChangeShapeType="1"/>
            <a:stCxn id="14346" idx="0"/>
          </p:cNvCxnSpPr>
          <p:nvPr/>
        </p:nvCxnSpPr>
        <p:spPr bwMode="auto">
          <a:xfrm rot="16200000" flipV="1">
            <a:off x="3714750" y="2838450"/>
            <a:ext cx="304800" cy="7239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348" name="Straight Arrow Connector 14"/>
          <p:cNvCxnSpPr>
            <a:cxnSpLocks noChangeShapeType="1"/>
            <a:stCxn id="14346" idx="2"/>
          </p:cNvCxnSpPr>
          <p:nvPr/>
        </p:nvCxnSpPr>
        <p:spPr bwMode="auto">
          <a:xfrm rot="5400000">
            <a:off x="3790950" y="3829050"/>
            <a:ext cx="228600" cy="6477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 Summarization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F6CAE-16A0-44BC-9929-26048327515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09600" y="1371600"/>
          <a:ext cx="7620000" cy="51511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810000"/>
                <a:gridCol w="3810000"/>
              </a:tblGrid>
              <a:tr h="8839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libri" pitchFamily="34" charset="0"/>
                          <a:cs typeface="Calibri" pitchFamily="34" charset="0"/>
                        </a:rPr>
                        <a:t>For:</a:t>
                      </a:r>
                      <a:endParaRPr lang="en-IN" sz="3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libri" pitchFamily="34" charset="0"/>
                          <a:cs typeface="Calibri" pitchFamily="34" charset="0"/>
                        </a:rPr>
                        <a:t>Construct:</a:t>
                      </a:r>
                      <a:endParaRPr lang="en-IN" sz="3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g,l</a:t>
                      </a:r>
                      <a:r>
                        <a:rPr lang="en-US" sz="200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) 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</a:t>
                      </a:r>
                      <a:r>
                        <a:rPr lang="en-US" sz="2000" baseline="-25000" dirty="0" smtClean="0">
                          <a:latin typeface="Consolas" pitchFamily="49" charset="0"/>
                          <a:cs typeface="Consolas" pitchFamily="49" charset="0"/>
                        </a:rPr>
                        <a:t>Ti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* (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g</a:t>
                      </a:r>
                      <a:r>
                        <a:rPr lang="en-US" sz="2000" baseline="30000" dirty="0" err="1" smtClean="0">
                          <a:latin typeface="Consolas" pitchFamily="49" charset="0"/>
                          <a:cs typeface="Consolas" pitchFamily="49" charset="0"/>
                        </a:rPr>
                        <a:t>’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,l</a:t>
                      </a:r>
                      <a:r>
                        <a:rPr lang="en-US" sz="200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r>
                        <a:rPr lang="en-US" sz="2000" baseline="30000" dirty="0" smtClean="0">
                          <a:latin typeface="Consolas" pitchFamily="49" charset="0"/>
                          <a:cs typeface="Consolas" pitchFamily="49" charset="0"/>
                        </a:rPr>
                        <a:t>’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</a:p>
                    <a:p>
                      <a:endParaRPr lang="en-IN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err="1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i</a:t>
                      </a:r>
                      <a:endParaRPr lang="en-US" sz="2800" baseline="-250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endParaRPr lang="en-IN" sz="28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g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 l</a:t>
                      </a:r>
                      <a:r>
                        <a:rPr lang="en-US" sz="2000" baseline="-2500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,…,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r>
                        <a:rPr lang="en-US" sz="2000" baseline="-25000" dirty="0" err="1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,…, 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r>
                        <a:rPr lang="en-US" sz="200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) ⇒</a:t>
                      </a:r>
                      <a:r>
                        <a:rPr lang="en-US" sz="20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Ti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*</a:t>
                      </a:r>
                    </a:p>
                    <a:p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g</a:t>
                      </a:r>
                      <a:r>
                        <a:rPr lang="en-US" sz="2000" baseline="30000" dirty="0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’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,l</a:t>
                      </a:r>
                      <a:r>
                        <a:rPr lang="en-US" sz="2000" baseline="-2500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,…,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r>
                        <a:rPr lang="en-US" sz="2000" baseline="-25000" dirty="0" err="1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r>
                        <a:rPr lang="en-US" sz="2000" baseline="30000" dirty="0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’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,…,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r>
                        <a:rPr lang="en-US" sz="200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</a:p>
                    <a:p>
                      <a:endParaRPr lang="en-IN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err="1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i</a:t>
                      </a:r>
                      <a:r>
                        <a:rPr lang="en-US" sz="2800" baseline="30000" dirty="0" err="1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e</a:t>
                      </a:r>
                      <a:endParaRPr lang="en-US" sz="2800" baseline="300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endParaRPr lang="en-IN" sz="28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 equals </a:t>
                      </a:r>
                    </a:p>
                    <a:p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T1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* ⋃ … ⋃  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-25000" dirty="0" err="1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Tn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*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</a:p>
                    <a:p>
                      <a:endParaRPr lang="en-IN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= </a:t>
                      </a:r>
                    </a:p>
                    <a:p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1</a:t>
                      </a:r>
                      <a:r>
                        <a:rPr lang="en-US" sz="28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e 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⋃ 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2</a:t>
                      </a:r>
                      <a:r>
                        <a:rPr lang="en-US" sz="28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e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⋃ … ⋃ 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n</a:t>
                      </a:r>
                      <a:r>
                        <a:rPr lang="en-US" sz="28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e</a:t>
                      </a:r>
                      <a:endParaRPr lang="en-US" sz="2800" baseline="300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endParaRPr lang="en-IN" sz="28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4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… 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endParaRPr lang="en-US" sz="2400" baseline="300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endParaRPr lang="en-IN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;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… 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;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 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;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endParaRPr lang="en-US" sz="28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endParaRPr lang="en-IN" sz="28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 Summarization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Context-bounded analysis reduces into a membership query on a transducer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We’ll extend these results to Weighted PDSs</a:t>
            </a:r>
          </a:p>
          <a:p>
            <a:pPr lvl="1" eaLnBrk="1" hangingPunct="1"/>
            <a:r>
              <a:rPr lang="en-US" dirty="0" smtClean="0"/>
              <a:t>Constructing weighted transducers</a:t>
            </a:r>
          </a:p>
          <a:p>
            <a:pPr lvl="1" eaLnBrk="1" hangingPunct="1"/>
            <a:r>
              <a:rPr lang="en-US" dirty="0" smtClean="0"/>
              <a:t>Composing weighted transducers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Weighted Transducer: Given an input word s</a:t>
            </a:r>
            <a:r>
              <a:rPr lang="en-US" baseline="-25000" dirty="0" smtClean="0"/>
              <a:t>1</a:t>
            </a:r>
            <a:r>
              <a:rPr lang="en-US" dirty="0" smtClean="0"/>
              <a:t>, the transducer can write s</a:t>
            </a:r>
            <a:r>
              <a:rPr lang="en-US" baseline="-25000" dirty="0" smtClean="0"/>
              <a:t>2</a:t>
            </a:r>
            <a:r>
              <a:rPr lang="en-US" dirty="0" smtClean="0"/>
              <a:t> with a weight w (combine over all paths that write s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>
                <a:latin typeface="Consolas" pitchFamily="49" charset="0"/>
                <a:cs typeface="Consolas" pitchFamily="49" charset="0"/>
                <a:sym typeface="Symbol" pitchFamily="18" charset="2"/>
              </a:rPr>
              <a:t>(s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  <a:sym typeface="Symbol" pitchFamily="18" charset="2"/>
              </a:rPr>
              <a:t>1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Symbol" pitchFamily="18" charset="2"/>
              </a:rPr>
              <a:t>,s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  <a:sym typeface="Symbol" pitchFamily="18" charset="2"/>
              </a:rPr>
              <a:t>2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Symbol" pitchFamily="18" charset="2"/>
              </a:rPr>
              <a:t>) = w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F4C55-6B78-475C-88C3-2C7E7C39711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Thread Summarization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F6CAE-16A0-44BC-9929-26048327515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09600" y="1371600"/>
          <a:ext cx="7620000" cy="5090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810000"/>
                <a:gridCol w="3810000"/>
              </a:tblGrid>
              <a:tr h="8839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libri" pitchFamily="34" charset="0"/>
                          <a:cs typeface="Calibri" pitchFamily="34" charset="0"/>
                        </a:rPr>
                        <a:t>For:</a:t>
                      </a:r>
                      <a:endParaRPr lang="en-IN" sz="3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libri" pitchFamily="34" charset="0"/>
                          <a:cs typeface="Calibri" pitchFamily="34" charset="0"/>
                        </a:rPr>
                        <a:t>Construct:</a:t>
                      </a:r>
                      <a:endParaRPr lang="en-IN" sz="3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g,l</a:t>
                      </a:r>
                      <a:r>
                        <a:rPr lang="en-US" sz="200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) 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</a:t>
                      </a:r>
                      <a:r>
                        <a:rPr lang="en-US" sz="2000" baseline="-25000" dirty="0" smtClean="0">
                          <a:latin typeface="Consolas" pitchFamily="49" charset="0"/>
                          <a:cs typeface="Consolas" pitchFamily="49" charset="0"/>
                        </a:rPr>
                        <a:t>Ti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* (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g</a:t>
                      </a:r>
                      <a:r>
                        <a:rPr lang="en-US" sz="2000" baseline="30000" dirty="0" err="1" smtClean="0">
                          <a:latin typeface="Consolas" pitchFamily="49" charset="0"/>
                          <a:cs typeface="Consolas" pitchFamily="49" charset="0"/>
                        </a:rPr>
                        <a:t>’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,l</a:t>
                      </a:r>
                      <a:r>
                        <a:rPr lang="en-US" sz="200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r>
                        <a:rPr lang="en-US" sz="2000" baseline="30000" dirty="0" smtClean="0">
                          <a:latin typeface="Consolas" pitchFamily="49" charset="0"/>
                          <a:cs typeface="Consolas" pitchFamily="49" charset="0"/>
                        </a:rPr>
                        <a:t>’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</a:p>
                    <a:p>
                      <a:endParaRPr lang="en-IN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err="1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i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 </a:t>
                      </a:r>
                      <a:r>
                        <a:rPr lang="en-US" sz="2800" baseline="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[TACAS’08]</a:t>
                      </a:r>
                      <a:endParaRPr lang="en-US" sz="2800" baseline="-25000" dirty="0" smtClean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g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 ,l</a:t>
                      </a:r>
                      <a:r>
                        <a:rPr lang="en-US" sz="2000" baseline="-2500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,…,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r>
                        <a:rPr lang="en-US" sz="2000" baseline="-25000" dirty="0" err="1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,…, 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r>
                        <a:rPr lang="en-US" sz="200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) ⇒</a:t>
                      </a:r>
                      <a:r>
                        <a:rPr lang="en-US" sz="20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Ti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*</a:t>
                      </a:r>
                    </a:p>
                    <a:p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(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g</a:t>
                      </a:r>
                      <a:r>
                        <a:rPr lang="en-US" sz="2000" baseline="30000" dirty="0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’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,l</a:t>
                      </a:r>
                      <a:r>
                        <a:rPr lang="en-US" sz="2000" baseline="-2500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,…,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r>
                        <a:rPr lang="en-US" sz="2000" baseline="-25000" dirty="0" err="1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r>
                        <a:rPr lang="en-US" sz="2000" baseline="30000" dirty="0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’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,…,</a:t>
                      </a:r>
                      <a:r>
                        <a:rPr lang="en-US" sz="2000" dirty="0" err="1" smtClean="0">
                          <a:latin typeface="Consolas" pitchFamily="49" charset="0"/>
                          <a:cs typeface="Consolas" pitchFamily="49" charset="0"/>
                        </a:rPr>
                        <a:t>l</a:t>
                      </a:r>
                      <a:r>
                        <a:rPr lang="en-US" sz="200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</a:p>
                    <a:p>
                      <a:endParaRPr lang="en-IN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err="1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i</a:t>
                      </a:r>
                      <a:r>
                        <a:rPr lang="en-US" sz="2800" baseline="30000" dirty="0" err="1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e</a:t>
                      </a:r>
                      <a:endParaRPr lang="en-US" sz="2800" baseline="300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endParaRPr lang="en-IN" sz="28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 equals </a:t>
                      </a:r>
                    </a:p>
                    <a:p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T1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* ⋃ … ⋃  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-25000" dirty="0" err="1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Tn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*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</a:p>
                    <a:p>
                      <a:endParaRPr lang="en-IN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= </a:t>
                      </a:r>
                    </a:p>
                    <a:p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1</a:t>
                      </a:r>
                      <a:r>
                        <a:rPr lang="en-US" sz="28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e 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⋃ 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2</a:t>
                      </a:r>
                      <a:r>
                        <a:rPr lang="en-US" sz="28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e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⋃ … ⋃ 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n</a:t>
                      </a:r>
                      <a:r>
                        <a:rPr lang="en-US" sz="28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e</a:t>
                      </a:r>
                      <a:endParaRPr lang="en-US" sz="2800" baseline="300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endParaRPr lang="en-IN" sz="28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4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… 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</a:t>
                      </a:r>
                      <a:r>
                        <a:rPr lang="en-US" sz="2400" dirty="0" smtClean="0">
                          <a:latin typeface="Consolas" pitchFamily="49" charset="0"/>
                          <a:cs typeface="Consolas" pitchFamily="49" charset="0"/>
                        </a:rPr>
                        <a:t>⇒</a:t>
                      </a:r>
                      <a:r>
                        <a:rPr lang="en-US" sz="2400" baseline="30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endParaRPr lang="en-US" sz="2400" baseline="300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endParaRPr lang="en-IN" sz="2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;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… 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;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 </a:t>
                      </a:r>
                      <a:r>
                        <a:rPr lang="en-US" sz="2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;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 </a:t>
                      </a:r>
                      <a:r>
                        <a:rPr lang="en-US" sz="28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</a:t>
                      </a:r>
                      <a:r>
                        <a:rPr lang="en-US" sz="2800" baseline="-25000" dirty="0" smtClean="0">
                          <a:latin typeface="Consolas" pitchFamily="49" charset="0"/>
                          <a:cs typeface="Consolas" pitchFamily="49" charset="0"/>
                          <a:sym typeface="Symbol" pitchFamily="18" charset="2"/>
                        </a:rPr>
                        <a:t>c</a:t>
                      </a:r>
                      <a:endParaRPr lang="en-US" sz="2800" dirty="0" smtClean="0">
                        <a:latin typeface="Consolas" pitchFamily="49" charset="0"/>
                        <a:cs typeface="Consolas" pitchFamily="49" charset="0"/>
                      </a:endParaRPr>
                    </a:p>
                    <a:p>
                      <a:endParaRPr lang="en-IN" sz="28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Thread Summarization Works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F4C55-6B78-475C-88C3-2C7E7C39711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alibri" pitchFamily="34" charset="0"/>
                <a:sym typeface="Symbol" pitchFamily="18" charset="2"/>
              </a:rPr>
              <a:t>For a single thread:</a:t>
            </a:r>
          </a:p>
          <a:p>
            <a:pPr lvl="1"/>
            <a:r>
              <a:rPr lang="en-US" sz="2800" dirty="0" smtClean="0">
                <a:cs typeface="Calibri" pitchFamily="34" charset="0"/>
                <a:sym typeface="Symbol" pitchFamily="18" charset="2"/>
              </a:rPr>
              <a:t></a:t>
            </a:r>
            <a:r>
              <a:rPr lang="en-US" sz="2800" baseline="-25000" dirty="0" err="1" smtClean="0">
                <a:cs typeface="Calibri" pitchFamily="34" charset="0"/>
                <a:sym typeface="Symbol" pitchFamily="18" charset="2"/>
              </a:rPr>
              <a:t>i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(s</a:t>
            </a:r>
            <a:r>
              <a:rPr lang="en-US" baseline="-25000" dirty="0" smtClean="0">
                <a:cs typeface="Calibri" pitchFamily="34" charset="0"/>
                <a:sym typeface="Symbol" pitchFamily="18" charset="2"/>
              </a:rPr>
              <a:t>1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,s</a:t>
            </a:r>
            <a:r>
              <a:rPr lang="en-US" baseline="-25000" dirty="0" smtClean="0">
                <a:cs typeface="Calibri" pitchFamily="34" charset="0"/>
                <a:sym typeface="Symbol" pitchFamily="18" charset="2"/>
              </a:rPr>
              <a:t>2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) = Reachable(s</a:t>
            </a:r>
            <a:r>
              <a:rPr lang="en-US" baseline="-25000" dirty="0" smtClean="0">
                <a:cs typeface="Calibri" pitchFamily="34" charset="0"/>
                <a:sym typeface="Symbol" pitchFamily="18" charset="2"/>
              </a:rPr>
              <a:t>1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,s</a:t>
            </a:r>
            <a:r>
              <a:rPr lang="en-US" baseline="-25000" dirty="0" smtClean="0">
                <a:cs typeface="Calibri" pitchFamily="34" charset="0"/>
                <a:sym typeface="Symbol" pitchFamily="18" charset="2"/>
              </a:rPr>
              <a:t>2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)</a:t>
            </a:r>
          </a:p>
          <a:p>
            <a:pPr lvl="1"/>
            <a:r>
              <a:rPr lang="en-US" sz="3000" dirty="0" smtClean="0">
                <a:cs typeface="Calibri" pitchFamily="34" charset="0"/>
                <a:sym typeface="Symbol" pitchFamily="18" charset="2"/>
              </a:rPr>
              <a:t></a:t>
            </a:r>
            <a:r>
              <a:rPr lang="en-US" sz="3000" baseline="-25000" dirty="0" err="1" smtClean="0">
                <a:cs typeface="Calibri" pitchFamily="34" charset="0"/>
                <a:sym typeface="Symbol" pitchFamily="18" charset="2"/>
              </a:rPr>
              <a:t>i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(s</a:t>
            </a:r>
            <a:r>
              <a:rPr lang="en-US" baseline="-25000" dirty="0" smtClean="0">
                <a:cs typeface="Calibri" pitchFamily="34" charset="0"/>
                <a:sym typeface="Symbol" pitchFamily="18" charset="2"/>
              </a:rPr>
              <a:t>1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,s</a:t>
            </a:r>
            <a:r>
              <a:rPr lang="en-US" baseline="-25000" dirty="0" smtClean="0">
                <a:cs typeface="Calibri" pitchFamily="34" charset="0"/>
                <a:sym typeface="Symbol" pitchFamily="18" charset="2"/>
              </a:rPr>
              <a:t>2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) = MOP(s</a:t>
            </a:r>
            <a:r>
              <a:rPr lang="en-US" baseline="-25000" dirty="0" smtClean="0">
                <a:cs typeface="Calibri" pitchFamily="34" charset="0"/>
                <a:sym typeface="Symbol" pitchFamily="18" charset="2"/>
              </a:rPr>
              <a:t>1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,s</a:t>
            </a:r>
            <a:r>
              <a:rPr lang="en-US" baseline="-25000" dirty="0" smtClean="0">
                <a:cs typeface="Calibri" pitchFamily="34" charset="0"/>
                <a:sym typeface="Symbol" pitchFamily="18" charset="2"/>
              </a:rPr>
              <a:t>2</a:t>
            </a:r>
            <a:r>
              <a:rPr lang="en-US" dirty="0" smtClean="0">
                <a:cs typeface="Calibri" pitchFamily="34" charset="0"/>
                <a:sym typeface="Symbol" pitchFamily="18" charset="2"/>
              </a:rPr>
              <a:t>)</a:t>
            </a:r>
          </a:p>
          <a:p>
            <a:r>
              <a:rPr lang="en-US" dirty="0" smtClean="0">
                <a:cs typeface="Calibri" pitchFamily="34" charset="0"/>
                <a:sym typeface="Symbol" pitchFamily="18" charset="2"/>
              </a:rPr>
              <a:t>Definition of composition</a:t>
            </a:r>
          </a:p>
          <a:p>
            <a:pPr lvl="1"/>
            <a:r>
              <a:rPr lang="en-US" sz="2800" dirty="0" smtClean="0">
                <a:sym typeface="Symbol" pitchFamily="18" charset="2"/>
              </a:rPr>
              <a:t>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</a:t>
            </a:r>
            <a:r>
              <a:rPr lang="en-US" sz="2400" baseline="-25000" dirty="0" smtClean="0">
                <a:solidFill>
                  <a:srgbClr val="FF0000"/>
                </a:solidFill>
                <a:sym typeface="Symbol" pitchFamily="18" charset="2"/>
              </a:rPr>
              <a:t>s</a:t>
            </a:r>
            <a:r>
              <a:rPr lang="en-US" sz="2400" dirty="0" smtClean="0">
                <a:sym typeface="Symbol" pitchFamily="18" charset="2"/>
              </a:rPr>
              <a:t> { 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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 smtClean="0">
                <a:sym typeface="Symbol" pitchFamily="18" charset="2"/>
              </a:rPr>
              <a:t>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,s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}</a:t>
            </a:r>
            <a:endParaRPr lang="en-US" sz="2400" dirty="0" smtClean="0">
              <a:sym typeface="Symbol" pitchFamily="18" charset="2"/>
            </a:endParaRPr>
          </a:p>
          <a:p>
            <a:pPr lvl="1"/>
            <a:r>
              <a:rPr lang="en-US" sz="2800" dirty="0" smtClean="0">
                <a:sym typeface="Symbol" pitchFamily="18" charset="2"/>
              </a:rPr>
              <a:t></a:t>
            </a:r>
            <a:r>
              <a:rPr lang="en-US" baseline="-25000" dirty="0" smtClean="0"/>
              <a:t>3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,s</a:t>
            </a:r>
            <a:r>
              <a:rPr lang="en-US" baseline="-25000" dirty="0" smtClean="0"/>
              <a:t>2</a:t>
            </a:r>
            <a:r>
              <a:rPr lang="en-US" dirty="0" smtClean="0"/>
              <a:t>) = </a:t>
            </a:r>
            <a:r>
              <a:rPr lang="en-US" dirty="0" smtClean="0">
                <a:sym typeface="Symbol" pitchFamily="18" charset="2"/>
              </a:rPr>
              <a:t></a:t>
            </a:r>
            <a:r>
              <a:rPr lang="en-US" baseline="-25000" dirty="0" smtClean="0">
                <a:solidFill>
                  <a:srgbClr val="FF0000"/>
                </a:solidFill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 { </a:t>
            </a:r>
            <a:r>
              <a:rPr lang="en-US" baseline="-25000" dirty="0" smtClean="0"/>
              <a:t>1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dirty="0" smtClean="0">
                <a:latin typeface="cmsy10" pitchFamily="34" charset="0"/>
              </a:rPr>
              <a:t> </a:t>
            </a:r>
            <a:r>
              <a:rPr lang="en-US" dirty="0" smtClean="0">
                <a:sym typeface="Symbol" pitchFamily="18" charset="2"/>
              </a:rPr>
              <a:t>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,s</a:t>
            </a:r>
            <a:r>
              <a:rPr lang="en-US" baseline="-25000" dirty="0" smtClean="0"/>
              <a:t>2</a:t>
            </a:r>
            <a:r>
              <a:rPr lang="en-US" dirty="0" smtClean="0"/>
              <a:t>) }</a:t>
            </a:r>
          </a:p>
          <a:p>
            <a:r>
              <a:rPr lang="en-US" dirty="0" smtClean="0"/>
              <a:t>Consider the path:</a:t>
            </a:r>
          </a:p>
          <a:p>
            <a:pPr lvl="1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(g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Symbol" pitchFamily="18" charset="2"/>
              </a:rPr>
              <a:t>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T1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* (g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000" baseline="30000" dirty="0" smtClean="0">
                <a:latin typeface="Consolas" pitchFamily="49" charset="0"/>
                <a:cs typeface="Consolas" pitchFamily="49" charset="0"/>
              </a:rPr>
              <a:t>’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Symbol" pitchFamily="18" charset="2"/>
              </a:rPr>
              <a:t> 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T2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* (g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000" baseline="30000" dirty="0" smtClean="0">
                <a:latin typeface="Consolas" pitchFamily="49" charset="0"/>
                <a:cs typeface="Consolas" pitchFamily="49" charset="0"/>
              </a:rPr>
              <a:t>’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,l</a:t>
            </a:r>
            <a:r>
              <a:rPr lang="en-US" sz="20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sz="2000" baseline="30000" dirty="0" smtClean="0">
                <a:latin typeface="Consolas" pitchFamily="49" charset="0"/>
                <a:cs typeface="Consolas" pitchFamily="49" charset="0"/>
              </a:rPr>
              <a:t>’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IN" sz="2000" dirty="0" smtClean="0">
              <a:cs typeface="Calibri" pitchFamily="34" charset="0"/>
            </a:endParaRPr>
          </a:p>
          <a:p>
            <a:endParaRPr lang="en-IN" dirty="0">
              <a:cs typeface="Calibri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24000" y="4876800"/>
            <a:ext cx="5715000" cy="609600"/>
            <a:chOff x="1524000" y="4876800"/>
            <a:chExt cx="5715000" cy="609600"/>
          </a:xfrm>
        </p:grpSpPr>
        <p:sp>
          <p:nvSpPr>
            <p:cNvPr id="7" name="Right Brace 5"/>
            <p:cNvSpPr>
              <a:spLocks/>
            </p:cNvSpPr>
            <p:nvPr/>
          </p:nvSpPr>
          <p:spPr bwMode="auto">
            <a:xfrm rot="5400000">
              <a:off x="2057400" y="4343400"/>
              <a:ext cx="228600" cy="1295400"/>
            </a:xfrm>
            <a:prstGeom prst="rightBrace">
              <a:avLst>
                <a:gd name="adj1" fmla="val 35750"/>
                <a:gd name="adj2" fmla="val 50000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8" name="Right Brace 5"/>
            <p:cNvSpPr>
              <a:spLocks/>
            </p:cNvSpPr>
            <p:nvPr/>
          </p:nvSpPr>
          <p:spPr bwMode="auto">
            <a:xfrm rot="5400000">
              <a:off x="6477000" y="4343400"/>
              <a:ext cx="228600" cy="1295400"/>
            </a:xfrm>
            <a:prstGeom prst="rightBrace">
              <a:avLst>
                <a:gd name="adj1" fmla="val 35750"/>
                <a:gd name="adj2" fmla="val 50000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981200" y="5105400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nsolas" pitchFamily="49" charset="0"/>
                  <a:cs typeface="Consolas" pitchFamily="49" charset="0"/>
                </a:rPr>
                <a:t>s</a:t>
              </a:r>
              <a:r>
                <a:rPr lang="en-US" baseline="-25000" dirty="0" smtClean="0">
                  <a:latin typeface="Consolas" pitchFamily="49" charset="0"/>
                  <a:cs typeface="Consolas" pitchFamily="49" charset="0"/>
                </a:rPr>
                <a:t>1</a:t>
              </a:r>
              <a:endParaRPr lang="en-IN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00800" y="5105400"/>
              <a:ext cx="3962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nsolas" pitchFamily="49" charset="0"/>
                  <a:cs typeface="Consolas" pitchFamily="49" charset="0"/>
                </a:rPr>
                <a:t>s</a:t>
              </a:r>
              <a:r>
                <a:rPr lang="en-US" baseline="-25000" dirty="0" smtClean="0">
                  <a:latin typeface="Consolas" pitchFamily="49" charset="0"/>
                  <a:cs typeface="Consolas" pitchFamily="49" charset="0"/>
                </a:rPr>
                <a:t>2</a:t>
              </a:r>
              <a:endParaRPr lang="en-IN" dirty="0"/>
            </a:p>
          </p:txBody>
        </p:sp>
        <p:sp>
          <p:nvSpPr>
            <p:cNvPr id="11" name="Right Brace 5"/>
            <p:cNvSpPr>
              <a:spLocks/>
            </p:cNvSpPr>
            <p:nvPr/>
          </p:nvSpPr>
          <p:spPr bwMode="auto">
            <a:xfrm rot="5400000">
              <a:off x="4191000" y="4343400"/>
              <a:ext cx="228600" cy="1295400"/>
            </a:xfrm>
            <a:prstGeom prst="rightBrace">
              <a:avLst>
                <a:gd name="adj1" fmla="val 35750"/>
                <a:gd name="adj2" fmla="val 50000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84496" y="5117068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nsolas" pitchFamily="49" charset="0"/>
                  <a:cs typeface="Consolas" pitchFamily="49" charset="0"/>
                </a:rPr>
                <a:t>s</a:t>
              </a:r>
              <a:endParaRPr lang="en-IN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981200" y="5410200"/>
            <a:ext cx="4800600" cy="674132"/>
            <a:chOff x="1981200" y="5410200"/>
            <a:chExt cx="4800600" cy="674132"/>
          </a:xfrm>
        </p:grpSpPr>
        <p:sp>
          <p:nvSpPr>
            <p:cNvPr id="13" name="Right Brace 5"/>
            <p:cNvSpPr>
              <a:spLocks/>
            </p:cNvSpPr>
            <p:nvPr/>
          </p:nvSpPr>
          <p:spPr bwMode="auto">
            <a:xfrm rot="5400000">
              <a:off x="3009900" y="4381500"/>
              <a:ext cx="304800" cy="2362200"/>
            </a:xfrm>
            <a:prstGeom prst="rightBrace">
              <a:avLst>
                <a:gd name="adj1" fmla="val 35750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19400" y="5715000"/>
              <a:ext cx="9685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</a:t>
              </a:r>
              <a:r>
                <a:rPr lang="en-US" baseline="-25000" dirty="0" smtClean="0"/>
                <a:t>1</a:t>
              </a:r>
              <a:r>
                <a:rPr lang="en-US" dirty="0" smtClean="0"/>
                <a:t>(s</a:t>
              </a:r>
              <a:r>
                <a:rPr lang="en-US" baseline="-25000" dirty="0" smtClean="0"/>
                <a:t>1</a:t>
              </a:r>
              <a:r>
                <a:rPr lang="en-US" dirty="0" smtClean="0"/>
                <a:t>,</a:t>
              </a:r>
              <a:r>
                <a:rPr lang="en-US" dirty="0" smtClean="0">
                  <a:solidFill>
                    <a:srgbClr val="FF0000"/>
                  </a:solidFill>
                </a:rPr>
                <a:t>s</a:t>
              </a:r>
              <a:r>
                <a:rPr lang="en-US" dirty="0" smtClean="0"/>
                <a:t>) </a:t>
              </a:r>
              <a:endParaRPr lang="en-IN" dirty="0"/>
            </a:p>
          </p:txBody>
        </p:sp>
        <p:sp>
          <p:nvSpPr>
            <p:cNvPr id="15" name="Right Brace 5"/>
            <p:cNvSpPr>
              <a:spLocks/>
            </p:cNvSpPr>
            <p:nvPr/>
          </p:nvSpPr>
          <p:spPr bwMode="auto">
            <a:xfrm rot="5400000">
              <a:off x="5448300" y="4381500"/>
              <a:ext cx="304800" cy="2362200"/>
            </a:xfrm>
            <a:prstGeom prst="rightBrace">
              <a:avLst>
                <a:gd name="adj1" fmla="val 35750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05400" y="5715000"/>
              <a:ext cx="10326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ym typeface="Symbol" pitchFamily="18" charset="2"/>
                </a:rPr>
                <a:t></a:t>
              </a:r>
              <a:r>
                <a:rPr lang="en-US" baseline="-25000" dirty="0" smtClean="0"/>
                <a:t>2</a:t>
              </a:r>
              <a:r>
                <a:rPr lang="en-US" dirty="0" smtClean="0"/>
                <a:t>(</a:t>
              </a:r>
              <a:r>
                <a:rPr lang="en-US" dirty="0" smtClean="0">
                  <a:solidFill>
                    <a:srgbClr val="FF0000"/>
                  </a:solidFill>
                </a:rPr>
                <a:t>s</a:t>
              </a:r>
              <a:r>
                <a:rPr lang="en-US" dirty="0" smtClean="0"/>
                <a:t>, s</a:t>
              </a:r>
              <a:r>
                <a:rPr lang="en-US" baseline="-25000" dirty="0" smtClean="0"/>
                <a:t>2</a:t>
              </a:r>
              <a:r>
                <a:rPr lang="en-US" dirty="0" smtClean="0"/>
                <a:t>) </a:t>
              </a:r>
              <a:endParaRPr lang="en-IN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4191000" y="5715000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1694056" y="5715000"/>
            <a:ext cx="439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 pitchFamily="18" charset="2"/>
              </a:rPr>
              <a:t></a:t>
            </a:r>
            <a:r>
              <a:rPr lang="en-US" baseline="-25000" dirty="0" smtClean="0">
                <a:solidFill>
                  <a:srgbClr val="FF0000"/>
                </a:solidFill>
                <a:sym typeface="Symbol" pitchFamily="18" charset="2"/>
              </a:rPr>
              <a:t>s</a:t>
            </a:r>
            <a:endParaRPr lang="en-IN" dirty="0"/>
          </a:p>
        </p:txBody>
      </p:sp>
      <p:sp>
        <p:nvSpPr>
          <p:cNvPr id="21" name="Rectangle 20"/>
          <p:cNvSpPr/>
          <p:nvPr/>
        </p:nvSpPr>
        <p:spPr>
          <a:xfrm>
            <a:off x="152400" y="5715000"/>
            <a:ext cx="16498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ym typeface="Symbol" pitchFamily="18" charset="2"/>
              </a:rPr>
              <a:t>MOP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,s</a:t>
            </a:r>
            <a:r>
              <a:rPr lang="en-US" baseline="-25000" dirty="0" smtClean="0"/>
              <a:t>2</a:t>
            </a:r>
            <a:r>
              <a:rPr lang="en-US" dirty="0" smtClean="0"/>
              <a:t>)  =</a:t>
            </a:r>
            <a:endParaRPr lang="en-IN" dirty="0"/>
          </a:p>
        </p:txBody>
      </p:sp>
      <p:sp>
        <p:nvSpPr>
          <p:cNvPr id="22" name="Rectangle 21"/>
          <p:cNvSpPr/>
          <p:nvPr/>
        </p:nvSpPr>
        <p:spPr>
          <a:xfrm>
            <a:off x="228600" y="6096000"/>
            <a:ext cx="10647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ym typeface="Symbol" pitchFamily="18" charset="2"/>
              </a:rPr>
              <a:t></a:t>
            </a:r>
            <a:r>
              <a:rPr lang="en-US" baseline="-25000" dirty="0" smtClean="0"/>
              <a:t>3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,s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7" grpId="0"/>
      <p:bldP spid="20" grpId="0"/>
      <p:bldP spid="21" grpId="0"/>
      <p:bldP spid="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Composing Transducers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7262-A6D1-47BD-9922-5E460524794B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457200" y="2085975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4876800" y="2085975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7655" name="Oval 13"/>
          <p:cNvSpPr>
            <a:spLocks noChangeArrowheads="1"/>
          </p:cNvSpPr>
          <p:nvPr/>
        </p:nvSpPr>
        <p:spPr bwMode="auto">
          <a:xfrm>
            <a:off x="838200" y="31527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13"/>
          <p:cNvSpPr>
            <a:spLocks noChangeArrowheads="1"/>
          </p:cNvSpPr>
          <p:nvPr/>
        </p:nvSpPr>
        <p:spPr bwMode="auto">
          <a:xfrm>
            <a:off x="3962400" y="31527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Oval 13"/>
          <p:cNvSpPr>
            <a:spLocks noChangeArrowheads="1"/>
          </p:cNvSpPr>
          <p:nvPr/>
        </p:nvSpPr>
        <p:spPr bwMode="auto">
          <a:xfrm>
            <a:off x="2362200" y="25431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Oval 13"/>
          <p:cNvSpPr>
            <a:spLocks noChangeArrowheads="1"/>
          </p:cNvSpPr>
          <p:nvPr/>
        </p:nvSpPr>
        <p:spPr bwMode="auto">
          <a:xfrm>
            <a:off x="5334000" y="31527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3"/>
          <p:cNvSpPr>
            <a:spLocks noChangeArrowheads="1"/>
          </p:cNvSpPr>
          <p:nvPr/>
        </p:nvSpPr>
        <p:spPr bwMode="auto">
          <a:xfrm>
            <a:off x="8458200" y="31527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Oval 13"/>
          <p:cNvSpPr>
            <a:spLocks noChangeArrowheads="1"/>
          </p:cNvSpPr>
          <p:nvPr/>
        </p:nvSpPr>
        <p:spPr bwMode="auto">
          <a:xfrm>
            <a:off x="6858000" y="25431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61" name="Straight Arrow Connector 14"/>
          <p:cNvCxnSpPr>
            <a:cxnSpLocks noChangeShapeType="1"/>
            <a:stCxn id="27655" idx="7"/>
            <a:endCxn id="27657" idx="2"/>
          </p:cNvCxnSpPr>
          <p:nvPr/>
        </p:nvCxnSpPr>
        <p:spPr bwMode="auto">
          <a:xfrm rot="5400000" flipH="1" flipV="1">
            <a:off x="1386681" y="2201069"/>
            <a:ext cx="557213" cy="1393825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62" name="Straight Arrow Connector 16"/>
          <p:cNvCxnSpPr>
            <a:cxnSpLocks noChangeShapeType="1"/>
            <a:stCxn id="27657" idx="6"/>
            <a:endCxn id="27656" idx="2"/>
          </p:cNvCxnSpPr>
          <p:nvPr/>
        </p:nvCxnSpPr>
        <p:spPr bwMode="auto">
          <a:xfrm>
            <a:off x="2514600" y="2619375"/>
            <a:ext cx="1447800" cy="609600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63" name="Straight Arrow Connector 17"/>
          <p:cNvCxnSpPr>
            <a:cxnSpLocks noChangeShapeType="1"/>
          </p:cNvCxnSpPr>
          <p:nvPr/>
        </p:nvCxnSpPr>
        <p:spPr bwMode="auto">
          <a:xfrm rot="5400000" flipH="1" flipV="1">
            <a:off x="5904706" y="2201069"/>
            <a:ext cx="557213" cy="1393825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64" name="Straight Arrow Connector 18"/>
          <p:cNvCxnSpPr>
            <a:cxnSpLocks noChangeShapeType="1"/>
          </p:cNvCxnSpPr>
          <p:nvPr/>
        </p:nvCxnSpPr>
        <p:spPr bwMode="auto">
          <a:xfrm>
            <a:off x="7010400" y="2619375"/>
            <a:ext cx="1447800" cy="609600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7665" name="TextBox 19"/>
          <p:cNvSpPr txBox="1">
            <a:spLocks noChangeArrowheads="1"/>
          </p:cNvSpPr>
          <p:nvPr/>
        </p:nvSpPr>
        <p:spPr bwMode="auto">
          <a:xfrm>
            <a:off x="762000" y="2543175"/>
            <a:ext cx="1060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a/</a:t>
            </a:r>
            <a:r>
              <a:rPr lang="en-US" sz="2000">
                <a:sym typeface="Symbol" pitchFamily="18" charset="2"/>
              </a:rPr>
              <a:t>c</a:t>
            </a:r>
            <a:r>
              <a:rPr lang="en-US" sz="2000" baseline="-25000">
                <a:sym typeface="Symbol" pitchFamily="18" charset="2"/>
              </a:rPr>
              <a:t>1</a:t>
            </a:r>
            <a:r>
              <a:rPr lang="en-US" sz="2000" baseline="-25000"/>
              <a:t>   </a:t>
            </a:r>
            <a:r>
              <a:rPr lang="en-US" sz="2000"/>
              <a:t>w</a:t>
            </a:r>
            <a:r>
              <a:rPr lang="en-US" sz="2000" baseline="-25000"/>
              <a:t>1</a:t>
            </a:r>
          </a:p>
        </p:txBody>
      </p:sp>
      <p:sp>
        <p:nvSpPr>
          <p:cNvPr id="27666" name="TextBox 20"/>
          <p:cNvSpPr txBox="1">
            <a:spLocks noChangeArrowheads="1"/>
          </p:cNvSpPr>
          <p:nvPr/>
        </p:nvSpPr>
        <p:spPr bwMode="auto">
          <a:xfrm>
            <a:off x="2884488" y="2466975"/>
            <a:ext cx="1060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b/</a:t>
            </a:r>
            <a:r>
              <a:rPr lang="en-US" sz="2000">
                <a:sym typeface="Symbol" pitchFamily="18" charset="2"/>
              </a:rPr>
              <a:t>d</a:t>
            </a:r>
            <a:r>
              <a:rPr lang="en-US" sz="2000" baseline="-25000">
                <a:sym typeface="Symbol" pitchFamily="18" charset="2"/>
              </a:rPr>
              <a:t>1</a:t>
            </a:r>
            <a:r>
              <a:rPr lang="en-US" sz="2000" baseline="-25000"/>
              <a:t>   </a:t>
            </a:r>
            <a:r>
              <a:rPr lang="en-US" sz="2000"/>
              <a:t>w</a:t>
            </a:r>
            <a:r>
              <a:rPr lang="en-US" sz="2000" baseline="-25000"/>
              <a:t>2</a:t>
            </a:r>
          </a:p>
        </p:txBody>
      </p:sp>
      <p:sp>
        <p:nvSpPr>
          <p:cNvPr id="27667" name="TextBox 21"/>
          <p:cNvSpPr txBox="1">
            <a:spLocks noChangeArrowheads="1"/>
          </p:cNvSpPr>
          <p:nvPr/>
        </p:nvSpPr>
        <p:spPr bwMode="auto">
          <a:xfrm>
            <a:off x="5257800" y="2524125"/>
            <a:ext cx="1046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</a:t>
            </a:r>
            <a:r>
              <a:rPr lang="en-US" sz="2000" baseline="-25000"/>
              <a:t>1</a:t>
            </a:r>
            <a:r>
              <a:rPr lang="en-US" sz="2000"/>
              <a:t>/</a:t>
            </a:r>
            <a:r>
              <a:rPr lang="en-US" sz="2000">
                <a:sym typeface="Symbol" pitchFamily="18" charset="2"/>
              </a:rPr>
              <a:t>e</a:t>
            </a:r>
            <a:r>
              <a:rPr lang="en-US" sz="2000" baseline="-25000"/>
              <a:t>   </a:t>
            </a:r>
            <a:r>
              <a:rPr lang="en-US" sz="2000"/>
              <a:t>w</a:t>
            </a:r>
            <a:r>
              <a:rPr lang="en-US" sz="2000" baseline="-25000"/>
              <a:t>3</a:t>
            </a:r>
          </a:p>
        </p:txBody>
      </p:sp>
      <p:sp>
        <p:nvSpPr>
          <p:cNvPr id="27668" name="TextBox 22"/>
          <p:cNvSpPr txBox="1">
            <a:spLocks noChangeArrowheads="1"/>
          </p:cNvSpPr>
          <p:nvPr/>
        </p:nvSpPr>
        <p:spPr bwMode="auto">
          <a:xfrm>
            <a:off x="7380288" y="2447925"/>
            <a:ext cx="987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</a:t>
            </a:r>
            <a:r>
              <a:rPr lang="en-US" sz="2000" baseline="-25000"/>
              <a:t>1</a:t>
            </a:r>
            <a:r>
              <a:rPr lang="en-US" sz="2000"/>
              <a:t>/</a:t>
            </a:r>
            <a:r>
              <a:rPr lang="en-US" sz="2000">
                <a:sym typeface="Symbol" pitchFamily="18" charset="2"/>
              </a:rPr>
              <a:t>f</a:t>
            </a:r>
            <a:r>
              <a:rPr lang="en-US" sz="2000" baseline="-25000"/>
              <a:t>   </a:t>
            </a:r>
            <a:r>
              <a:rPr lang="en-US" sz="2000"/>
              <a:t>w</a:t>
            </a:r>
            <a:r>
              <a:rPr lang="en-US" sz="2000" baseline="-25000"/>
              <a:t>4</a:t>
            </a:r>
          </a:p>
        </p:txBody>
      </p:sp>
      <p:sp>
        <p:nvSpPr>
          <p:cNvPr id="27669" name="TextBox 23"/>
          <p:cNvSpPr txBox="1">
            <a:spLocks noChangeArrowheads="1"/>
          </p:cNvSpPr>
          <p:nvPr/>
        </p:nvSpPr>
        <p:spPr bwMode="auto">
          <a:xfrm>
            <a:off x="2209800" y="5562600"/>
            <a:ext cx="44085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/>
              <a:t>ab</a:t>
            </a:r>
            <a:r>
              <a:rPr lang="en-US" sz="2400" baseline="-25000" dirty="0"/>
              <a:t> 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  </a:t>
            </a:r>
            <a:r>
              <a:rPr lang="en-US" sz="2400" dirty="0" err="1">
                <a:sym typeface="Symbol" pitchFamily="18" charset="2"/>
              </a:rPr>
              <a:t>ef</a:t>
            </a:r>
            <a:r>
              <a:rPr lang="en-US" sz="2400" baseline="-25000" dirty="0"/>
              <a:t>      </a:t>
            </a:r>
            <a:r>
              <a:rPr lang="en-US" sz="2400" dirty="0"/>
              <a:t>w</a:t>
            </a:r>
            <a:r>
              <a:rPr lang="en-US" sz="2400" baseline="-25000" dirty="0"/>
              <a:t>1</a:t>
            </a:r>
            <a:r>
              <a:rPr lang="en-US" sz="2400" dirty="0">
                <a:solidFill>
                  <a:srgbClr val="CC0000"/>
                </a:solidFill>
                <a:latin typeface="cmsy10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2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3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4 </a:t>
            </a:r>
          </a:p>
        </p:txBody>
      </p:sp>
      <p:sp>
        <p:nvSpPr>
          <p:cNvPr id="27670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ym typeface="Symbol" pitchFamily="18" charset="2"/>
              </a:rPr>
              <a:t></a:t>
            </a:r>
            <a:r>
              <a:rPr lang="en-US" baseline="-25000" dirty="0" smtClean="0"/>
              <a:t>3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,s</a:t>
            </a:r>
            <a:r>
              <a:rPr lang="en-US" baseline="-25000" dirty="0" smtClean="0"/>
              <a:t>2</a:t>
            </a:r>
            <a:r>
              <a:rPr lang="en-US" dirty="0" smtClean="0"/>
              <a:t>) = </a:t>
            </a:r>
            <a:r>
              <a:rPr lang="en-US" dirty="0" smtClean="0">
                <a:sym typeface="Symbol" pitchFamily="18" charset="2"/>
              </a:rPr>
              <a:t></a:t>
            </a:r>
            <a:r>
              <a:rPr lang="en-US" baseline="-25000" dirty="0" smtClean="0">
                <a:solidFill>
                  <a:srgbClr val="FF0000"/>
                </a:solidFill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 { </a:t>
            </a:r>
            <a:r>
              <a:rPr lang="en-US" baseline="-25000" dirty="0" smtClean="0"/>
              <a:t>1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dirty="0" smtClean="0">
                <a:latin typeface="cmsy10" pitchFamily="34" charset="0"/>
              </a:rPr>
              <a:t> </a:t>
            </a:r>
            <a:r>
              <a:rPr lang="en-US" dirty="0" smtClean="0">
                <a:sym typeface="Symbol" pitchFamily="18" charset="2"/>
              </a:rPr>
              <a:t>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,s</a:t>
            </a:r>
            <a:r>
              <a:rPr lang="en-US" baseline="-25000" dirty="0" smtClean="0"/>
              <a:t>2</a:t>
            </a:r>
            <a:r>
              <a:rPr lang="en-US" dirty="0" smtClean="0"/>
              <a:t>) }</a:t>
            </a:r>
          </a:p>
        </p:txBody>
      </p:sp>
      <p:sp>
        <p:nvSpPr>
          <p:cNvPr id="27671" name="TextBox 23"/>
          <p:cNvSpPr txBox="1">
            <a:spLocks noChangeArrowheads="1"/>
          </p:cNvSpPr>
          <p:nvPr/>
        </p:nvSpPr>
        <p:spPr bwMode="auto">
          <a:xfrm>
            <a:off x="1233488" y="4495800"/>
            <a:ext cx="269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ab</a:t>
            </a:r>
            <a:r>
              <a:rPr lang="en-US" sz="2000" baseline="-25000" dirty="0"/>
              <a:t> 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  c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>
                <a:sym typeface="Symbol" pitchFamily="18" charset="2"/>
              </a:rPr>
              <a:t>d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baseline="-25000" dirty="0"/>
              <a:t>      </a:t>
            </a:r>
            <a:r>
              <a:rPr lang="en-US" sz="2000" dirty="0"/>
              <a:t>w</a:t>
            </a:r>
            <a:r>
              <a:rPr lang="en-US" sz="2000" baseline="-25000" dirty="0"/>
              <a:t>1</a:t>
            </a:r>
            <a:r>
              <a:rPr lang="en-US" sz="2000" dirty="0">
                <a:solidFill>
                  <a:srgbClr val="CC0000"/>
                </a:solidFill>
                <a:latin typeface="cmsy10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000" dirty="0" smtClean="0">
                <a:latin typeface="cmsy10" pitchFamily="34" charset="0"/>
              </a:rPr>
              <a:t> </a:t>
            </a:r>
            <a:r>
              <a:rPr lang="en-US" sz="2000" dirty="0"/>
              <a:t>w</a:t>
            </a:r>
            <a:r>
              <a:rPr lang="en-US" sz="2000" baseline="-25000" dirty="0"/>
              <a:t>2 </a:t>
            </a:r>
          </a:p>
        </p:txBody>
      </p:sp>
      <p:sp>
        <p:nvSpPr>
          <p:cNvPr id="27672" name="TextBox 23"/>
          <p:cNvSpPr txBox="1">
            <a:spLocks noChangeArrowheads="1"/>
          </p:cNvSpPr>
          <p:nvPr/>
        </p:nvSpPr>
        <p:spPr bwMode="auto">
          <a:xfrm>
            <a:off x="5613400" y="4495800"/>
            <a:ext cx="25138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ym typeface="Symbol" pitchFamily="18" charset="2"/>
              </a:rPr>
              <a:t>c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>
                <a:sym typeface="Symbol" pitchFamily="18" charset="2"/>
              </a:rPr>
              <a:t>d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 err="1">
                <a:sym typeface="Symbol" pitchFamily="18" charset="2"/>
              </a:rPr>
              <a:t>ef</a:t>
            </a:r>
            <a:r>
              <a:rPr lang="en-US" sz="2000" baseline="-25000" dirty="0"/>
              <a:t>      </a:t>
            </a:r>
            <a:r>
              <a:rPr lang="en-US" sz="2000" dirty="0"/>
              <a:t>w</a:t>
            </a:r>
            <a:r>
              <a:rPr lang="en-US" sz="2000" baseline="-25000" dirty="0"/>
              <a:t>3</a:t>
            </a:r>
            <a:r>
              <a:rPr lang="en-US" sz="2000" dirty="0">
                <a:solidFill>
                  <a:srgbClr val="CC0000"/>
                </a:solidFill>
                <a:latin typeface="cmsy10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000" dirty="0" smtClean="0">
                <a:latin typeface="cmsy10" pitchFamily="34" charset="0"/>
              </a:rPr>
              <a:t> </a:t>
            </a:r>
            <a:r>
              <a:rPr lang="en-US" sz="2000" dirty="0"/>
              <a:t>w</a:t>
            </a:r>
            <a:r>
              <a:rPr lang="en-US" sz="2000" baseline="-25000" dirty="0"/>
              <a:t>4 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762000" y="3282950"/>
            <a:ext cx="3222625" cy="679450"/>
            <a:chOff x="762000" y="3282856"/>
            <a:chExt cx="3222718" cy="679544"/>
          </a:xfrm>
        </p:grpSpPr>
        <p:sp>
          <p:nvSpPr>
            <p:cNvPr id="27683" name="Oval 13"/>
            <p:cNvSpPr>
              <a:spLocks noChangeArrowheads="1"/>
            </p:cNvSpPr>
            <p:nvPr/>
          </p:nvSpPr>
          <p:spPr bwMode="auto">
            <a:xfrm>
              <a:off x="2362200" y="38100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84" name="Straight Arrow Connector 14"/>
            <p:cNvCxnSpPr>
              <a:cxnSpLocks noChangeShapeType="1"/>
              <a:stCxn id="27655" idx="5"/>
              <a:endCxn id="27683" idx="2"/>
            </p:cNvCxnSpPr>
            <p:nvPr/>
          </p:nvCxnSpPr>
          <p:spPr bwMode="auto">
            <a:xfrm rot="16200000" flipH="1">
              <a:off x="1363570" y="2887569"/>
              <a:ext cx="603343" cy="139391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27685" name="Straight Arrow Connector 14"/>
            <p:cNvCxnSpPr>
              <a:cxnSpLocks noChangeShapeType="1"/>
              <a:stCxn id="27683" idx="6"/>
              <a:endCxn id="27656" idx="3"/>
            </p:cNvCxnSpPr>
            <p:nvPr/>
          </p:nvCxnSpPr>
          <p:spPr bwMode="auto">
            <a:xfrm flipV="1">
              <a:off x="2514600" y="3282857"/>
              <a:ext cx="1470118" cy="60334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sp>
          <p:nvSpPr>
            <p:cNvPr id="27686" name="TextBox 19"/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1059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a/</a:t>
              </a:r>
              <a:r>
                <a:rPr lang="en-US" sz="2000">
                  <a:sym typeface="Symbol" pitchFamily="18" charset="2"/>
                </a:rPr>
                <a:t>c</a:t>
              </a:r>
              <a:r>
                <a:rPr lang="en-US" sz="2000" baseline="-25000">
                  <a:sym typeface="Symbol" pitchFamily="18" charset="2"/>
                </a:rPr>
                <a:t>2</a:t>
              </a:r>
              <a:r>
                <a:rPr lang="en-US" sz="2000" baseline="-25000"/>
                <a:t>   </a:t>
              </a:r>
              <a:r>
                <a:rPr lang="en-US" sz="2000"/>
                <a:t>w</a:t>
              </a:r>
              <a:r>
                <a:rPr lang="en-US" sz="2000" baseline="-25000"/>
                <a:t>5</a:t>
              </a:r>
            </a:p>
          </p:txBody>
        </p:sp>
        <p:sp>
          <p:nvSpPr>
            <p:cNvPr id="27687" name="TextBox 20"/>
            <p:cNvSpPr txBox="1">
              <a:spLocks noChangeArrowheads="1"/>
            </p:cNvSpPr>
            <p:nvPr/>
          </p:nvSpPr>
          <p:spPr bwMode="auto">
            <a:xfrm>
              <a:off x="2895600" y="3562290"/>
              <a:ext cx="1059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b/</a:t>
              </a:r>
              <a:r>
                <a:rPr lang="en-US" sz="2000">
                  <a:sym typeface="Symbol" pitchFamily="18" charset="2"/>
                </a:rPr>
                <a:t>d</a:t>
              </a:r>
              <a:r>
                <a:rPr lang="en-US" sz="2000" baseline="-25000">
                  <a:sym typeface="Symbol" pitchFamily="18" charset="2"/>
                </a:rPr>
                <a:t>2</a:t>
              </a:r>
              <a:r>
                <a:rPr lang="en-US" sz="2000" baseline="-25000"/>
                <a:t>   </a:t>
              </a:r>
              <a:r>
                <a:rPr lang="en-US" sz="2000"/>
                <a:t>w</a:t>
              </a:r>
              <a:r>
                <a:rPr lang="en-US" sz="2000" baseline="-25000"/>
                <a:t>6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257800" y="3276600"/>
            <a:ext cx="3244850" cy="685800"/>
            <a:chOff x="5257800" y="3276601"/>
            <a:chExt cx="3245036" cy="685799"/>
          </a:xfrm>
        </p:grpSpPr>
        <p:sp>
          <p:nvSpPr>
            <p:cNvPr id="27678" name="Oval 13"/>
            <p:cNvSpPr>
              <a:spLocks noChangeArrowheads="1"/>
            </p:cNvSpPr>
            <p:nvPr/>
          </p:nvSpPr>
          <p:spPr bwMode="auto">
            <a:xfrm>
              <a:off x="6858000" y="38100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79" name="Straight Arrow Connector 14"/>
            <p:cNvCxnSpPr>
              <a:cxnSpLocks noChangeShapeType="1"/>
            </p:cNvCxnSpPr>
            <p:nvPr/>
          </p:nvCxnSpPr>
          <p:spPr bwMode="auto">
            <a:xfrm rot="16200000" flipH="1">
              <a:off x="5881688" y="2881314"/>
              <a:ext cx="603343" cy="139391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27680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7032718" y="3276602"/>
              <a:ext cx="1470118" cy="60334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sp>
          <p:nvSpPr>
            <p:cNvPr id="27681" name="TextBox 21"/>
            <p:cNvSpPr txBox="1">
              <a:spLocks noChangeArrowheads="1"/>
            </p:cNvSpPr>
            <p:nvPr/>
          </p:nvSpPr>
          <p:spPr bwMode="auto">
            <a:xfrm>
              <a:off x="5257800" y="3429000"/>
              <a:ext cx="10454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c</a:t>
              </a:r>
              <a:r>
                <a:rPr lang="en-US" sz="2000" baseline="-25000"/>
                <a:t>2</a:t>
              </a:r>
              <a:r>
                <a:rPr lang="en-US" sz="2000"/>
                <a:t>/</a:t>
              </a:r>
              <a:r>
                <a:rPr lang="en-US" sz="2000">
                  <a:sym typeface="Symbol" pitchFamily="18" charset="2"/>
                </a:rPr>
                <a:t>e</a:t>
              </a:r>
              <a:r>
                <a:rPr lang="en-US" sz="2000" baseline="-25000"/>
                <a:t>   </a:t>
              </a:r>
              <a:r>
                <a:rPr lang="en-US" sz="2000"/>
                <a:t>w</a:t>
              </a:r>
              <a:r>
                <a:rPr lang="en-US" sz="2000" baseline="-25000"/>
                <a:t>7</a:t>
              </a:r>
            </a:p>
          </p:txBody>
        </p:sp>
        <p:sp>
          <p:nvSpPr>
            <p:cNvPr id="27682" name="TextBox 22"/>
            <p:cNvSpPr txBox="1">
              <a:spLocks noChangeArrowheads="1"/>
            </p:cNvSpPr>
            <p:nvPr/>
          </p:nvSpPr>
          <p:spPr bwMode="auto">
            <a:xfrm>
              <a:off x="7391400" y="3562290"/>
              <a:ext cx="9877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d</a:t>
              </a:r>
              <a:r>
                <a:rPr lang="en-US" sz="2000" baseline="-25000"/>
                <a:t>2</a:t>
              </a:r>
              <a:r>
                <a:rPr lang="en-US" sz="2000"/>
                <a:t>/</a:t>
              </a:r>
              <a:r>
                <a:rPr lang="en-US" sz="2000">
                  <a:sym typeface="Symbol" pitchFamily="18" charset="2"/>
                </a:rPr>
                <a:t>f</a:t>
              </a:r>
              <a:r>
                <a:rPr lang="en-US" sz="2000" baseline="-25000"/>
                <a:t>   </a:t>
              </a:r>
              <a:r>
                <a:rPr lang="en-US" sz="2000"/>
                <a:t>w</a:t>
              </a:r>
              <a:r>
                <a:rPr lang="en-US" sz="2000" baseline="-25000"/>
                <a:t>8</a:t>
              </a:r>
            </a:p>
          </p:txBody>
        </p:sp>
      </p:grpSp>
      <p:sp>
        <p:nvSpPr>
          <p:cNvPr id="43" name="TextBox 23"/>
          <p:cNvSpPr txBox="1">
            <a:spLocks noChangeArrowheads="1"/>
          </p:cNvSpPr>
          <p:nvPr/>
        </p:nvSpPr>
        <p:spPr bwMode="auto">
          <a:xfrm>
            <a:off x="1219200" y="4781550"/>
            <a:ext cx="269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/>
              <a:t>ab</a:t>
            </a:r>
            <a:r>
              <a:rPr lang="en-US" sz="2000" baseline="-25000" dirty="0"/>
              <a:t> 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  c</a:t>
            </a:r>
            <a:r>
              <a:rPr lang="en-US" sz="2000" baseline="-25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d</a:t>
            </a:r>
            <a:r>
              <a:rPr lang="en-US" sz="2000" baseline="-25000" dirty="0">
                <a:sym typeface="Symbol" pitchFamily="18" charset="2"/>
              </a:rPr>
              <a:t>2</a:t>
            </a:r>
            <a:r>
              <a:rPr lang="en-US" sz="2000" baseline="-25000" dirty="0"/>
              <a:t>      </a:t>
            </a:r>
            <a:r>
              <a:rPr lang="en-US" sz="2000" dirty="0"/>
              <a:t>w</a:t>
            </a:r>
            <a:r>
              <a:rPr lang="en-US" sz="2000" baseline="-25000" dirty="0"/>
              <a:t>5</a:t>
            </a:r>
            <a:r>
              <a:rPr lang="en-US" sz="2000" dirty="0">
                <a:solidFill>
                  <a:srgbClr val="CC0000"/>
                </a:solidFill>
                <a:latin typeface="cmsy10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000" dirty="0" smtClean="0">
                <a:latin typeface="cmsy10" pitchFamily="34" charset="0"/>
              </a:rPr>
              <a:t> </a:t>
            </a:r>
            <a:r>
              <a:rPr lang="en-US" sz="2000" dirty="0"/>
              <a:t>w</a:t>
            </a:r>
            <a:r>
              <a:rPr lang="en-US" sz="2000" baseline="-25000" dirty="0"/>
              <a:t>6 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591175" y="4781550"/>
            <a:ext cx="25138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ym typeface="Symbol" pitchFamily="18" charset="2"/>
              </a:rPr>
              <a:t>c</a:t>
            </a:r>
            <a:r>
              <a:rPr lang="en-US" sz="2000" baseline="-25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d</a:t>
            </a:r>
            <a:r>
              <a:rPr lang="en-US" sz="2000" baseline="-25000" dirty="0">
                <a:sym typeface="Symbol" pitchFamily="18" charset="2"/>
              </a:rPr>
              <a:t>2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 err="1">
                <a:sym typeface="Symbol" pitchFamily="18" charset="2"/>
              </a:rPr>
              <a:t>ef</a:t>
            </a:r>
            <a:r>
              <a:rPr lang="en-US" sz="2000" baseline="-25000" dirty="0"/>
              <a:t>      </a:t>
            </a:r>
            <a:r>
              <a:rPr lang="en-US" sz="2000" dirty="0"/>
              <a:t>w</a:t>
            </a:r>
            <a:r>
              <a:rPr lang="en-US" sz="2000" baseline="-25000" dirty="0"/>
              <a:t>7</a:t>
            </a:r>
            <a:r>
              <a:rPr lang="en-US" sz="2000" dirty="0">
                <a:solidFill>
                  <a:srgbClr val="CC0000"/>
                </a:solidFill>
                <a:latin typeface="cmsy10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000" dirty="0" smtClean="0">
                <a:latin typeface="cmsy10" pitchFamily="34" charset="0"/>
              </a:rPr>
              <a:t> </a:t>
            </a:r>
            <a:r>
              <a:rPr lang="en-US" sz="2000" dirty="0"/>
              <a:t>w</a:t>
            </a:r>
            <a:r>
              <a:rPr lang="en-US" sz="2000" baseline="-25000" dirty="0"/>
              <a:t>8 </a:t>
            </a:r>
          </a:p>
        </p:txBody>
      </p:sp>
      <p:sp>
        <p:nvSpPr>
          <p:cNvPr id="45" name="TextBox 23"/>
          <p:cNvSpPr txBox="1">
            <a:spLocks noChangeArrowheads="1"/>
          </p:cNvSpPr>
          <p:nvPr/>
        </p:nvSpPr>
        <p:spPr bwMode="auto">
          <a:xfrm>
            <a:off x="2272117" y="5953125"/>
            <a:ext cx="43572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              </a:t>
            </a:r>
            <a:r>
              <a:rPr lang="en-US" sz="2400" dirty="0">
                <a:sym typeface="Symbol" pitchFamily="18" charset="2"/>
              </a:rPr>
              <a:t> </a:t>
            </a:r>
            <a:r>
              <a:rPr lang="en-US" sz="2400" dirty="0"/>
              <a:t>w</a:t>
            </a:r>
            <a:r>
              <a:rPr lang="en-US" sz="2400" baseline="-25000" dirty="0"/>
              <a:t>5</a:t>
            </a:r>
            <a:r>
              <a:rPr lang="en-US" sz="2400" dirty="0">
                <a:solidFill>
                  <a:srgbClr val="CC0000"/>
                </a:solidFill>
                <a:latin typeface="cmsy10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6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7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8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Composing Transducers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012C4-0543-4BE6-94D1-ADED8F1050B6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457200" y="2085975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4876800" y="2085975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679" name="Oval 13"/>
          <p:cNvSpPr>
            <a:spLocks noChangeArrowheads="1"/>
          </p:cNvSpPr>
          <p:nvPr/>
        </p:nvSpPr>
        <p:spPr bwMode="auto">
          <a:xfrm>
            <a:off x="838200" y="31527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13"/>
          <p:cNvSpPr>
            <a:spLocks noChangeArrowheads="1"/>
          </p:cNvSpPr>
          <p:nvPr/>
        </p:nvSpPr>
        <p:spPr bwMode="auto">
          <a:xfrm>
            <a:off x="3962400" y="31527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Oval 13"/>
          <p:cNvSpPr>
            <a:spLocks noChangeArrowheads="1"/>
          </p:cNvSpPr>
          <p:nvPr/>
        </p:nvSpPr>
        <p:spPr bwMode="auto">
          <a:xfrm>
            <a:off x="2362200" y="25431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Oval 13"/>
          <p:cNvSpPr>
            <a:spLocks noChangeArrowheads="1"/>
          </p:cNvSpPr>
          <p:nvPr/>
        </p:nvSpPr>
        <p:spPr bwMode="auto">
          <a:xfrm>
            <a:off x="5334000" y="31527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13"/>
          <p:cNvSpPr>
            <a:spLocks noChangeArrowheads="1"/>
          </p:cNvSpPr>
          <p:nvPr/>
        </p:nvSpPr>
        <p:spPr bwMode="auto">
          <a:xfrm>
            <a:off x="8458200" y="31527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Oval 13"/>
          <p:cNvSpPr>
            <a:spLocks noChangeArrowheads="1"/>
          </p:cNvSpPr>
          <p:nvPr/>
        </p:nvSpPr>
        <p:spPr bwMode="auto">
          <a:xfrm>
            <a:off x="6858000" y="2543175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85" name="Straight Arrow Connector 14"/>
          <p:cNvCxnSpPr>
            <a:cxnSpLocks noChangeShapeType="1"/>
            <a:stCxn id="28679" idx="7"/>
            <a:endCxn id="28681" idx="2"/>
          </p:cNvCxnSpPr>
          <p:nvPr/>
        </p:nvCxnSpPr>
        <p:spPr bwMode="auto">
          <a:xfrm rot="5400000" flipH="1" flipV="1">
            <a:off x="1386681" y="2201069"/>
            <a:ext cx="557213" cy="1393825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8686" name="Straight Arrow Connector 16"/>
          <p:cNvCxnSpPr>
            <a:cxnSpLocks noChangeShapeType="1"/>
            <a:stCxn id="28681" idx="6"/>
            <a:endCxn id="28680" idx="2"/>
          </p:cNvCxnSpPr>
          <p:nvPr/>
        </p:nvCxnSpPr>
        <p:spPr bwMode="auto">
          <a:xfrm>
            <a:off x="2514600" y="2619375"/>
            <a:ext cx="1447800" cy="609600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8687" name="Straight Arrow Connector 17"/>
          <p:cNvCxnSpPr>
            <a:cxnSpLocks noChangeShapeType="1"/>
          </p:cNvCxnSpPr>
          <p:nvPr/>
        </p:nvCxnSpPr>
        <p:spPr bwMode="auto">
          <a:xfrm rot="5400000" flipH="1" flipV="1">
            <a:off x="5904706" y="2201069"/>
            <a:ext cx="557213" cy="1393825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8688" name="Straight Arrow Connector 18"/>
          <p:cNvCxnSpPr>
            <a:cxnSpLocks noChangeShapeType="1"/>
          </p:cNvCxnSpPr>
          <p:nvPr/>
        </p:nvCxnSpPr>
        <p:spPr bwMode="auto">
          <a:xfrm>
            <a:off x="7010400" y="2619375"/>
            <a:ext cx="1447800" cy="609600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8689" name="TextBox 19"/>
          <p:cNvSpPr txBox="1">
            <a:spLocks noChangeArrowheads="1"/>
          </p:cNvSpPr>
          <p:nvPr/>
        </p:nvSpPr>
        <p:spPr bwMode="auto">
          <a:xfrm>
            <a:off x="762000" y="2543175"/>
            <a:ext cx="1060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a/</a:t>
            </a:r>
            <a:r>
              <a:rPr lang="en-US" sz="2000">
                <a:sym typeface="Symbol" pitchFamily="18" charset="2"/>
              </a:rPr>
              <a:t>c</a:t>
            </a:r>
            <a:r>
              <a:rPr lang="en-US" sz="2000" baseline="-25000">
                <a:sym typeface="Symbol" pitchFamily="18" charset="2"/>
              </a:rPr>
              <a:t>1</a:t>
            </a:r>
            <a:r>
              <a:rPr lang="en-US" sz="2000" baseline="-25000"/>
              <a:t>   </a:t>
            </a:r>
            <a:r>
              <a:rPr lang="en-US" sz="2000"/>
              <a:t>w</a:t>
            </a:r>
            <a:r>
              <a:rPr lang="en-US" sz="2000" baseline="-25000"/>
              <a:t>1</a:t>
            </a:r>
          </a:p>
        </p:txBody>
      </p:sp>
      <p:sp>
        <p:nvSpPr>
          <p:cNvPr id="28690" name="TextBox 20"/>
          <p:cNvSpPr txBox="1">
            <a:spLocks noChangeArrowheads="1"/>
          </p:cNvSpPr>
          <p:nvPr/>
        </p:nvSpPr>
        <p:spPr bwMode="auto">
          <a:xfrm>
            <a:off x="2884488" y="2466975"/>
            <a:ext cx="1060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b/</a:t>
            </a:r>
            <a:r>
              <a:rPr lang="en-US" sz="2000">
                <a:sym typeface="Symbol" pitchFamily="18" charset="2"/>
              </a:rPr>
              <a:t>d</a:t>
            </a:r>
            <a:r>
              <a:rPr lang="en-US" sz="2000" baseline="-25000">
                <a:sym typeface="Symbol" pitchFamily="18" charset="2"/>
              </a:rPr>
              <a:t>1</a:t>
            </a:r>
            <a:r>
              <a:rPr lang="en-US" sz="2000" baseline="-25000"/>
              <a:t>   </a:t>
            </a:r>
            <a:r>
              <a:rPr lang="en-US" sz="2000"/>
              <a:t>w</a:t>
            </a:r>
            <a:r>
              <a:rPr lang="en-US" sz="2000" baseline="-25000"/>
              <a:t>2</a:t>
            </a:r>
          </a:p>
        </p:txBody>
      </p:sp>
      <p:sp>
        <p:nvSpPr>
          <p:cNvPr id="28691" name="TextBox 21"/>
          <p:cNvSpPr txBox="1">
            <a:spLocks noChangeArrowheads="1"/>
          </p:cNvSpPr>
          <p:nvPr/>
        </p:nvSpPr>
        <p:spPr bwMode="auto">
          <a:xfrm>
            <a:off x="5257800" y="2524125"/>
            <a:ext cx="1046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</a:t>
            </a:r>
            <a:r>
              <a:rPr lang="en-US" sz="2000" baseline="-25000"/>
              <a:t>1</a:t>
            </a:r>
            <a:r>
              <a:rPr lang="en-US" sz="2000"/>
              <a:t>/</a:t>
            </a:r>
            <a:r>
              <a:rPr lang="en-US" sz="2000">
                <a:sym typeface="Symbol" pitchFamily="18" charset="2"/>
              </a:rPr>
              <a:t>e</a:t>
            </a:r>
            <a:r>
              <a:rPr lang="en-US" sz="2000" baseline="-25000"/>
              <a:t>   </a:t>
            </a:r>
            <a:r>
              <a:rPr lang="en-US" sz="2000"/>
              <a:t>w</a:t>
            </a:r>
            <a:r>
              <a:rPr lang="en-US" sz="2000" baseline="-25000"/>
              <a:t>3</a:t>
            </a:r>
          </a:p>
        </p:txBody>
      </p:sp>
      <p:sp>
        <p:nvSpPr>
          <p:cNvPr id="28692" name="TextBox 22"/>
          <p:cNvSpPr txBox="1">
            <a:spLocks noChangeArrowheads="1"/>
          </p:cNvSpPr>
          <p:nvPr/>
        </p:nvSpPr>
        <p:spPr bwMode="auto">
          <a:xfrm>
            <a:off x="7380288" y="2447925"/>
            <a:ext cx="987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</a:t>
            </a:r>
            <a:r>
              <a:rPr lang="en-US" sz="2000" baseline="-25000"/>
              <a:t>1</a:t>
            </a:r>
            <a:r>
              <a:rPr lang="en-US" sz="2000"/>
              <a:t>/</a:t>
            </a:r>
            <a:r>
              <a:rPr lang="en-US" sz="2000">
                <a:sym typeface="Symbol" pitchFamily="18" charset="2"/>
              </a:rPr>
              <a:t>f</a:t>
            </a:r>
            <a:r>
              <a:rPr lang="en-US" sz="2000" baseline="-25000"/>
              <a:t>   </a:t>
            </a:r>
            <a:r>
              <a:rPr lang="en-US" sz="2000"/>
              <a:t>w</a:t>
            </a:r>
            <a:r>
              <a:rPr lang="en-US" sz="2000" baseline="-25000"/>
              <a:t>4</a:t>
            </a:r>
          </a:p>
        </p:txBody>
      </p:sp>
      <p:sp>
        <p:nvSpPr>
          <p:cNvPr id="2869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ym typeface="Symbol" pitchFamily="18" charset="2"/>
              </a:rPr>
              <a:t></a:t>
            </a:r>
            <a:r>
              <a:rPr lang="en-US" baseline="-25000" dirty="0" smtClean="0"/>
              <a:t>3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,s</a:t>
            </a:r>
            <a:r>
              <a:rPr lang="en-US" baseline="-25000" dirty="0" smtClean="0"/>
              <a:t>2</a:t>
            </a:r>
            <a:r>
              <a:rPr lang="en-US" dirty="0" smtClean="0"/>
              <a:t>) = </a:t>
            </a:r>
            <a:r>
              <a:rPr lang="en-US" dirty="0" smtClean="0">
                <a:sym typeface="Symbol" pitchFamily="18" charset="2"/>
              </a:rPr>
              <a:t></a:t>
            </a:r>
            <a:r>
              <a:rPr lang="en-US" baseline="-25000" dirty="0" smtClean="0"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 { </a:t>
            </a:r>
            <a:r>
              <a:rPr lang="en-US" baseline="-25000" dirty="0" smtClean="0"/>
              <a:t>1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,s) </a:t>
            </a:r>
            <a:r>
              <a:rPr lang="en-US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dirty="0" smtClean="0">
                <a:latin typeface="cmsy10" pitchFamily="34" charset="0"/>
              </a:rPr>
              <a:t> </a:t>
            </a:r>
            <a:r>
              <a:rPr lang="en-US" dirty="0" smtClean="0">
                <a:sym typeface="Symbol" pitchFamily="18" charset="2"/>
              </a:rPr>
              <a:t></a:t>
            </a:r>
            <a:r>
              <a:rPr lang="en-US" baseline="-25000" dirty="0" smtClean="0"/>
              <a:t>2</a:t>
            </a:r>
            <a:r>
              <a:rPr lang="en-US" dirty="0" smtClean="0"/>
              <a:t>(s,s</a:t>
            </a:r>
            <a:r>
              <a:rPr lang="en-US" baseline="-25000" dirty="0" smtClean="0"/>
              <a:t>2</a:t>
            </a:r>
            <a:r>
              <a:rPr lang="en-US" dirty="0" smtClean="0"/>
              <a:t>) }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762000" y="3282950"/>
            <a:ext cx="3222625" cy="679450"/>
            <a:chOff x="762000" y="3282856"/>
            <a:chExt cx="3222718" cy="679544"/>
          </a:xfrm>
        </p:grpSpPr>
        <p:sp>
          <p:nvSpPr>
            <p:cNvPr id="28715" name="Oval 13"/>
            <p:cNvSpPr>
              <a:spLocks noChangeArrowheads="1"/>
            </p:cNvSpPr>
            <p:nvPr/>
          </p:nvSpPr>
          <p:spPr bwMode="auto">
            <a:xfrm>
              <a:off x="2362200" y="38100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16" name="Straight Arrow Connector 14"/>
            <p:cNvCxnSpPr>
              <a:cxnSpLocks noChangeShapeType="1"/>
              <a:stCxn id="28679" idx="5"/>
              <a:endCxn id="28715" idx="2"/>
            </p:cNvCxnSpPr>
            <p:nvPr/>
          </p:nvCxnSpPr>
          <p:spPr bwMode="auto">
            <a:xfrm rot="16200000" flipH="1">
              <a:off x="1363570" y="2887569"/>
              <a:ext cx="603343" cy="139391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28717" name="Straight Arrow Connector 14"/>
            <p:cNvCxnSpPr>
              <a:cxnSpLocks noChangeShapeType="1"/>
              <a:stCxn id="28715" idx="6"/>
              <a:endCxn id="28680" idx="3"/>
            </p:cNvCxnSpPr>
            <p:nvPr/>
          </p:nvCxnSpPr>
          <p:spPr bwMode="auto">
            <a:xfrm flipV="1">
              <a:off x="2514600" y="3282857"/>
              <a:ext cx="1470118" cy="60334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sp>
          <p:nvSpPr>
            <p:cNvPr id="28718" name="TextBox 19"/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1059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a/</a:t>
              </a:r>
              <a:r>
                <a:rPr lang="en-US" sz="2000">
                  <a:sym typeface="Symbol" pitchFamily="18" charset="2"/>
                </a:rPr>
                <a:t>c</a:t>
              </a:r>
              <a:r>
                <a:rPr lang="en-US" sz="2000" baseline="-25000">
                  <a:sym typeface="Symbol" pitchFamily="18" charset="2"/>
                </a:rPr>
                <a:t>2</a:t>
              </a:r>
              <a:r>
                <a:rPr lang="en-US" sz="2000" baseline="-25000"/>
                <a:t>   </a:t>
              </a:r>
              <a:r>
                <a:rPr lang="en-US" sz="2000"/>
                <a:t>w</a:t>
              </a:r>
              <a:r>
                <a:rPr lang="en-US" sz="2000" baseline="-25000"/>
                <a:t>5</a:t>
              </a:r>
            </a:p>
          </p:txBody>
        </p:sp>
        <p:sp>
          <p:nvSpPr>
            <p:cNvPr id="28719" name="TextBox 20"/>
            <p:cNvSpPr txBox="1">
              <a:spLocks noChangeArrowheads="1"/>
            </p:cNvSpPr>
            <p:nvPr/>
          </p:nvSpPr>
          <p:spPr bwMode="auto">
            <a:xfrm>
              <a:off x="2895600" y="3562290"/>
              <a:ext cx="1059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b/</a:t>
              </a:r>
              <a:r>
                <a:rPr lang="en-US" sz="2000">
                  <a:sym typeface="Symbol" pitchFamily="18" charset="2"/>
                </a:rPr>
                <a:t>d</a:t>
              </a:r>
              <a:r>
                <a:rPr lang="en-US" sz="2000" baseline="-25000">
                  <a:sym typeface="Symbol" pitchFamily="18" charset="2"/>
                </a:rPr>
                <a:t>2</a:t>
              </a:r>
              <a:r>
                <a:rPr lang="en-US" sz="2000" baseline="-25000"/>
                <a:t>   </a:t>
              </a:r>
              <a:r>
                <a:rPr lang="en-US" sz="2000"/>
                <a:t>w</a:t>
              </a:r>
              <a:r>
                <a:rPr lang="en-US" sz="2000" baseline="-25000"/>
                <a:t>6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257800" y="3276600"/>
            <a:ext cx="3244850" cy="685800"/>
            <a:chOff x="5257800" y="3276601"/>
            <a:chExt cx="3245036" cy="685799"/>
          </a:xfrm>
        </p:grpSpPr>
        <p:sp>
          <p:nvSpPr>
            <p:cNvPr id="28710" name="Oval 13"/>
            <p:cNvSpPr>
              <a:spLocks noChangeArrowheads="1"/>
            </p:cNvSpPr>
            <p:nvPr/>
          </p:nvSpPr>
          <p:spPr bwMode="auto">
            <a:xfrm>
              <a:off x="6858000" y="38100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11" name="Straight Arrow Connector 14"/>
            <p:cNvCxnSpPr>
              <a:cxnSpLocks noChangeShapeType="1"/>
            </p:cNvCxnSpPr>
            <p:nvPr/>
          </p:nvCxnSpPr>
          <p:spPr bwMode="auto">
            <a:xfrm rot="16200000" flipH="1">
              <a:off x="5881688" y="2881314"/>
              <a:ext cx="603343" cy="139391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28712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7032718" y="3276602"/>
              <a:ext cx="1470118" cy="60334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sp>
          <p:nvSpPr>
            <p:cNvPr id="28713" name="TextBox 21"/>
            <p:cNvSpPr txBox="1">
              <a:spLocks noChangeArrowheads="1"/>
            </p:cNvSpPr>
            <p:nvPr/>
          </p:nvSpPr>
          <p:spPr bwMode="auto">
            <a:xfrm>
              <a:off x="5257800" y="3429000"/>
              <a:ext cx="10454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c</a:t>
              </a:r>
              <a:r>
                <a:rPr lang="en-US" sz="2000" baseline="-25000"/>
                <a:t>2</a:t>
              </a:r>
              <a:r>
                <a:rPr lang="en-US" sz="2000"/>
                <a:t>/</a:t>
              </a:r>
              <a:r>
                <a:rPr lang="en-US" sz="2000">
                  <a:sym typeface="Symbol" pitchFamily="18" charset="2"/>
                </a:rPr>
                <a:t>e</a:t>
              </a:r>
              <a:r>
                <a:rPr lang="en-US" sz="2000" baseline="-25000"/>
                <a:t>   </a:t>
              </a:r>
              <a:r>
                <a:rPr lang="en-US" sz="2000"/>
                <a:t>w</a:t>
              </a:r>
              <a:r>
                <a:rPr lang="en-US" sz="2000" baseline="-25000"/>
                <a:t>7</a:t>
              </a:r>
            </a:p>
          </p:txBody>
        </p:sp>
        <p:sp>
          <p:nvSpPr>
            <p:cNvPr id="28714" name="TextBox 22"/>
            <p:cNvSpPr txBox="1">
              <a:spLocks noChangeArrowheads="1"/>
            </p:cNvSpPr>
            <p:nvPr/>
          </p:nvSpPr>
          <p:spPr bwMode="auto">
            <a:xfrm>
              <a:off x="7391400" y="3562290"/>
              <a:ext cx="9877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d</a:t>
              </a:r>
              <a:r>
                <a:rPr lang="en-US" sz="2000" baseline="-25000"/>
                <a:t>2</a:t>
              </a:r>
              <a:r>
                <a:rPr lang="en-US" sz="2000"/>
                <a:t>/</a:t>
              </a:r>
              <a:r>
                <a:rPr lang="en-US" sz="2000">
                  <a:sym typeface="Symbol" pitchFamily="18" charset="2"/>
                </a:rPr>
                <a:t>f</a:t>
              </a:r>
              <a:r>
                <a:rPr lang="en-US" sz="2000" baseline="-25000"/>
                <a:t>   </a:t>
              </a:r>
              <a:r>
                <a:rPr lang="en-US" sz="2000"/>
                <a:t>w</a:t>
              </a:r>
              <a:r>
                <a:rPr lang="en-US" sz="2000" baseline="-25000"/>
                <a:t>8</a:t>
              </a:r>
            </a:p>
          </p:txBody>
        </p:sp>
      </p:grpSp>
      <p:sp>
        <p:nvSpPr>
          <p:cNvPr id="28696" name="Oval 5"/>
          <p:cNvSpPr>
            <a:spLocks noChangeArrowheads="1"/>
          </p:cNvSpPr>
          <p:nvPr/>
        </p:nvSpPr>
        <p:spPr bwMode="auto">
          <a:xfrm>
            <a:off x="2667000" y="4419600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697" name="Oval 13"/>
          <p:cNvSpPr>
            <a:spLocks noChangeArrowheads="1"/>
          </p:cNvSpPr>
          <p:nvPr/>
        </p:nvSpPr>
        <p:spPr bwMode="auto">
          <a:xfrm>
            <a:off x="3048000" y="5486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Oval 13"/>
          <p:cNvSpPr>
            <a:spLocks noChangeArrowheads="1"/>
          </p:cNvSpPr>
          <p:nvPr/>
        </p:nvSpPr>
        <p:spPr bwMode="auto">
          <a:xfrm>
            <a:off x="6172200" y="54864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Oval 13"/>
          <p:cNvSpPr>
            <a:spLocks noChangeArrowheads="1"/>
          </p:cNvSpPr>
          <p:nvPr/>
        </p:nvSpPr>
        <p:spPr bwMode="auto">
          <a:xfrm>
            <a:off x="4572000" y="48768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700" name="Straight Arrow Connector 14"/>
          <p:cNvCxnSpPr>
            <a:cxnSpLocks noChangeShapeType="1"/>
            <a:stCxn id="28697" idx="7"/>
            <a:endCxn id="28699" idx="2"/>
          </p:cNvCxnSpPr>
          <p:nvPr/>
        </p:nvCxnSpPr>
        <p:spPr bwMode="auto">
          <a:xfrm rot="5400000" flipH="1" flipV="1">
            <a:off x="3596481" y="4534694"/>
            <a:ext cx="557213" cy="1393825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8701" name="Straight Arrow Connector 16"/>
          <p:cNvCxnSpPr>
            <a:cxnSpLocks noChangeShapeType="1"/>
            <a:stCxn id="28699" idx="6"/>
            <a:endCxn id="28698" idx="2"/>
          </p:cNvCxnSpPr>
          <p:nvPr/>
        </p:nvCxnSpPr>
        <p:spPr bwMode="auto">
          <a:xfrm>
            <a:off x="4724400" y="4953000"/>
            <a:ext cx="1447800" cy="609600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8702" name="TextBox 19"/>
          <p:cNvSpPr txBox="1">
            <a:spLocks noChangeArrowheads="1"/>
          </p:cNvSpPr>
          <p:nvPr/>
        </p:nvSpPr>
        <p:spPr bwMode="auto">
          <a:xfrm>
            <a:off x="2971800" y="4876800"/>
            <a:ext cx="1504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a/</a:t>
            </a:r>
            <a:r>
              <a:rPr lang="en-US" sz="2000">
                <a:sym typeface="Symbol" pitchFamily="18" charset="2"/>
              </a:rPr>
              <a:t>e</a:t>
            </a:r>
            <a:r>
              <a:rPr lang="en-US" sz="2000" baseline="-25000"/>
              <a:t>   </a:t>
            </a:r>
            <a:r>
              <a:rPr lang="en-US" sz="2000"/>
              <a:t>[w</a:t>
            </a:r>
            <a:r>
              <a:rPr lang="en-US" sz="2000" baseline="-25000"/>
              <a:t>1</a:t>
            </a:r>
            <a:r>
              <a:rPr lang="en-US" sz="2000"/>
              <a:t>,w</a:t>
            </a:r>
            <a:r>
              <a:rPr lang="en-US" sz="2000" baseline="-25000"/>
              <a:t>3</a:t>
            </a:r>
            <a:r>
              <a:rPr lang="en-US" sz="2000"/>
              <a:t>]</a:t>
            </a:r>
          </a:p>
        </p:txBody>
      </p:sp>
      <p:sp>
        <p:nvSpPr>
          <p:cNvPr id="28703" name="TextBox 20"/>
          <p:cNvSpPr txBox="1">
            <a:spLocks noChangeArrowheads="1"/>
          </p:cNvSpPr>
          <p:nvPr/>
        </p:nvSpPr>
        <p:spPr bwMode="auto">
          <a:xfrm>
            <a:off x="5094288" y="4800600"/>
            <a:ext cx="1385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b/</a:t>
            </a:r>
            <a:r>
              <a:rPr lang="en-US" sz="2000">
                <a:sym typeface="Symbol" pitchFamily="18" charset="2"/>
              </a:rPr>
              <a:t>f</a:t>
            </a:r>
            <a:r>
              <a:rPr lang="en-US" sz="2000" baseline="-25000"/>
              <a:t>   </a:t>
            </a:r>
            <a:r>
              <a:rPr lang="en-US" sz="2000"/>
              <a:t>[w</a:t>
            </a:r>
            <a:r>
              <a:rPr lang="en-US" sz="2000" baseline="-25000"/>
              <a:t>2</a:t>
            </a:r>
            <a:r>
              <a:rPr lang="en-US" sz="2000"/>
              <a:t>,w</a:t>
            </a:r>
            <a:r>
              <a:rPr lang="en-US" sz="2000" baseline="-25000"/>
              <a:t>4</a:t>
            </a:r>
            <a:r>
              <a:rPr lang="en-US" sz="2000"/>
              <a:t>]</a:t>
            </a:r>
            <a:endParaRPr lang="en-US" sz="2000" baseline="-25000"/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2971800" y="5616575"/>
            <a:ext cx="3519488" cy="679450"/>
            <a:chOff x="762000" y="3282856"/>
            <a:chExt cx="3518916" cy="679544"/>
          </a:xfrm>
        </p:grpSpPr>
        <p:sp>
          <p:nvSpPr>
            <p:cNvPr id="28705" name="Oval 13"/>
            <p:cNvSpPr>
              <a:spLocks noChangeArrowheads="1"/>
            </p:cNvSpPr>
            <p:nvPr/>
          </p:nvSpPr>
          <p:spPr bwMode="auto">
            <a:xfrm>
              <a:off x="2362200" y="38100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706" name="Straight Arrow Connector 14"/>
            <p:cNvCxnSpPr>
              <a:cxnSpLocks noChangeShapeType="1"/>
            </p:cNvCxnSpPr>
            <p:nvPr/>
          </p:nvCxnSpPr>
          <p:spPr bwMode="auto">
            <a:xfrm rot="16200000" flipH="1">
              <a:off x="1347788" y="2925669"/>
              <a:ext cx="603343" cy="131771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28707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2438400" y="3282857"/>
              <a:ext cx="1546318" cy="60334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sp>
          <p:nvSpPr>
            <p:cNvPr id="28708" name="TextBox 19"/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13612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a/</a:t>
              </a:r>
              <a:r>
                <a:rPr lang="en-US" sz="2000">
                  <a:sym typeface="Symbol" pitchFamily="18" charset="2"/>
                </a:rPr>
                <a:t>e</a:t>
              </a:r>
              <a:r>
                <a:rPr lang="en-US" sz="2000" baseline="-25000"/>
                <a:t> </a:t>
              </a:r>
              <a:r>
                <a:rPr lang="en-US" sz="2000"/>
                <a:t>[w</a:t>
              </a:r>
              <a:r>
                <a:rPr lang="en-US" sz="2000" baseline="-25000"/>
                <a:t>5</a:t>
              </a:r>
              <a:r>
                <a:rPr lang="en-US" sz="2000"/>
                <a:t>,w</a:t>
              </a:r>
              <a:r>
                <a:rPr lang="en-US" sz="2000" baseline="-25000"/>
                <a:t>7</a:t>
              </a:r>
              <a:r>
                <a:rPr lang="en-US" sz="2000"/>
                <a:t>]</a:t>
              </a:r>
              <a:endParaRPr lang="en-US" sz="2000" baseline="-25000"/>
            </a:p>
          </p:txBody>
        </p:sp>
        <p:sp>
          <p:nvSpPr>
            <p:cNvPr id="28709" name="TextBox 20"/>
            <p:cNvSpPr txBox="1">
              <a:spLocks noChangeArrowheads="1"/>
            </p:cNvSpPr>
            <p:nvPr/>
          </p:nvSpPr>
          <p:spPr bwMode="auto">
            <a:xfrm>
              <a:off x="2895600" y="3562290"/>
              <a:ext cx="138531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b/</a:t>
              </a:r>
              <a:r>
                <a:rPr lang="en-US" sz="2000">
                  <a:sym typeface="Symbol" pitchFamily="18" charset="2"/>
                </a:rPr>
                <a:t>f</a:t>
              </a:r>
              <a:r>
                <a:rPr lang="en-US" sz="2000" baseline="-25000"/>
                <a:t>   </a:t>
              </a:r>
              <a:r>
                <a:rPr lang="en-US" sz="2000"/>
                <a:t>[w</a:t>
              </a:r>
              <a:r>
                <a:rPr lang="en-US" sz="2000" baseline="-25000"/>
                <a:t>6</a:t>
              </a:r>
              <a:r>
                <a:rPr lang="en-US" sz="2000"/>
                <a:t>,w</a:t>
              </a:r>
              <a:r>
                <a:rPr lang="en-US" sz="2000" baseline="-25000"/>
                <a:t>8</a:t>
              </a:r>
              <a:r>
                <a:rPr lang="en-US" sz="2000"/>
                <a:t>]</a:t>
              </a:r>
              <a:endParaRPr lang="en-US" sz="2000" baseline="-250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Composing Transducers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8F03-681F-48CE-8F27-F2FECD413138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3072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ym typeface="Symbol" pitchFamily="18" charset="2"/>
              </a:rPr>
              <a:t></a:t>
            </a:r>
            <a:r>
              <a:rPr lang="en-US" baseline="-25000" dirty="0" smtClean="0"/>
              <a:t>3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,s</a:t>
            </a:r>
            <a:r>
              <a:rPr lang="en-US" baseline="-25000" dirty="0" smtClean="0"/>
              <a:t>2</a:t>
            </a:r>
            <a:r>
              <a:rPr lang="en-US" dirty="0" smtClean="0"/>
              <a:t>) = </a:t>
            </a:r>
            <a:r>
              <a:rPr lang="en-US" dirty="0" smtClean="0">
                <a:sym typeface="Symbol" pitchFamily="18" charset="2"/>
              </a:rPr>
              <a:t></a:t>
            </a:r>
            <a:r>
              <a:rPr lang="en-US" baseline="-25000" dirty="0" smtClean="0"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 { </a:t>
            </a:r>
            <a:r>
              <a:rPr lang="en-US" baseline="-25000" dirty="0" smtClean="0"/>
              <a:t>1</a:t>
            </a:r>
            <a:r>
              <a:rPr lang="en-US" dirty="0" smtClean="0"/>
              <a:t>(s</a:t>
            </a:r>
            <a:r>
              <a:rPr lang="en-US" baseline="-25000" dirty="0" smtClean="0"/>
              <a:t>1</a:t>
            </a:r>
            <a:r>
              <a:rPr lang="en-US" dirty="0" smtClean="0"/>
              <a:t>,s) </a:t>
            </a:r>
            <a:r>
              <a:rPr lang="en-US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dirty="0" smtClean="0">
                <a:latin typeface="cmsy10" pitchFamily="34" charset="0"/>
              </a:rPr>
              <a:t> </a:t>
            </a:r>
            <a:r>
              <a:rPr lang="en-US" dirty="0" smtClean="0">
                <a:sym typeface="Symbol" pitchFamily="18" charset="2"/>
              </a:rPr>
              <a:t></a:t>
            </a:r>
            <a:r>
              <a:rPr lang="en-US" baseline="-25000" dirty="0" smtClean="0"/>
              <a:t>2</a:t>
            </a:r>
            <a:r>
              <a:rPr lang="en-US" dirty="0" smtClean="0"/>
              <a:t>(s,s</a:t>
            </a:r>
            <a:r>
              <a:rPr lang="en-US" baseline="-25000" dirty="0" smtClean="0"/>
              <a:t>2</a:t>
            </a:r>
            <a:r>
              <a:rPr lang="en-US" dirty="0" smtClean="0"/>
              <a:t>) }</a:t>
            </a:r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228600" y="1828800"/>
            <a:ext cx="3962400" cy="2286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0729" name="Oval 13"/>
          <p:cNvSpPr>
            <a:spLocks noChangeArrowheads="1"/>
          </p:cNvSpPr>
          <p:nvPr/>
        </p:nvSpPr>
        <p:spPr bwMode="auto">
          <a:xfrm>
            <a:off x="609600" y="2895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13"/>
          <p:cNvSpPr>
            <a:spLocks noChangeArrowheads="1"/>
          </p:cNvSpPr>
          <p:nvPr/>
        </p:nvSpPr>
        <p:spPr bwMode="auto">
          <a:xfrm>
            <a:off x="3733800" y="28956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Oval 13"/>
          <p:cNvSpPr>
            <a:spLocks noChangeArrowheads="1"/>
          </p:cNvSpPr>
          <p:nvPr/>
        </p:nvSpPr>
        <p:spPr bwMode="auto">
          <a:xfrm>
            <a:off x="2133600" y="2286000"/>
            <a:ext cx="152400" cy="152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32" name="Straight Arrow Connector 14"/>
          <p:cNvCxnSpPr>
            <a:cxnSpLocks noChangeShapeType="1"/>
            <a:stCxn id="30729" idx="7"/>
            <a:endCxn id="30731" idx="2"/>
          </p:cNvCxnSpPr>
          <p:nvPr/>
        </p:nvCxnSpPr>
        <p:spPr bwMode="auto">
          <a:xfrm rot="5400000" flipH="1" flipV="1">
            <a:off x="1158081" y="1943894"/>
            <a:ext cx="557213" cy="1393825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0733" name="Straight Arrow Connector 16"/>
          <p:cNvCxnSpPr>
            <a:cxnSpLocks noChangeShapeType="1"/>
            <a:stCxn id="30731" idx="6"/>
            <a:endCxn id="30730" idx="2"/>
          </p:cNvCxnSpPr>
          <p:nvPr/>
        </p:nvCxnSpPr>
        <p:spPr bwMode="auto">
          <a:xfrm>
            <a:off x="2286000" y="2362200"/>
            <a:ext cx="1447800" cy="609600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0734" name="TextBox 19"/>
          <p:cNvSpPr txBox="1">
            <a:spLocks noChangeArrowheads="1"/>
          </p:cNvSpPr>
          <p:nvPr/>
        </p:nvSpPr>
        <p:spPr bwMode="auto">
          <a:xfrm>
            <a:off x="381000" y="2266950"/>
            <a:ext cx="1639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a/</a:t>
            </a:r>
            <a:r>
              <a:rPr lang="en-US" sz="2000">
                <a:sym typeface="Symbol" pitchFamily="18" charset="2"/>
              </a:rPr>
              <a:t>e</a:t>
            </a:r>
            <a:r>
              <a:rPr lang="en-US" sz="2000" baseline="-25000"/>
              <a:t>   </a:t>
            </a:r>
            <a:r>
              <a:rPr lang="en-US" sz="2000">
                <a:solidFill>
                  <a:srgbClr val="FF0000"/>
                </a:solidFill>
              </a:rPr>
              <a:t>T(w</a:t>
            </a:r>
            <a:r>
              <a:rPr lang="en-US" sz="2000" baseline="-25000">
                <a:solidFill>
                  <a:srgbClr val="FF0000"/>
                </a:solidFill>
              </a:rPr>
              <a:t>1</a:t>
            </a:r>
            <a:r>
              <a:rPr lang="en-US" sz="2000">
                <a:solidFill>
                  <a:srgbClr val="FF0000"/>
                </a:solidFill>
              </a:rPr>
              <a:t>,w</a:t>
            </a:r>
            <a:r>
              <a:rPr lang="en-US" sz="2000" baseline="-25000">
                <a:solidFill>
                  <a:srgbClr val="FF0000"/>
                </a:solidFill>
              </a:rPr>
              <a:t>3</a:t>
            </a:r>
            <a:r>
              <a:rPr lang="en-US" sz="20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0735" name="TextBox 20"/>
          <p:cNvSpPr txBox="1">
            <a:spLocks noChangeArrowheads="1"/>
          </p:cNvSpPr>
          <p:nvPr/>
        </p:nvSpPr>
        <p:spPr bwMode="auto">
          <a:xfrm>
            <a:off x="2655888" y="2209800"/>
            <a:ext cx="1568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b/</a:t>
            </a:r>
            <a:r>
              <a:rPr lang="en-US" sz="2000">
                <a:sym typeface="Symbol" pitchFamily="18" charset="2"/>
              </a:rPr>
              <a:t>f</a:t>
            </a:r>
            <a:r>
              <a:rPr lang="en-US" sz="2000" baseline="-25000"/>
              <a:t>   </a:t>
            </a:r>
            <a:r>
              <a:rPr lang="en-US" sz="2000">
                <a:solidFill>
                  <a:srgbClr val="FF0000"/>
                </a:solidFill>
              </a:rPr>
              <a:t>T(w</a:t>
            </a:r>
            <a:r>
              <a:rPr lang="en-US" sz="2000" baseline="-25000">
                <a:solidFill>
                  <a:srgbClr val="FF0000"/>
                </a:solidFill>
              </a:rPr>
              <a:t>2</a:t>
            </a:r>
            <a:r>
              <a:rPr lang="en-US" sz="2000">
                <a:solidFill>
                  <a:srgbClr val="FF0000"/>
                </a:solidFill>
              </a:rPr>
              <a:t>,w</a:t>
            </a:r>
            <a:r>
              <a:rPr lang="en-US" sz="2000" baseline="-25000">
                <a:solidFill>
                  <a:srgbClr val="FF0000"/>
                </a:solidFill>
              </a:rPr>
              <a:t>4</a:t>
            </a:r>
            <a:r>
              <a:rPr lang="en-US" sz="2000">
                <a:solidFill>
                  <a:srgbClr val="FF0000"/>
                </a:solidFill>
              </a:rPr>
              <a:t>)</a:t>
            </a:r>
            <a:endParaRPr lang="en-US" sz="2000" baseline="-25000">
              <a:solidFill>
                <a:srgbClr val="FF0000"/>
              </a:solidFill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381000" y="3025775"/>
            <a:ext cx="3840163" cy="679450"/>
            <a:chOff x="609600" y="3282856"/>
            <a:chExt cx="3839759" cy="679544"/>
          </a:xfrm>
        </p:grpSpPr>
        <p:sp>
          <p:nvSpPr>
            <p:cNvPr id="30744" name="Oval 13"/>
            <p:cNvSpPr>
              <a:spLocks noChangeArrowheads="1"/>
            </p:cNvSpPr>
            <p:nvPr/>
          </p:nvSpPr>
          <p:spPr bwMode="auto">
            <a:xfrm>
              <a:off x="2362200" y="38100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745" name="Straight Arrow Connector 14"/>
            <p:cNvCxnSpPr>
              <a:cxnSpLocks noChangeShapeType="1"/>
            </p:cNvCxnSpPr>
            <p:nvPr/>
          </p:nvCxnSpPr>
          <p:spPr bwMode="auto">
            <a:xfrm rot="16200000" flipH="1">
              <a:off x="1347788" y="2925669"/>
              <a:ext cx="603343" cy="131771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30746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2438400" y="3282857"/>
              <a:ext cx="1546318" cy="60334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sp>
          <p:nvSpPr>
            <p:cNvPr id="30747" name="TextBox 19"/>
            <p:cNvSpPr txBox="1">
              <a:spLocks noChangeArrowheads="1"/>
            </p:cNvSpPr>
            <p:nvPr/>
          </p:nvSpPr>
          <p:spPr bwMode="auto">
            <a:xfrm>
              <a:off x="609600" y="3505200"/>
              <a:ext cx="152971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a/</a:t>
              </a:r>
              <a:r>
                <a:rPr lang="en-US" sz="2000">
                  <a:sym typeface="Symbol" pitchFamily="18" charset="2"/>
                </a:rPr>
                <a:t>e</a:t>
              </a:r>
              <a:r>
                <a:rPr lang="en-US" sz="2000" baseline="-25000"/>
                <a:t> </a:t>
              </a:r>
              <a:r>
                <a:rPr lang="en-US" sz="2000">
                  <a:solidFill>
                    <a:srgbClr val="FF0000"/>
                  </a:solidFill>
                </a:rPr>
                <a:t>T(w</a:t>
              </a:r>
              <a:r>
                <a:rPr lang="en-US" sz="2000" baseline="-25000">
                  <a:solidFill>
                    <a:srgbClr val="FF0000"/>
                  </a:solidFill>
                </a:rPr>
                <a:t>5</a:t>
              </a:r>
              <a:r>
                <a:rPr lang="en-US" sz="2000">
                  <a:solidFill>
                    <a:srgbClr val="FF0000"/>
                  </a:solidFill>
                </a:rPr>
                <a:t>,w</a:t>
              </a:r>
              <a:r>
                <a:rPr lang="en-US" sz="2000" baseline="-25000">
                  <a:solidFill>
                    <a:srgbClr val="FF0000"/>
                  </a:solidFill>
                </a:rPr>
                <a:t>7</a:t>
              </a:r>
              <a:r>
                <a:rPr lang="en-US" sz="2000">
                  <a:solidFill>
                    <a:srgbClr val="FF0000"/>
                  </a:solidFill>
                </a:rPr>
                <a:t>)</a:t>
              </a:r>
              <a:endParaRPr lang="en-US" sz="2000" baseline="-25000">
                <a:solidFill>
                  <a:srgbClr val="FF0000"/>
                </a:solidFill>
              </a:endParaRPr>
            </a:p>
          </p:txBody>
        </p:sp>
        <p:sp>
          <p:nvSpPr>
            <p:cNvPr id="30748" name="TextBox 20"/>
            <p:cNvSpPr txBox="1">
              <a:spLocks noChangeArrowheads="1"/>
            </p:cNvSpPr>
            <p:nvPr/>
          </p:nvSpPr>
          <p:spPr bwMode="auto">
            <a:xfrm>
              <a:off x="2895600" y="3562290"/>
              <a:ext cx="155375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b/</a:t>
              </a:r>
              <a:r>
                <a:rPr lang="en-US" sz="2000">
                  <a:sym typeface="Symbol" pitchFamily="18" charset="2"/>
                </a:rPr>
                <a:t>f</a:t>
              </a:r>
              <a:r>
                <a:rPr lang="en-US" sz="2000" baseline="-25000"/>
                <a:t>   </a:t>
              </a:r>
              <a:r>
                <a:rPr lang="en-US" sz="2000">
                  <a:solidFill>
                    <a:srgbClr val="FF0000"/>
                  </a:solidFill>
                </a:rPr>
                <a:t>T(w</a:t>
              </a:r>
              <a:r>
                <a:rPr lang="en-US" sz="2000" baseline="-25000">
                  <a:solidFill>
                    <a:srgbClr val="FF0000"/>
                  </a:solidFill>
                </a:rPr>
                <a:t>6</a:t>
              </a:r>
              <a:r>
                <a:rPr lang="en-US" sz="2000">
                  <a:solidFill>
                    <a:srgbClr val="FF0000"/>
                  </a:solidFill>
                </a:rPr>
                <a:t>,w</a:t>
              </a:r>
              <a:r>
                <a:rPr lang="en-US" sz="2000" baseline="-25000">
                  <a:solidFill>
                    <a:srgbClr val="FF0000"/>
                  </a:solidFill>
                </a:rPr>
                <a:t>8</a:t>
              </a:r>
              <a:r>
                <a:rPr lang="en-US" sz="2000">
                  <a:solidFill>
                    <a:srgbClr val="FF0000"/>
                  </a:solidFill>
                </a:rPr>
                <a:t>)</a:t>
              </a:r>
              <a:endParaRPr lang="en-US" sz="2000" baseline="-25000">
                <a:solidFill>
                  <a:srgbClr val="FF0000"/>
                </a:solidFill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5486400" y="1828800"/>
            <a:ext cx="304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T(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cmsy10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solidFill>
                  <a:srgbClr val="FF0000"/>
                </a:solidFill>
                <a:latin typeface="cmsy10" pitchFamily="34" charset="0"/>
              </a:rPr>
              <a:t> 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 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3</a:t>
            </a:r>
            <a:r>
              <a:rPr lang="en-US" sz="2400" dirty="0">
                <a:solidFill>
                  <a:srgbClr val="FF0000"/>
                </a:solidFill>
                <a:latin typeface="cmsy10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 </a:t>
            </a:r>
            <a:r>
              <a:rPr lang="en-US" sz="240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4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400" kern="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6705600" y="2667000"/>
            <a:ext cx="1476375" cy="533400"/>
            <a:chOff x="6705600" y="2667000"/>
            <a:chExt cx="1476980" cy="533400"/>
          </a:xfrm>
        </p:grpSpPr>
        <p:sp>
          <p:nvSpPr>
            <p:cNvPr id="30742" name="Down Arrow 33"/>
            <p:cNvSpPr>
              <a:spLocks noChangeArrowheads="1"/>
            </p:cNvSpPr>
            <p:nvPr/>
          </p:nvSpPr>
          <p:spPr bwMode="auto">
            <a:xfrm>
              <a:off x="6705600" y="2667000"/>
              <a:ext cx="228600" cy="533400"/>
            </a:xfrm>
            <a:prstGeom prst="downArrow">
              <a:avLst>
                <a:gd name="adj1" fmla="val 50000"/>
                <a:gd name="adj2" fmla="val 50005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30743" name="Rectangle 38"/>
            <p:cNvSpPr>
              <a:spLocks noChangeArrowheads="1"/>
            </p:cNvSpPr>
            <p:nvPr/>
          </p:nvSpPr>
          <p:spPr bwMode="auto">
            <a:xfrm>
              <a:off x="7010400" y="2667000"/>
              <a:ext cx="11721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ym typeface="Symbol" pitchFamily="18" charset="2"/>
                </a:rPr>
                <a:t>DeTensor</a:t>
              </a:r>
              <a:endParaRPr lang="en-US"/>
            </a:p>
          </p:txBody>
        </p:sp>
      </p:grpSp>
      <p:sp>
        <p:nvSpPr>
          <p:cNvPr id="40" name="TextBox 23"/>
          <p:cNvSpPr txBox="1">
            <a:spLocks noChangeArrowheads="1"/>
          </p:cNvSpPr>
          <p:nvPr/>
        </p:nvSpPr>
        <p:spPr bwMode="auto">
          <a:xfrm>
            <a:off x="5562600" y="3276600"/>
            <a:ext cx="2847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w</a:t>
            </a:r>
            <a:r>
              <a:rPr lang="en-US" sz="2400" baseline="-25000" dirty="0"/>
              <a:t>1</a:t>
            </a:r>
            <a:r>
              <a:rPr lang="en-US" sz="2400" dirty="0">
                <a:solidFill>
                  <a:srgbClr val="CC0000"/>
                </a:solidFill>
                <a:latin typeface="cmsy10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2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3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4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81600" y="2205038"/>
            <a:ext cx="3276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dirty="0">
                <a:solidFill>
                  <a:srgbClr val="FF0000"/>
                </a:solidFill>
                <a:sym typeface="Symbol"/>
              </a:rPr>
              <a:t> 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T(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5</a:t>
            </a:r>
            <a:r>
              <a:rPr lang="en-US" sz="2400" dirty="0">
                <a:solidFill>
                  <a:srgbClr val="FF0000"/>
                </a:solidFill>
                <a:latin typeface="cmsy10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solidFill>
                  <a:srgbClr val="FF0000"/>
                </a:solidFill>
                <a:latin typeface="cmsy10" pitchFamily="34" charset="0"/>
              </a:rPr>
              <a:t> 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6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 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7</a:t>
            </a:r>
            <a:r>
              <a:rPr lang="en-US" sz="2400" dirty="0">
                <a:solidFill>
                  <a:srgbClr val="FF0000"/>
                </a:solidFill>
                <a:latin typeface="cmsy10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solidFill>
                  <a:srgbClr val="FF0000"/>
                </a:solidFill>
                <a:latin typeface="cmsy10" pitchFamily="34" charset="0"/>
              </a:rPr>
              <a:t> 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r>
              <a:rPr lang="en-US" sz="2400" kern="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8</a:t>
            </a:r>
            <a:r>
              <a:rPr lang="en-US" sz="24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400" kern="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2" name="TextBox 23"/>
          <p:cNvSpPr txBox="1">
            <a:spLocks noChangeArrowheads="1"/>
          </p:cNvSpPr>
          <p:nvPr/>
        </p:nvSpPr>
        <p:spPr bwMode="auto">
          <a:xfrm>
            <a:off x="5029200" y="3581400"/>
            <a:ext cx="3349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   </a:t>
            </a:r>
            <a:r>
              <a:rPr lang="en-US" sz="2400" dirty="0">
                <a:sym typeface="Symbol" pitchFamily="18" charset="2"/>
              </a:rPr>
              <a:t> </a:t>
            </a:r>
            <a:r>
              <a:rPr lang="en-US" sz="2400" dirty="0"/>
              <a:t>w</a:t>
            </a:r>
            <a:r>
              <a:rPr lang="en-US" sz="2400" baseline="-25000" dirty="0"/>
              <a:t>5</a:t>
            </a:r>
            <a:r>
              <a:rPr lang="en-US" sz="2400" dirty="0">
                <a:solidFill>
                  <a:srgbClr val="CC0000"/>
                </a:solidFill>
                <a:latin typeface="cmsy10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6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7 </a:t>
            </a:r>
            <a:r>
              <a:rPr lang="en-US" sz="2400" dirty="0" smtClean="0">
                <a:solidFill>
                  <a:srgbClr val="000000"/>
                </a:solidFill>
                <a:latin typeface="Cambria Math"/>
                <a:ea typeface="Cambria Math"/>
              </a:rPr>
              <a:t>⨂</a:t>
            </a:r>
            <a:r>
              <a:rPr lang="en-US" sz="2400" dirty="0" smtClean="0">
                <a:latin typeface="cmsy10" pitchFamily="34" charset="0"/>
              </a:rPr>
              <a:t> </a:t>
            </a:r>
            <a:r>
              <a:rPr lang="en-US" sz="2400" dirty="0"/>
              <a:t>w</a:t>
            </a:r>
            <a:r>
              <a:rPr lang="en-US" sz="2400" baseline="-25000" dirty="0"/>
              <a:t>8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012C4-0543-4BE6-94D1-ADED8F1050B6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2869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257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ym typeface="Symbol" pitchFamily="18" charset="2"/>
              </a:rPr>
              <a:t>We gave an algorithm for intersecting weighted automata</a:t>
            </a:r>
          </a:p>
          <a:p>
            <a:pPr lvl="1" eaLnBrk="1" hangingPunct="1"/>
            <a:r>
              <a:rPr lang="en-US" sz="2400" dirty="0" smtClean="0">
                <a:sym typeface="Symbol" pitchFamily="18" charset="2"/>
              </a:rPr>
              <a:t>Extend need not be commutative</a:t>
            </a:r>
          </a:p>
          <a:p>
            <a:pPr lvl="1" eaLnBrk="1" hangingPunct="1"/>
            <a:r>
              <a:rPr lang="en-US" sz="2400" dirty="0" smtClean="0">
                <a:sym typeface="Symbol" pitchFamily="18" charset="2"/>
              </a:rPr>
              <a:t>Requires tensor product for “shuffling”</a:t>
            </a:r>
          </a:p>
          <a:p>
            <a:pPr eaLnBrk="1" hangingPunct="1"/>
            <a:r>
              <a:rPr lang="en-US" sz="2800" dirty="0" smtClean="0">
                <a:sym typeface="Symbol" pitchFamily="18" charset="2"/>
              </a:rPr>
              <a:t>Generalizes to transducer composition</a:t>
            </a:r>
          </a:p>
          <a:p>
            <a:pPr eaLnBrk="1" hangingPunct="1"/>
            <a:r>
              <a:rPr lang="en-US" sz="2800" dirty="0" smtClean="0">
                <a:sym typeface="Symbol" pitchFamily="18" charset="2"/>
              </a:rPr>
              <a:t>Solves Context-Bounded Analysis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Weights?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Weights == Dataflow transformers</a:t>
            </a:r>
          </a:p>
          <a:p>
            <a:pPr lvl="1"/>
            <a:r>
              <a:rPr lang="en-US" dirty="0" smtClean="0"/>
              <a:t>Technically, they are elements of a </a:t>
            </a:r>
            <a:r>
              <a:rPr lang="en-US" dirty="0" err="1" smtClean="0"/>
              <a:t>semiring</a:t>
            </a:r>
            <a:endParaRPr lang="en-IN" dirty="0"/>
          </a:p>
        </p:txBody>
      </p:sp>
      <p:graphicFrame>
        <p:nvGraphicFramePr>
          <p:cNvPr id="6" name="Group 63"/>
          <p:cNvGraphicFramePr>
            <a:graphicFrameLocks/>
          </p:cNvGraphicFramePr>
          <p:nvPr/>
        </p:nvGraphicFramePr>
        <p:xfrm>
          <a:off x="633412" y="2319338"/>
          <a:ext cx="8129588" cy="4310062"/>
        </p:xfrm>
        <a:graphic>
          <a:graphicData uri="http://schemas.openxmlformats.org/drawingml/2006/table">
            <a:tbl>
              <a:tblPr/>
              <a:tblGrid>
                <a:gridCol w="2170830"/>
                <a:gridCol w="2979379"/>
                <a:gridCol w="2979379"/>
              </a:tblGrid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Semiring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Dataflow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Finite domains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 : set of weights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DataFacts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Calibri" pitchFamily="34" charset="0"/>
                          <a:sym typeface="Symbol"/>
                        </a:rPr>
                        <a:t>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DataFacts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 x 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: extend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 x D </a:t>
                      </a:r>
                      <a:r>
                        <a:rPr lang="en-US" sz="2000" dirty="0" smtClean="0">
                          <a:latin typeface="Calibri" pitchFamily="34" charset="0"/>
                          <a:sym typeface="Symbol"/>
                        </a:rPr>
                        <a:t> 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Compose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(extends paths)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=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∘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1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Relational composition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: combine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 x D </a:t>
                      </a:r>
                      <a:r>
                        <a:rPr lang="en-US" sz="2000" dirty="0" smtClean="0">
                          <a:latin typeface="Calibri" pitchFamily="34" charset="0"/>
                          <a:sym typeface="Symbol"/>
                        </a:rPr>
                        <a:t> 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Meet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(combines paths)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=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d.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(d)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Union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 : zero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Infeasible path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=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, 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=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Empty 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 : 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Identity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=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 pitchFamily="18" charset="2"/>
                        </a:rPr>
                        <a:t>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Identity relation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5791200" y="2133600"/>
            <a:ext cx="3048000" cy="457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09600" y="5116286"/>
            <a:ext cx="8458200" cy="1676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066800" y="5238690"/>
            <a:ext cx="2198687" cy="430530"/>
            <a:chOff x="773113" y="3733800"/>
            <a:chExt cx="2198687" cy="430530"/>
          </a:xfrm>
        </p:grpSpPr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1371600" y="4084320"/>
              <a:ext cx="7619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2209800" y="4088130"/>
              <a:ext cx="7619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Straight Arrow Connector 58"/>
            <p:cNvCxnSpPr>
              <a:cxnSpLocks noChangeShapeType="1"/>
            </p:cNvCxnSpPr>
            <p:nvPr/>
          </p:nvCxnSpPr>
          <p:spPr bwMode="auto">
            <a:xfrm>
              <a:off x="773113" y="4114800"/>
              <a:ext cx="598487" cy="0"/>
            </a:xfrm>
            <a:prstGeom prst="straightConnector1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13" name="Straight Arrow Connector 59"/>
            <p:cNvCxnSpPr>
              <a:cxnSpLocks noChangeShapeType="1"/>
              <a:stCxn id="10" idx="6"/>
              <a:endCxn id="11" idx="2"/>
            </p:cNvCxnSpPr>
            <p:nvPr/>
          </p:nvCxnSpPr>
          <p:spPr bwMode="auto">
            <a:xfrm>
              <a:off x="1447797" y="4122420"/>
              <a:ext cx="762003" cy="3810"/>
            </a:xfrm>
            <a:prstGeom prst="straightConnector1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14" name="Straight Arrow Connector 76"/>
            <p:cNvCxnSpPr>
              <a:cxnSpLocks noChangeShapeType="1"/>
              <a:stCxn id="11" idx="6"/>
            </p:cNvCxnSpPr>
            <p:nvPr/>
          </p:nvCxnSpPr>
          <p:spPr bwMode="auto">
            <a:xfrm flipV="1">
              <a:off x="2285997" y="4114800"/>
              <a:ext cx="685803" cy="11430"/>
            </a:xfrm>
            <a:prstGeom prst="straightConnector1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15" name="Rectangle 79"/>
            <p:cNvSpPr>
              <a:spLocks noChangeArrowheads="1"/>
            </p:cNvSpPr>
            <p:nvPr/>
          </p:nvSpPr>
          <p:spPr bwMode="auto">
            <a:xfrm>
              <a:off x="838200" y="3733800"/>
              <a:ext cx="46517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16" name="Rectangle 80"/>
            <p:cNvSpPr>
              <a:spLocks noChangeArrowheads="1"/>
            </p:cNvSpPr>
            <p:nvPr/>
          </p:nvSpPr>
          <p:spPr bwMode="auto">
            <a:xfrm>
              <a:off x="1600200" y="3733800"/>
              <a:ext cx="46517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</a:p>
          </p:txBody>
        </p:sp>
        <p:sp>
          <p:nvSpPr>
            <p:cNvPr id="17" name="Rectangle 81"/>
            <p:cNvSpPr>
              <a:spLocks noChangeArrowheads="1"/>
            </p:cNvSpPr>
            <p:nvPr/>
          </p:nvSpPr>
          <p:spPr bwMode="auto">
            <a:xfrm>
              <a:off x="2362200" y="3733800"/>
              <a:ext cx="46517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</a:p>
          </p:txBody>
        </p:sp>
      </p:grpSp>
      <p:sp>
        <p:nvSpPr>
          <p:cNvPr id="18" name="Text Box 51"/>
          <p:cNvSpPr txBox="1">
            <a:spLocks noChangeArrowheads="1"/>
          </p:cNvSpPr>
          <p:nvPr/>
        </p:nvSpPr>
        <p:spPr bwMode="auto">
          <a:xfrm>
            <a:off x="3303642" y="5314890"/>
            <a:ext cx="2300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(w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4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3494087" y="5772090"/>
            <a:ext cx="18341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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msy10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msy10" pitchFamily="34" charset="0"/>
                <a:sym typeface="Symbol" pitchFamily="18" charset="2"/>
              </a:rPr>
              <a:t>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131887" y="5695890"/>
            <a:ext cx="2057400" cy="552510"/>
            <a:chOff x="838200" y="4191000"/>
            <a:chExt cx="2057400" cy="552510"/>
          </a:xfrm>
        </p:grpSpPr>
        <p:cxnSp>
          <p:nvCxnSpPr>
            <p:cNvPr id="21" name="Straight Arrow Connector 58"/>
            <p:cNvCxnSpPr>
              <a:cxnSpLocks noChangeShapeType="1"/>
            </p:cNvCxnSpPr>
            <p:nvPr/>
          </p:nvCxnSpPr>
          <p:spPr bwMode="auto">
            <a:xfrm>
              <a:off x="838200" y="4191000"/>
              <a:ext cx="1143000" cy="457200"/>
            </a:xfrm>
            <a:prstGeom prst="straightConnector1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22" name="Oval 8"/>
            <p:cNvSpPr>
              <a:spLocks noChangeArrowheads="1"/>
            </p:cNvSpPr>
            <p:nvPr/>
          </p:nvSpPr>
          <p:spPr bwMode="auto">
            <a:xfrm>
              <a:off x="1974273" y="4585854"/>
              <a:ext cx="7619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" name="Straight Arrow Connector 58"/>
            <p:cNvCxnSpPr>
              <a:cxnSpLocks noChangeShapeType="1"/>
            </p:cNvCxnSpPr>
            <p:nvPr/>
          </p:nvCxnSpPr>
          <p:spPr bwMode="auto">
            <a:xfrm flipV="1">
              <a:off x="2057400" y="4191000"/>
              <a:ext cx="838200" cy="457200"/>
            </a:xfrm>
            <a:prstGeom prst="straightConnector1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24" name="Rectangle 81"/>
            <p:cNvSpPr>
              <a:spLocks noChangeArrowheads="1"/>
            </p:cNvSpPr>
            <p:nvPr/>
          </p:nvSpPr>
          <p:spPr bwMode="auto">
            <a:xfrm>
              <a:off x="1066800" y="4324290"/>
              <a:ext cx="4651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4</a:t>
              </a:r>
            </a:p>
          </p:txBody>
        </p:sp>
        <p:sp>
          <p:nvSpPr>
            <p:cNvPr id="25" name="Rectangle 81"/>
            <p:cNvSpPr>
              <a:spLocks noChangeArrowheads="1"/>
            </p:cNvSpPr>
            <p:nvPr/>
          </p:nvSpPr>
          <p:spPr bwMode="auto">
            <a:xfrm>
              <a:off x="2362200" y="4343400"/>
              <a:ext cx="46517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accent2">
                      <a:lumMod val="75000"/>
                    </a:schemeClr>
                  </a:solidFill>
                </a:rPr>
                <a:t>w</a:t>
              </a:r>
              <a:r>
                <a:rPr lang="en-US" sz="20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5</a:t>
              </a:r>
              <a:endParaRPr lang="en-US" sz="20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1"/>
      <p:bldP spid="18" grpId="2"/>
      <p:bldP spid="19" grpId="1"/>
      <p:bldP spid="19" grpId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Comparison with Previous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9B1EF-393E-440D-AB56-BEA9D6295357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371600"/>
          <a:ext cx="8382000" cy="37738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438137">
                <a:tc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QR’05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This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result [TACAS’08]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This result 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[TACAS’08]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6550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Data</a:t>
                      </a: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Abstraction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Finite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Finite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Infinite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76277"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Model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of a thread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PDS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PDS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Weighted-PDS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85808"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Basic result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Buchi’64</a:t>
                      </a:r>
                    </a:p>
                    <a:p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Caucal’92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New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68798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Representation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of sets of states</a:t>
                      </a:r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Automata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Transducers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Weighted Transducers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81" name="Content Placeholder 2"/>
          <p:cNvSpPr>
            <a:spLocks noGrp="1"/>
          </p:cNvSpPr>
          <p:nvPr>
            <p:ph idx="1"/>
          </p:nvPr>
        </p:nvSpPr>
        <p:spPr>
          <a:xfrm>
            <a:off x="381000" y="5257800"/>
            <a:ext cx="7772400" cy="1447800"/>
          </a:xfrm>
        </p:spPr>
        <p:txBody>
          <a:bodyPr/>
          <a:lstStyle/>
          <a:p>
            <a:pPr eaLnBrk="1" hangingPunct="1"/>
            <a:r>
              <a:rPr lang="en-US" dirty="0" err="1" smtClean="0">
                <a:latin typeface="Calibri" pitchFamily="34" charset="0"/>
                <a:cs typeface="Calibri" pitchFamily="34" charset="0"/>
              </a:rPr>
              <a:t>Buchi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Reachable(Regular set) = Regular set</a:t>
            </a:r>
          </a:p>
          <a:p>
            <a:pPr eaLnBrk="1" hangingPunct="1"/>
            <a:r>
              <a:rPr lang="en-US" dirty="0" err="1" smtClean="0">
                <a:latin typeface="Calibri" pitchFamily="34" charset="0"/>
                <a:cs typeface="Calibri" pitchFamily="34" charset="0"/>
              </a:rPr>
              <a:t>Caucal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“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Reachability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” is itself regular: the pair (c1,c2) is in the language of a transducer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iff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Reachable(c1, c2)</a:t>
            </a:r>
          </a:p>
          <a:p>
            <a:pPr eaLnBrk="1" hangingPunct="1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70" y="1371600"/>
            <a:ext cx="8860317" cy="327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4876800"/>
            <a:ext cx="4147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Note: extend need not be commutative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2667000"/>
          </a:xfrm>
        </p:spPr>
        <p:txBody>
          <a:bodyPr/>
          <a:lstStyle/>
          <a:p>
            <a:r>
              <a:rPr lang="en-US" dirty="0" smtClean="0"/>
              <a:t>Weighted automaton: Transitions have weights</a:t>
            </a:r>
          </a:p>
          <a:p>
            <a:pPr lvl="1"/>
            <a:r>
              <a:rPr lang="en-US" dirty="0" smtClean="0"/>
              <a:t>A: Word </a:t>
            </a:r>
            <a:r>
              <a:rPr lang="en-US" sz="2400" dirty="0" smtClean="0">
                <a:sym typeface="Symbol"/>
              </a:rPr>
              <a:t> D</a:t>
            </a:r>
            <a:endParaRPr lang="en-US" dirty="0" smtClean="0"/>
          </a:p>
          <a:p>
            <a:r>
              <a:rPr lang="en-US" dirty="0" smtClean="0"/>
              <a:t>Computing A(s)</a:t>
            </a:r>
          </a:p>
          <a:p>
            <a:r>
              <a:rPr lang="en-US" dirty="0" smtClean="0"/>
              <a:t>Examples of what A(s) means.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Weighted Automata</a:t>
            </a:r>
          </a:p>
        </p:txBody>
      </p:sp>
      <p:sp>
        <p:nvSpPr>
          <p:cNvPr id="34828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9144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ym typeface="Symbol" pitchFamily="18" charset="2"/>
              </a:rPr>
              <a:t>A: word</a:t>
            </a:r>
            <a:r>
              <a:rPr lang="en-US" sz="2800" dirty="0" smtClean="0">
                <a:sym typeface="Symbol"/>
              </a:rPr>
              <a:t> </a:t>
            </a:r>
            <a:r>
              <a:rPr lang="en-US" sz="2800" dirty="0" smtClean="0">
                <a:sym typeface="Symbol" pitchFamily="18" charset="2"/>
              </a:rPr>
              <a:t> D</a:t>
            </a:r>
          </a:p>
          <a:p>
            <a:pPr eaLnBrk="1" hangingPunct="1"/>
            <a:r>
              <a:rPr lang="en-US" sz="2800" dirty="0" smtClean="0">
                <a:sym typeface="Symbol" pitchFamily="18" charset="2"/>
              </a:rPr>
              <a:t>A(s) = combine of weights of all accepting paths for s </a:t>
            </a:r>
          </a:p>
          <a:p>
            <a:pPr eaLnBrk="1" hangingPunct="1"/>
            <a:r>
              <a:rPr lang="en-US" sz="2800" dirty="0" smtClean="0">
                <a:sym typeface="Symbol" pitchFamily="18" charset="2"/>
              </a:rPr>
              <a:t>A(s) = </a:t>
            </a:r>
            <a:r>
              <a:rPr lang="en-US" sz="2800" dirty="0" smtClean="0">
                <a:latin typeface="Cambria Math"/>
                <a:ea typeface="Cambria Math"/>
                <a:sym typeface="Symbol" pitchFamily="18" charset="2"/>
              </a:rPr>
              <a:t>⨁ { v(𝜎) | </a:t>
            </a:r>
            <a:r>
              <a:rPr lang="en-US" sz="2800" dirty="0" smtClean="0">
                <a:solidFill>
                  <a:srgbClr val="000000"/>
                </a:solidFill>
                <a:latin typeface="Cambria Math"/>
                <a:ea typeface="Cambria Math"/>
                <a:sym typeface="Symbol" pitchFamily="18" charset="2"/>
              </a:rPr>
              <a:t>𝜎 </a:t>
            </a:r>
            <a:r>
              <a:rPr lang="en-US" sz="2800" dirty="0" smtClean="0">
                <a:solidFill>
                  <a:srgbClr val="000000"/>
                </a:solidFill>
                <a:ea typeface="Cambria Math"/>
                <a:cs typeface="Calibri" pitchFamily="34" charset="0"/>
                <a:sym typeface="Symbol" pitchFamily="18" charset="2"/>
              </a:rPr>
              <a:t>is an accepting path for s </a:t>
            </a:r>
            <a:r>
              <a:rPr lang="en-US" sz="2800" dirty="0" smtClean="0">
                <a:solidFill>
                  <a:srgbClr val="000000"/>
                </a:solidFill>
                <a:latin typeface="Cambria Math"/>
                <a:ea typeface="Cambria Math"/>
                <a:sym typeface="Symbol" pitchFamily="18" charset="2"/>
              </a:rPr>
              <a:t>}</a:t>
            </a:r>
            <a:endParaRPr lang="en-US" sz="2000" dirty="0" smtClean="0"/>
          </a:p>
        </p:txBody>
      </p:sp>
      <p:sp>
        <p:nvSpPr>
          <p:cNvPr id="64" name="Rectangle 63"/>
          <p:cNvSpPr/>
          <p:nvPr/>
        </p:nvSpPr>
        <p:spPr>
          <a:xfrm>
            <a:off x="4649070" y="4016514"/>
            <a:ext cx="40377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ym typeface="Symbol" pitchFamily="18" charset="2"/>
              </a:rPr>
              <a:t>A(</a:t>
            </a:r>
            <a:r>
              <a:rPr lang="en-US" sz="2000" dirty="0" err="1" smtClean="0">
                <a:solidFill>
                  <a:srgbClr val="CC0000"/>
                </a:solidFill>
                <a:sym typeface="Symbol" pitchFamily="18" charset="2"/>
              </a:rPr>
              <a:t>abc</a:t>
            </a:r>
            <a:r>
              <a:rPr lang="en-US" sz="2000" dirty="0" smtClean="0">
                <a:sym typeface="Symbol" pitchFamily="18" charset="2"/>
              </a:rPr>
              <a:t>) =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sym typeface="Symbol" pitchFamily="18" charset="2"/>
              </a:rPr>
              <a:t>⨁ 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sym typeface="Symbol" pitchFamily="18" charset="2"/>
              </a:rPr>
              <a:t>                 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(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mbria Math"/>
                <a:ea typeface="Cambria Math"/>
                <a:cs typeface="Arial" pitchFamily="34" charset="0"/>
              </a:rPr>
              <a:t>⨂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sym typeface="Symbol" pitchFamily="18" charset="2"/>
              </a:rPr>
              <a:t> </a:t>
            </a:r>
            <a:endParaRPr lang="en-IN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228600" y="3200400"/>
            <a:ext cx="4191000" cy="2305116"/>
            <a:chOff x="228600" y="3200400"/>
            <a:chExt cx="4191000" cy="2305116"/>
          </a:xfrm>
        </p:grpSpPr>
        <p:sp>
          <p:nvSpPr>
            <p:cNvPr id="34820" name="Oval 5"/>
            <p:cNvSpPr>
              <a:spLocks noChangeArrowheads="1"/>
            </p:cNvSpPr>
            <p:nvPr/>
          </p:nvSpPr>
          <p:spPr bwMode="auto">
            <a:xfrm>
              <a:off x="457200" y="3200400"/>
              <a:ext cx="3962400" cy="22860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34822" name="Oval 13"/>
            <p:cNvSpPr>
              <a:spLocks noChangeArrowheads="1"/>
            </p:cNvSpPr>
            <p:nvPr/>
          </p:nvSpPr>
          <p:spPr bwMode="auto">
            <a:xfrm>
              <a:off x="838200" y="4267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3" name="Oval 13"/>
            <p:cNvSpPr>
              <a:spLocks noChangeArrowheads="1"/>
            </p:cNvSpPr>
            <p:nvPr/>
          </p:nvSpPr>
          <p:spPr bwMode="auto">
            <a:xfrm>
              <a:off x="3962400" y="4267200"/>
              <a:ext cx="152400" cy="1524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" name="Group 116"/>
            <p:cNvGrpSpPr>
              <a:grpSpLocks/>
            </p:cNvGrpSpPr>
            <p:nvPr/>
          </p:nvGrpSpPr>
          <p:grpSpPr bwMode="auto">
            <a:xfrm>
              <a:off x="1066800" y="3405247"/>
              <a:ext cx="2895600" cy="1014353"/>
              <a:chOff x="5867400" y="1834496"/>
              <a:chExt cx="2362200" cy="1014090"/>
            </a:xfrm>
          </p:grpSpPr>
          <p:sp>
            <p:nvSpPr>
              <p:cNvPr id="45" name="Line 8"/>
              <p:cNvSpPr>
                <a:spLocks noChangeShapeType="1"/>
              </p:cNvSpPr>
              <p:nvPr/>
            </p:nvSpPr>
            <p:spPr bwMode="auto">
              <a:xfrm flipV="1">
                <a:off x="5867400" y="2286000"/>
                <a:ext cx="685800" cy="43021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 sz="1600"/>
              </a:p>
            </p:txBody>
          </p:sp>
          <p:sp>
            <p:nvSpPr>
              <p:cNvPr id="46" name="Line 9"/>
              <p:cNvSpPr>
                <a:spLocks noChangeShapeType="1"/>
              </p:cNvSpPr>
              <p:nvPr/>
            </p:nvSpPr>
            <p:spPr bwMode="auto">
              <a:xfrm>
                <a:off x="6553200" y="2286000"/>
                <a:ext cx="838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 sz="1600"/>
              </a:p>
            </p:txBody>
          </p:sp>
          <p:sp>
            <p:nvSpPr>
              <p:cNvPr id="47" name="Line 10"/>
              <p:cNvSpPr>
                <a:spLocks noChangeShapeType="1"/>
              </p:cNvSpPr>
              <p:nvPr/>
            </p:nvSpPr>
            <p:spPr bwMode="auto">
              <a:xfrm>
                <a:off x="7391400" y="2286000"/>
                <a:ext cx="838200" cy="381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 sz="1600"/>
              </a:p>
            </p:txBody>
          </p:sp>
          <p:sp>
            <p:nvSpPr>
              <p:cNvPr id="48" name="Text Box 18"/>
              <p:cNvSpPr txBox="1">
                <a:spLocks noChangeArrowheads="1"/>
              </p:cNvSpPr>
              <p:nvPr/>
            </p:nvSpPr>
            <p:spPr bwMode="auto">
              <a:xfrm>
                <a:off x="5867400" y="2139217"/>
                <a:ext cx="356188" cy="461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CC0000"/>
                    </a:solidFill>
                  </a:rPr>
                  <a:t>a</a:t>
                </a:r>
                <a:endParaRPr lang="en-US" sz="24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49" name="Text Box 18"/>
              <p:cNvSpPr txBox="1">
                <a:spLocks noChangeArrowheads="1"/>
              </p:cNvSpPr>
              <p:nvPr/>
            </p:nvSpPr>
            <p:spPr bwMode="auto">
              <a:xfrm>
                <a:off x="6665548" y="1834496"/>
                <a:ext cx="356188" cy="461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CC0000"/>
                    </a:solidFill>
                  </a:rPr>
                  <a:t>b</a:t>
                </a:r>
                <a:endParaRPr lang="en-US" sz="2400" baseline="-250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50" name="Text Box 18"/>
              <p:cNvSpPr txBox="1">
                <a:spLocks noChangeArrowheads="1"/>
              </p:cNvSpPr>
              <p:nvPr/>
            </p:nvSpPr>
            <p:spPr bwMode="auto">
              <a:xfrm>
                <a:off x="7656148" y="2063038"/>
                <a:ext cx="338554" cy="461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CC0000"/>
                    </a:solidFill>
                  </a:rPr>
                  <a:t>c</a:t>
                </a:r>
                <a:endParaRPr lang="en-US" sz="2400" baseline="-250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51" name="Text Box 18"/>
              <p:cNvSpPr txBox="1">
                <a:spLocks noChangeArrowheads="1"/>
              </p:cNvSpPr>
              <p:nvPr/>
            </p:nvSpPr>
            <p:spPr bwMode="auto">
              <a:xfrm>
                <a:off x="6019800" y="2448580"/>
                <a:ext cx="379499" cy="400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chemeClr val="accent2">
                        <a:lumMod val="75000"/>
                      </a:schemeClr>
                    </a:solidFill>
                  </a:rPr>
                  <a:t>w</a:t>
                </a:r>
                <a:r>
                  <a:rPr lang="en-US" sz="2000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1</a:t>
                </a:r>
              </a:p>
            </p:txBody>
          </p:sp>
          <p:sp>
            <p:nvSpPr>
              <p:cNvPr id="52" name="Text Box 18"/>
              <p:cNvSpPr txBox="1">
                <a:spLocks noChangeArrowheads="1"/>
              </p:cNvSpPr>
              <p:nvPr/>
            </p:nvSpPr>
            <p:spPr bwMode="auto">
              <a:xfrm>
                <a:off x="6641503" y="2209800"/>
                <a:ext cx="379499" cy="400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chemeClr val="accent2">
                        <a:lumMod val="75000"/>
                      </a:schemeClr>
                    </a:solidFill>
                  </a:rPr>
                  <a:t>w</a:t>
                </a:r>
                <a:r>
                  <a:rPr lang="en-US" sz="2000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2</a:t>
                </a:r>
              </a:p>
            </p:txBody>
          </p:sp>
          <p:sp>
            <p:nvSpPr>
              <p:cNvPr id="53" name="Text Box 18"/>
              <p:cNvSpPr txBox="1">
                <a:spLocks noChangeArrowheads="1"/>
              </p:cNvSpPr>
              <p:nvPr/>
            </p:nvSpPr>
            <p:spPr bwMode="auto">
              <a:xfrm>
                <a:off x="7403503" y="2362200"/>
                <a:ext cx="379499" cy="400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chemeClr val="accent2">
                        <a:lumMod val="75000"/>
                      </a:schemeClr>
                    </a:solidFill>
                  </a:rPr>
                  <a:t>w</a:t>
                </a:r>
                <a:r>
                  <a:rPr lang="en-US" sz="2000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3</a:t>
                </a:r>
              </a:p>
            </p:txBody>
          </p:sp>
        </p:grpSp>
        <p:grpSp>
          <p:nvGrpSpPr>
            <p:cNvPr id="54" name="Group 116"/>
            <p:cNvGrpSpPr>
              <a:grpSpLocks/>
            </p:cNvGrpSpPr>
            <p:nvPr/>
          </p:nvGrpSpPr>
          <p:grpSpPr bwMode="auto">
            <a:xfrm flipV="1">
              <a:off x="990600" y="4419600"/>
              <a:ext cx="3048000" cy="1085916"/>
              <a:chOff x="5867400" y="1947177"/>
              <a:chExt cx="2362200" cy="802873"/>
            </a:xfrm>
          </p:grpSpPr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 flipV="1">
                <a:off x="5867400" y="2286000"/>
                <a:ext cx="685800" cy="43021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 sz="1600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>
                <a:off x="6553200" y="2286000"/>
                <a:ext cx="838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 sz="1600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7391400" y="2286000"/>
                <a:ext cx="838200" cy="381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 sz="1600"/>
              </a:p>
            </p:txBody>
          </p:sp>
          <p:sp>
            <p:nvSpPr>
              <p:cNvPr id="58" name="Text Box 18"/>
              <p:cNvSpPr txBox="1">
                <a:spLocks noChangeArrowheads="1"/>
              </p:cNvSpPr>
              <p:nvPr/>
            </p:nvSpPr>
            <p:spPr bwMode="auto">
              <a:xfrm flipV="1">
                <a:off x="5867400" y="2285204"/>
                <a:ext cx="356188" cy="341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rgbClr val="CC0000"/>
                    </a:solidFill>
                  </a:rPr>
                  <a:t>a</a:t>
                </a:r>
                <a:endParaRPr lang="en-US" sz="24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59" name="Text Box 18"/>
              <p:cNvSpPr txBox="1">
                <a:spLocks noChangeArrowheads="1"/>
              </p:cNvSpPr>
              <p:nvPr/>
            </p:nvSpPr>
            <p:spPr bwMode="auto">
              <a:xfrm flipV="1">
                <a:off x="6816638" y="1947177"/>
                <a:ext cx="356188" cy="341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rgbClr val="CC0000"/>
                    </a:solidFill>
                  </a:rPr>
                  <a:t>b</a:t>
                </a:r>
                <a:endParaRPr lang="en-US" sz="2400" baseline="-250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60" name="Text Box 18"/>
              <p:cNvSpPr txBox="1">
                <a:spLocks noChangeArrowheads="1"/>
              </p:cNvSpPr>
              <p:nvPr/>
            </p:nvSpPr>
            <p:spPr bwMode="auto">
              <a:xfrm flipV="1">
                <a:off x="7656148" y="2172531"/>
                <a:ext cx="338554" cy="341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rgbClr val="CC0000"/>
                    </a:solidFill>
                  </a:rPr>
                  <a:t>c</a:t>
                </a:r>
                <a:endParaRPr lang="en-US" sz="2400" baseline="-250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61" name="Text Box 18"/>
              <p:cNvSpPr txBox="1">
                <a:spLocks noChangeArrowheads="1"/>
              </p:cNvSpPr>
              <p:nvPr/>
            </p:nvSpPr>
            <p:spPr bwMode="auto">
              <a:xfrm flipV="1">
                <a:off x="6086003" y="2454228"/>
                <a:ext cx="465192" cy="2958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w</a:t>
                </a:r>
                <a:r>
                  <a:rPr lang="en-US" sz="2000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4</a:t>
                </a:r>
                <a:endParaRPr lang="en-US" sz="2000" baseline="-250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2" name="Text Box 18"/>
              <p:cNvSpPr txBox="1">
                <a:spLocks noChangeArrowheads="1"/>
              </p:cNvSpPr>
              <p:nvPr/>
            </p:nvSpPr>
            <p:spPr bwMode="auto">
              <a:xfrm flipV="1">
                <a:off x="6641503" y="2285209"/>
                <a:ext cx="465192" cy="2958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w</a:t>
                </a:r>
                <a:r>
                  <a:rPr lang="en-US" sz="2000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5</a:t>
                </a:r>
                <a:endParaRPr lang="en-US" sz="2000" baseline="-250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 flipV="1">
                <a:off x="7403503" y="2397890"/>
                <a:ext cx="465192" cy="2958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w</a:t>
                </a:r>
                <a:r>
                  <a:rPr lang="en-US" sz="2000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6</a:t>
                </a:r>
                <a:endParaRPr lang="en-US" sz="2000" baseline="-250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cxnSp>
          <p:nvCxnSpPr>
            <p:cNvPr id="29" name="Straight Arrow Connector 28"/>
            <p:cNvCxnSpPr/>
            <p:nvPr/>
          </p:nvCxnSpPr>
          <p:spPr bwMode="auto">
            <a:xfrm>
              <a:off x="228600" y="4341812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Oval 29"/>
            <p:cNvSpPr/>
            <p:nvPr/>
          </p:nvSpPr>
          <p:spPr bwMode="auto">
            <a:xfrm>
              <a:off x="4000104" y="4309617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Weighted Automata</a:t>
            </a:r>
          </a:p>
        </p:txBody>
      </p:sp>
      <p:sp>
        <p:nvSpPr>
          <p:cNvPr id="34828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9144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ym typeface="Symbol" pitchFamily="18" charset="2"/>
              </a:rPr>
              <a:t>A(s) = </a:t>
            </a:r>
            <a:r>
              <a:rPr lang="en-US" sz="2800" dirty="0" smtClean="0">
                <a:latin typeface="Cambria Math"/>
                <a:ea typeface="Cambria Math"/>
                <a:sym typeface="Symbol" pitchFamily="18" charset="2"/>
              </a:rPr>
              <a:t>⨁ { v(𝜎) | </a:t>
            </a:r>
            <a:r>
              <a:rPr lang="en-US" sz="2800" dirty="0" smtClean="0">
                <a:solidFill>
                  <a:srgbClr val="000000"/>
                </a:solidFill>
                <a:latin typeface="Cambria Math"/>
                <a:ea typeface="Cambria Math"/>
                <a:sym typeface="Symbol" pitchFamily="18" charset="2"/>
              </a:rPr>
              <a:t>𝜎 </a:t>
            </a:r>
            <a:r>
              <a:rPr lang="en-US" sz="2800" dirty="0" smtClean="0">
                <a:solidFill>
                  <a:srgbClr val="000000"/>
                </a:solidFill>
                <a:ea typeface="Cambria Math"/>
                <a:cs typeface="Calibri" pitchFamily="34" charset="0"/>
                <a:sym typeface="Symbol" pitchFamily="18" charset="2"/>
              </a:rPr>
              <a:t>is an accepting path for s</a:t>
            </a:r>
            <a:r>
              <a:rPr lang="en-US" sz="2800" dirty="0" smtClean="0">
                <a:solidFill>
                  <a:srgbClr val="000000"/>
                </a:solidFill>
                <a:latin typeface="Cambria Math"/>
                <a:ea typeface="Cambria Math"/>
                <a:sym typeface="Symbol" pitchFamily="18" charset="2"/>
              </a:rPr>
              <a:t> }</a:t>
            </a:r>
            <a:endParaRPr lang="en-US" sz="2800" dirty="0" smtClean="0">
              <a:sym typeface="Symbol" pitchFamily="18" charset="2"/>
            </a:endParaRPr>
          </a:p>
        </p:txBody>
      </p:sp>
      <p:graphicFrame>
        <p:nvGraphicFramePr>
          <p:cNvPr id="29" name="Group 63"/>
          <p:cNvGraphicFramePr>
            <a:graphicFrameLocks/>
          </p:cNvGraphicFramePr>
          <p:nvPr/>
        </p:nvGraphicFramePr>
        <p:xfrm>
          <a:off x="762000" y="2057400"/>
          <a:ext cx="7467600" cy="2819400"/>
        </p:xfrm>
        <a:graphic>
          <a:graphicData uri="http://schemas.openxmlformats.org/drawingml/2006/table">
            <a:tbl>
              <a:tblPr/>
              <a:tblGrid>
                <a:gridCol w="3733800"/>
                <a:gridCol w="3733800"/>
              </a:tblGrid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Bool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⨂ is conj, ⨁ is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disj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“true” on all edges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True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iff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s is accepted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(Nat,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  <a:cs typeface="Calibri" pitchFamily="34" charset="0"/>
                        </a:rPr>
                        <a:t>⨂ is plus, ⨁ is min)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mbria Math"/>
                          <a:cs typeface="Calibri" pitchFamily="34" charset="0"/>
                        </a:rPr>
                        <a:t>“1” on all edges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Length of shortest accepting path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mbria Math"/>
                          <a:cs typeface="Calibri" pitchFamily="34" charset="0"/>
                        </a:rPr>
                        <a:t>(Distributive) Dataflow Analysis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Meet-Over-All-(accepting)-Paths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685800" y="5257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Symbol" pitchFamily="18" charset="2"/>
              </a:rPr>
              <a:t>A(T) =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+mn-cs"/>
                <a:sym typeface="Symbol" pitchFamily="18" charset="2"/>
              </a:rPr>
              <a:t>⨁ { v(𝜎) |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/>
                <a:ea typeface="Cambria Math"/>
                <a:cs typeface="+mn-cs"/>
                <a:sym typeface="Symbol" pitchFamily="18" charset="2"/>
              </a:rPr>
              <a:t>𝜎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is an accepting path for 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/>
                <a:ea typeface="Cambria Math"/>
                <a:cs typeface="Calibri" pitchFamily="34" charset="0"/>
                <a:sym typeface="Symbol" pitchFamily="18" charset="2"/>
              </a:rPr>
              <a:t>∊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/>
                <a:ea typeface="Cambria Math"/>
                <a:cs typeface="+mn-cs"/>
                <a:sym typeface="Symbol" pitchFamily="18" charset="2"/>
              </a:rPr>
              <a:t> }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kern="0" noProof="0" dirty="0" smtClean="0">
                <a:solidFill>
                  <a:srgbClr val="000000"/>
                </a:solidFill>
                <a:latin typeface="Cambria Math"/>
                <a:ea typeface="Cambria Math"/>
                <a:cs typeface="+mn-cs"/>
                <a:sym typeface="Symbol" pitchFamily="18" charset="2"/>
              </a:rPr>
              <a:t>	            </a:t>
            </a:r>
            <a:r>
              <a:rPr lang="en-US" sz="2800" kern="0" dirty="0" smtClean="0">
                <a:latin typeface="Cambria Math"/>
                <a:ea typeface="Cambria Math"/>
                <a:sym typeface="Symbol" pitchFamily="18" charset="2"/>
              </a:rPr>
              <a:t>⨁ { </a:t>
            </a:r>
            <a:r>
              <a:rPr lang="en-US" sz="2800" kern="0" dirty="0" smtClean="0">
                <a:latin typeface="Calibri" pitchFamily="34" charset="0"/>
                <a:sym typeface="Symbol" pitchFamily="18" charset="2"/>
              </a:rPr>
              <a:t>A(s)  </a:t>
            </a:r>
            <a:r>
              <a:rPr lang="en-US" sz="2800" kern="0" dirty="0" smtClean="0">
                <a:latin typeface="Cambria Math"/>
                <a:ea typeface="Cambria Math"/>
                <a:sym typeface="Symbol" pitchFamily="18" charset="2"/>
              </a:rPr>
              <a:t>| </a:t>
            </a:r>
            <a:r>
              <a:rPr lang="en-US" sz="2800" kern="0" dirty="0" smtClean="0">
                <a:solidFill>
                  <a:srgbClr val="000000"/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s </a:t>
            </a:r>
            <a:r>
              <a:rPr lang="en-US" sz="2800" kern="0" dirty="0" smtClean="0">
                <a:solidFill>
                  <a:srgbClr val="000000"/>
                </a:solidFill>
                <a:latin typeface="Cambria Math"/>
                <a:ea typeface="Cambria Math"/>
                <a:cs typeface="Calibri" pitchFamily="34" charset="0"/>
                <a:sym typeface="Symbol" pitchFamily="18" charset="2"/>
              </a:rPr>
              <a:t>∊ </a:t>
            </a:r>
            <a:r>
              <a:rPr lang="en-US" sz="2800" kern="0" dirty="0" smtClean="0">
                <a:solidFill>
                  <a:srgbClr val="000000"/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T</a:t>
            </a:r>
            <a:r>
              <a:rPr lang="en-US" sz="2800" kern="0" dirty="0" smtClean="0">
                <a:solidFill>
                  <a:srgbClr val="000000"/>
                </a:solidFill>
                <a:latin typeface="Cambria Math"/>
                <a:ea typeface="Cambria Math"/>
                <a:sym typeface="Symbol" pitchFamily="18" charset="2"/>
              </a:rPr>
              <a:t> }</a:t>
            </a:r>
            <a:endParaRPr lang="en-US" sz="2800" kern="0" dirty="0" smtClean="0">
              <a:latin typeface="Calibri" pitchFamily="34" charset="0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Automata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Computing A(T)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F9E1A-064C-4247-8184-910F91DF24F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649070" y="3124200"/>
            <a:ext cx="388533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A(</a:t>
            </a:r>
            <a:r>
              <a:rPr lang="en-US" sz="2400" dirty="0" err="1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ab</a:t>
            </a:r>
            <a:r>
              <a:rPr lang="en-US" sz="2400" dirty="0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*c</a:t>
            </a:r>
            <a:r>
              <a:rPr lang="en-US" sz="2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=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. 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* . w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n-US" sz="24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 . y = x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y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x* =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⨁</a:t>
            </a:r>
            <a:r>
              <a:rPr lang="en-US" sz="2400" baseline="-25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n-US" sz="2400" baseline="30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/>
            </a:r>
            <a:b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</a:b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(x | y) = x ⨁ y</a:t>
            </a:r>
            <a:endParaRPr lang="en-IN" sz="24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5257800"/>
            <a:ext cx="60198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Weight domain properties: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Distributivity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(y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⨁ z) =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y)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⨁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z)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Boundedness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All iterations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x*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converge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15940" y="1524000"/>
            <a:ext cx="42755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A(</a:t>
            </a:r>
            <a:r>
              <a:rPr lang="en-US" sz="2400" dirty="0" err="1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ab</a:t>
            </a:r>
            <a:r>
              <a:rPr lang="en-US" sz="2400" dirty="0" smtClean="0">
                <a:solidFill>
                  <a:srgbClr val="CC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*c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 =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⨁</a:t>
            </a:r>
            <a:r>
              <a:rPr lang="en-US" sz="2400" baseline="-25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{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w</a:t>
            </a:r>
            <a:r>
              <a:rPr lang="en-US" sz="240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baseline="30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w</a:t>
            </a:r>
            <a:r>
              <a:rPr lang="en-US" sz="240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}</a:t>
            </a: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07213" y="1976735"/>
            <a:ext cx="4046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       =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  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⨁</a:t>
            </a:r>
            <a:r>
              <a:rPr lang="en-US" sz="2400" baseline="-25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baseline="30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mbria Math"/>
                <a:cs typeface="Calibri" pitchFamily="34" charset="0"/>
              </a:rPr>
              <a:t>⨂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w</a:t>
            </a:r>
            <a:r>
              <a:rPr lang="en-US" sz="2400" baseline="-250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28600" y="2209800"/>
            <a:ext cx="4191000" cy="2286000"/>
            <a:chOff x="228600" y="2209800"/>
            <a:chExt cx="4191000" cy="2286000"/>
          </a:xfrm>
        </p:grpSpPr>
        <p:cxnSp>
          <p:nvCxnSpPr>
            <p:cNvPr id="34" name="Straight Arrow Connector 33"/>
            <p:cNvCxnSpPr/>
            <p:nvPr/>
          </p:nvCxnSpPr>
          <p:spPr bwMode="auto">
            <a:xfrm>
              <a:off x="228600" y="3351212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24" name="Group 23"/>
            <p:cNvGrpSpPr/>
            <p:nvPr/>
          </p:nvGrpSpPr>
          <p:grpSpPr>
            <a:xfrm>
              <a:off x="457200" y="2209800"/>
              <a:ext cx="3962400" cy="2286000"/>
              <a:chOff x="457200" y="2209800"/>
              <a:chExt cx="3962400" cy="2286000"/>
            </a:xfrm>
          </p:grpSpPr>
          <p:sp>
            <p:nvSpPr>
              <p:cNvPr id="5" name="Oval 5"/>
              <p:cNvSpPr>
                <a:spLocks noChangeArrowheads="1"/>
              </p:cNvSpPr>
              <p:nvPr/>
            </p:nvSpPr>
            <p:spPr bwMode="auto">
              <a:xfrm>
                <a:off x="457200" y="2209800"/>
                <a:ext cx="3962400" cy="2286000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6" name="Oval 13"/>
              <p:cNvSpPr>
                <a:spLocks noChangeArrowheads="1"/>
              </p:cNvSpPr>
              <p:nvPr/>
            </p:nvSpPr>
            <p:spPr bwMode="auto">
              <a:xfrm>
                <a:off x="838200" y="3276600"/>
                <a:ext cx="152400" cy="152400"/>
              </a:xfrm>
              <a:prstGeom prst="ellipse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Oval 13"/>
              <p:cNvSpPr>
                <a:spLocks noChangeArrowheads="1"/>
              </p:cNvSpPr>
              <p:nvPr/>
            </p:nvSpPr>
            <p:spPr bwMode="auto">
              <a:xfrm>
                <a:off x="3962400" y="3276600"/>
                <a:ext cx="152400" cy="152400"/>
              </a:xfrm>
              <a:prstGeom prst="ellipse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 flipV="1">
                <a:off x="1066800" y="3200400"/>
                <a:ext cx="1143000" cy="96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 sz="1600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2514601" y="3200400"/>
                <a:ext cx="1371599" cy="152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IN" sz="1600"/>
              </a:p>
            </p:txBody>
          </p:sp>
          <p:sp>
            <p:nvSpPr>
              <p:cNvPr id="12" name="Text Box 18"/>
              <p:cNvSpPr txBox="1">
                <a:spLocks noChangeArrowheads="1"/>
              </p:cNvSpPr>
              <p:nvPr/>
            </p:nvSpPr>
            <p:spPr bwMode="auto">
              <a:xfrm>
                <a:off x="1219200" y="2819400"/>
                <a:ext cx="4366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CC0000"/>
                    </a:solidFill>
                  </a:rPr>
                  <a:t>a</a:t>
                </a:r>
                <a:endParaRPr lang="en-US" sz="24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1905000" y="2438400"/>
                <a:ext cx="4366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CC0000"/>
                    </a:solidFill>
                  </a:rPr>
                  <a:t>b</a:t>
                </a:r>
                <a:endParaRPr lang="en-US" sz="2400" baseline="-250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14" name="Text Box 18"/>
              <p:cNvSpPr txBox="1">
                <a:spLocks noChangeArrowheads="1"/>
              </p:cNvSpPr>
              <p:nvPr/>
            </p:nvSpPr>
            <p:spPr bwMode="auto">
              <a:xfrm>
                <a:off x="3124200" y="2819400"/>
                <a:ext cx="41500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CC0000"/>
                    </a:solidFill>
                  </a:rPr>
                  <a:t>c</a:t>
                </a:r>
                <a:endParaRPr lang="en-US" sz="2400" baseline="-250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15" name="Text Box 18"/>
              <p:cNvSpPr txBox="1">
                <a:spLocks noChangeArrowheads="1"/>
              </p:cNvSpPr>
              <p:nvPr/>
            </p:nvSpPr>
            <p:spPr bwMode="auto">
              <a:xfrm>
                <a:off x="1295400" y="3200400"/>
                <a:ext cx="46519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chemeClr val="accent2">
                        <a:lumMod val="75000"/>
                      </a:schemeClr>
                    </a:solidFill>
                  </a:rPr>
                  <a:t>w</a:t>
                </a:r>
                <a:r>
                  <a:rPr lang="en-US" sz="2000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1</a:t>
                </a:r>
              </a:p>
            </p:txBody>
          </p:sp>
          <p:sp>
            <p:nvSpPr>
              <p:cNvPr id="16" name="Text Box 18"/>
              <p:cNvSpPr txBox="1">
                <a:spLocks noChangeArrowheads="1"/>
              </p:cNvSpPr>
              <p:nvPr/>
            </p:nvSpPr>
            <p:spPr bwMode="auto">
              <a:xfrm>
                <a:off x="2438400" y="2514600"/>
                <a:ext cx="46519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chemeClr val="accent2">
                        <a:lumMod val="75000"/>
                      </a:schemeClr>
                    </a:solidFill>
                  </a:rPr>
                  <a:t>w</a:t>
                </a:r>
                <a:r>
                  <a:rPr lang="en-US" sz="2000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2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2971800" y="3200400"/>
                <a:ext cx="46519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chemeClr val="accent2">
                        <a:lumMod val="75000"/>
                      </a:schemeClr>
                    </a:solidFill>
                  </a:rPr>
                  <a:t>w</a:t>
                </a:r>
                <a:r>
                  <a:rPr lang="en-US" sz="2000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3</a:t>
                </a:r>
              </a:p>
            </p:txBody>
          </p:sp>
          <p:sp>
            <p:nvSpPr>
              <p:cNvPr id="28" name="Oval 13"/>
              <p:cNvSpPr>
                <a:spLocks noChangeArrowheads="1"/>
              </p:cNvSpPr>
              <p:nvPr/>
            </p:nvSpPr>
            <p:spPr bwMode="auto">
              <a:xfrm>
                <a:off x="2286000" y="3124200"/>
                <a:ext cx="152400" cy="152400"/>
              </a:xfrm>
              <a:prstGeom prst="ellipse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2109470" y="2687320"/>
                <a:ext cx="443230" cy="444500"/>
              </a:xfrm>
              <a:custGeom>
                <a:avLst/>
                <a:gdLst>
                  <a:gd name="connsiteX0" fmla="*/ 161290 w 443230"/>
                  <a:gd name="connsiteY0" fmla="*/ 444500 h 444500"/>
                  <a:gd name="connsiteX1" fmla="*/ 8890 w 443230"/>
                  <a:gd name="connsiteY1" fmla="*/ 215900 h 444500"/>
                  <a:gd name="connsiteX2" fmla="*/ 214630 w 443230"/>
                  <a:gd name="connsiteY2" fmla="*/ 2540 h 444500"/>
                  <a:gd name="connsiteX3" fmla="*/ 420370 w 443230"/>
                  <a:gd name="connsiteY3" fmla="*/ 231140 h 444500"/>
                  <a:gd name="connsiteX4" fmla="*/ 351790 w 443230"/>
                  <a:gd name="connsiteY4" fmla="*/ 414020 h 444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3230" h="444500">
                    <a:moveTo>
                      <a:pt x="161290" y="444500"/>
                    </a:moveTo>
                    <a:cubicBezTo>
                      <a:pt x="80645" y="367030"/>
                      <a:pt x="0" y="289560"/>
                      <a:pt x="8890" y="215900"/>
                    </a:cubicBezTo>
                    <a:cubicBezTo>
                      <a:pt x="17780" y="142240"/>
                      <a:pt x="146050" y="0"/>
                      <a:pt x="214630" y="2540"/>
                    </a:cubicBezTo>
                    <a:cubicBezTo>
                      <a:pt x="283210" y="5080"/>
                      <a:pt x="397510" y="162560"/>
                      <a:pt x="420370" y="231140"/>
                    </a:cubicBezTo>
                    <a:cubicBezTo>
                      <a:pt x="443230" y="299720"/>
                      <a:pt x="397510" y="356870"/>
                      <a:pt x="351790" y="414020"/>
                    </a:cubicBezTo>
                  </a:path>
                </a:pathLst>
              </a:custGeom>
              <a:noFill/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4010990" y="3320142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442"/>
  <p:tag name="DEFAULTHEIGHT" val="496"/>
  <p:tag name="FIRSTAKASH@QXSVZ735SVWXY5M7" val="3104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45116</TotalTime>
  <Words>2595</Words>
  <Application>Microsoft Office PowerPoint</Application>
  <PresentationFormat>On-screen Show (4:3)</PresentationFormat>
  <Paragraphs>627</Paragraphs>
  <Slides>40</Slides>
  <Notes>19</Notes>
  <HiddenSlides>4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1_Default Design</vt:lpstr>
      <vt:lpstr>2_Default Design</vt:lpstr>
      <vt:lpstr>Weighted Automata and Concurrency</vt:lpstr>
      <vt:lpstr>Weighted Automata</vt:lpstr>
      <vt:lpstr>Outline</vt:lpstr>
      <vt:lpstr>What are Weights?</vt:lpstr>
      <vt:lpstr>Weighted Automata</vt:lpstr>
      <vt:lpstr>Weighted Automata</vt:lpstr>
      <vt:lpstr>Weighted Automata</vt:lpstr>
      <vt:lpstr>Weighted Automata</vt:lpstr>
      <vt:lpstr>Weighted Automata</vt:lpstr>
      <vt:lpstr>Weighted Automata</vt:lpstr>
      <vt:lpstr>Weighted Automata Intersection</vt:lpstr>
      <vt:lpstr>Weighted Automata Intersection</vt:lpstr>
      <vt:lpstr>Weighted Automata Intersection</vt:lpstr>
      <vt:lpstr>Weighted Automata Intersection</vt:lpstr>
      <vt:lpstr>Tensor Product</vt:lpstr>
      <vt:lpstr>Weighted Automata Intersection</vt:lpstr>
      <vt:lpstr>Weighted Automata Intersection</vt:lpstr>
      <vt:lpstr>Weighted Automata Intersection</vt:lpstr>
      <vt:lpstr>Weighted Automata Intersection</vt:lpstr>
      <vt:lpstr>Tensors</vt:lpstr>
      <vt:lpstr>Tensors</vt:lpstr>
      <vt:lpstr>Tensors</vt:lpstr>
      <vt:lpstr>Part II: Context-Bounded Analysis</vt:lpstr>
      <vt:lpstr>Tensors and Concurrency</vt:lpstr>
      <vt:lpstr>Application: Context-Bounded Analysis</vt:lpstr>
      <vt:lpstr>What it Means …</vt:lpstr>
      <vt:lpstr>Context-bounded analysis</vt:lpstr>
      <vt:lpstr>Context-bounded analysis</vt:lpstr>
      <vt:lpstr>Context-bounded analysis</vt:lpstr>
      <vt:lpstr>Thread Summarization</vt:lpstr>
      <vt:lpstr>Thread Summarization</vt:lpstr>
      <vt:lpstr>Thread Summarization</vt:lpstr>
      <vt:lpstr>Thread Summarization</vt:lpstr>
      <vt:lpstr>Thread Summarization</vt:lpstr>
      <vt:lpstr>How Thread Summarization Works</vt:lpstr>
      <vt:lpstr>Composing Transducers</vt:lpstr>
      <vt:lpstr>Composing Transducers</vt:lpstr>
      <vt:lpstr>Composing Transducers</vt:lpstr>
      <vt:lpstr>Summary</vt:lpstr>
      <vt:lpstr>Comparison with Previous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Akash Lal</dc:creator>
  <cp:lastModifiedBy>Akash Lal</cp:lastModifiedBy>
  <cp:revision>1443</cp:revision>
  <cp:lastPrinted>1601-01-01T00:00:00Z</cp:lastPrinted>
  <dcterms:created xsi:type="dcterms:W3CDTF">1601-01-01T00:00:00Z</dcterms:created>
  <dcterms:modified xsi:type="dcterms:W3CDTF">2010-02-09T08:26:18Z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