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43"/>
  </p:notesMasterIdLst>
  <p:handoutMasterIdLst>
    <p:handoutMasterId r:id="rId44"/>
  </p:handoutMasterIdLst>
  <p:sldIdLst>
    <p:sldId id="345" r:id="rId2"/>
    <p:sldId id="371" r:id="rId3"/>
    <p:sldId id="373" r:id="rId4"/>
    <p:sldId id="350" r:id="rId5"/>
    <p:sldId id="375" r:id="rId6"/>
    <p:sldId id="374" r:id="rId7"/>
    <p:sldId id="351" r:id="rId8"/>
    <p:sldId id="352" r:id="rId9"/>
    <p:sldId id="354" r:id="rId10"/>
    <p:sldId id="349" r:id="rId11"/>
    <p:sldId id="355" r:id="rId12"/>
    <p:sldId id="356" r:id="rId13"/>
    <p:sldId id="394" r:id="rId14"/>
    <p:sldId id="391" r:id="rId15"/>
    <p:sldId id="392" r:id="rId16"/>
    <p:sldId id="399" r:id="rId17"/>
    <p:sldId id="400" r:id="rId18"/>
    <p:sldId id="387" r:id="rId19"/>
    <p:sldId id="405" r:id="rId20"/>
    <p:sldId id="401" r:id="rId21"/>
    <p:sldId id="383" r:id="rId22"/>
    <p:sldId id="393" r:id="rId23"/>
    <p:sldId id="403" r:id="rId24"/>
    <p:sldId id="362" r:id="rId25"/>
    <p:sldId id="377" r:id="rId26"/>
    <p:sldId id="379" r:id="rId27"/>
    <p:sldId id="402" r:id="rId28"/>
    <p:sldId id="404" r:id="rId29"/>
    <p:sldId id="363" r:id="rId30"/>
    <p:sldId id="364" r:id="rId31"/>
    <p:sldId id="365" r:id="rId32"/>
    <p:sldId id="366" r:id="rId33"/>
    <p:sldId id="367" r:id="rId34"/>
    <p:sldId id="368" r:id="rId35"/>
    <p:sldId id="398" r:id="rId36"/>
    <p:sldId id="359" r:id="rId37"/>
    <p:sldId id="388" r:id="rId38"/>
    <p:sldId id="389" r:id="rId39"/>
    <p:sldId id="395" r:id="rId40"/>
    <p:sldId id="396" r:id="rId41"/>
    <p:sldId id="353" r:id="rId42"/>
  </p:sldIdLst>
  <p:sldSz cx="9144000" cy="6858000" type="overhead"/>
  <p:notesSz cx="6858000" cy="9144000"/>
  <p:embeddedFontLst>
    <p:embeddedFont>
      <p:font typeface="Comic Sans MS" pitchFamily="66" charset="0"/>
      <p:regular r:id="rId45"/>
      <p:bold r:id="rId46"/>
    </p:embeddedFont>
    <p:embeddedFont>
      <p:font typeface="CMSY10ORIG" pitchFamily="34" charset="0"/>
      <p:regular r:id="rId47"/>
    </p:embeddedFont>
    <p:embeddedFont>
      <p:font typeface="CMR10" pitchFamily="34" charset="0"/>
      <p:regular r:id="rId48"/>
    </p:embeddedFont>
    <p:embeddedFont>
      <p:font typeface="CMEX10" pitchFamily="34" charset="0"/>
      <p:regular r:id="rId49"/>
    </p:embeddedFont>
    <p:embeddedFont>
      <p:font typeface="CMMI7" pitchFamily="34" charset="0"/>
      <p:regular r:id="rId50"/>
    </p:embeddedFont>
    <p:embeddedFont>
      <p:font typeface="CMR7" pitchFamily="34" charset="0"/>
      <p:regular r:id="rId51"/>
    </p:embeddedFont>
    <p:embeddedFont>
      <p:font typeface="CMMI10" pitchFamily="34" charset="0"/>
      <p:regular r:id="rId52"/>
    </p:embeddedFont>
    <p:embeddedFont>
      <p:font typeface="CMSY7" pitchFamily="34" charset="0"/>
      <p:regular r:id="rId53"/>
    </p:embeddedFont>
    <p:embeddedFont>
      <p:font typeface="cmsy10" pitchFamily="34" charset="0"/>
      <p:regular r:id="rId54"/>
    </p:embeddedFont>
    <p:embeddedFont>
      <p:font typeface="Gill Sans MT" pitchFamily="34" charset="0"/>
      <p:regular r:id="rId55"/>
      <p:bold r:id="rId56"/>
      <p:italic r:id="rId57"/>
      <p:boldItalic r:id="rId58"/>
    </p:embeddedFont>
    <p:embeddedFont>
      <p:font typeface="Marlett" pitchFamily="2" charset="2"/>
      <p:regular r:id="rId59"/>
    </p:embeddedFont>
  </p:embeddedFontLst>
  <p:defaultTextStyle>
    <a:defPPr>
      <a:defRPr lang="en-US"/>
    </a:defPPr>
    <a:lvl1pPr algn="ctr" rtl="0" eaLnBrk="0" fontAlgn="base" hangingPunct="0">
      <a:spcBef>
        <a:spcPct val="0"/>
      </a:spcBef>
      <a:spcAft>
        <a:spcPct val="0"/>
      </a:spcAft>
      <a:defRPr sz="4400" kern="1200">
        <a:solidFill>
          <a:srgbClr val="0000FF"/>
        </a:solidFill>
        <a:latin typeface="Comic Sans MS" pitchFamily="66" charset="0"/>
        <a:ea typeface="+mn-ea"/>
        <a:cs typeface="+mn-cs"/>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FF0000"/>
    <a:srgbClr val="6666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DFC2A7D4-6237-4B32-B9E4-807B7764E31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arlett" pitchFamily="2" charset="2"/>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arlett" pitchFamily="2" charset="2"/>
              </a:defRPr>
            </a:lvl1pPr>
          </a:lstStyle>
          <a:p>
            <a:fld id="{0B56EED0-E808-497C-BD16-6D07048374B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60D211F-79A0-44B9-9B0F-E3C4F60CDB3F}" type="slidenum">
              <a:rPr lang="en-US"/>
              <a:pPr/>
              <a:t>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B60857A-C31B-4F83-83CE-0B7427EB472E}" type="slidenum">
              <a:rPr lang="ar-SA" smtClean="0"/>
              <a:pPr/>
              <a:t>10</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r>
              <a:rPr lang="en-US" dirty="0" smtClean="0"/>
              <a:t>Processes can fail. In some systems, a failed process might be indistinguishable from a slow process.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ar-SA" smtClean="0"/>
              <a:pPr/>
              <a:t>11</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For example, in a system where processes</a:t>
            </a:r>
            <a:r>
              <a:rPr lang="en-US" baseline="0" dirty="0" smtClean="0"/>
              <a:t> run at different speeds or communication is unreliable, a crashed process may be indistinguishable from a very slow process.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ar-SA" smtClean="0"/>
              <a:pPr/>
              <a:t>12</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Of course, </a:t>
            </a:r>
            <a:r>
              <a:rPr lang="en-US" baseline="0" dirty="0" smtClean="0"/>
              <a:t>a very slow process may be indistinguishable from a crashed process.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ar-SA" smtClean="0"/>
              <a:pPr/>
              <a:t>14</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Eventually, after a finite number of steps, they must all agree on some process’s input. Simple</a:t>
            </a:r>
            <a:r>
              <a:rPr lang="en-US" baseline="0" dirty="0" smtClean="0"/>
              <a:t> agreement is not enough, because they could trivially all decide zero, so we require that the agreement value be some process’s input.</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02132-67E5-4898-B65F-9A5A7053C085}" type="slidenum">
              <a:rPr lang="en-US"/>
              <a:pPr/>
              <a:t>15</a:t>
            </a:fld>
            <a:endParaRPr lang="en-US"/>
          </a:p>
        </p:txBody>
      </p:sp>
      <p:sp>
        <p:nvSpPr>
          <p:cNvPr id="200706" name="Rectangle 2"/>
          <p:cNvSpPr>
            <a:spLocks noGrp="1" noRot="1" noChangeAspect="1" noChangeArrowheads="1" noTextEdit="1"/>
          </p:cNvSpPr>
          <p:nvPr>
            <p:ph type="sldImg"/>
          </p:nvPr>
        </p:nvSpPr>
        <p:spPr>
          <a:xfrm>
            <a:off x="-619125" y="-635000"/>
            <a:ext cx="8096250" cy="6072188"/>
          </a:xfrm>
          <a:ln/>
        </p:spPr>
      </p:sp>
      <p:sp>
        <p:nvSpPr>
          <p:cNvPr id="200707" name="Rectangle 3"/>
          <p:cNvSpPr>
            <a:spLocks noGrp="1" noChangeArrowheads="1"/>
          </p:cNvSpPr>
          <p:nvPr>
            <p:ph type="body" idx="1"/>
          </p:nvPr>
        </p:nvSpPr>
        <p:spPr/>
        <p:txBody>
          <a:bodyPr/>
          <a:lstStyle/>
          <a:p>
            <a:r>
              <a:rPr lang="en-US"/>
              <a:t>Transponder collusion avoidance system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distributed computing, there are many legitimate models of computation. This variety may seem confusing at first, but all these models, different as they are, share common</a:t>
            </a:r>
            <a:r>
              <a:rPr lang="en-US" baseline="0" dirty="0" smtClean="0"/>
              <a:t> properties.</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27D56-2E95-46AA-83DF-1CD0BAF27135}" type="slidenum">
              <a:rPr lang="en-US"/>
              <a:pPr/>
              <a:t>18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B059DFF1-FEA6-44AD-B0F6-CF8CBEBF7FA7}" type="slidenum">
              <a:rPr lang="ar-SA" smtClean="0"/>
              <a:pPr>
                <a:defRPr/>
              </a:pPr>
              <a:t>22</a:t>
            </a:fld>
            <a:endParaRPr lang="en-US" smtClean="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Failures</a:t>
            </a:r>
            <a:r>
              <a:rPr lang="en-US" baseline="0" dirty="0" smtClean="0"/>
              <a:t> are halting failures: a process simply stops and takes no more steps. When designing a protocol, it is important to know what kinds of failures your protocol must tolerate.</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B60857A-C31B-4F83-83CE-0B7427EB472E}" type="slidenum">
              <a:rPr lang="ar-SA" smtClean="0"/>
              <a:pPr/>
              <a:t>24</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r>
              <a:rPr lang="en-US" dirty="0" smtClean="0"/>
              <a:t>In the wait-free model, all but one of the processes can fail. This is the</a:t>
            </a:r>
            <a:r>
              <a:rPr lang="en-US" baseline="0" dirty="0" smtClean="0"/>
              <a:t> most demanding model.</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B60857A-C31B-4F83-83CE-0B7427EB472E}" type="slidenum">
              <a:rPr lang="ar-SA" smtClean="0"/>
              <a:pPr/>
              <a:t>25</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r>
              <a:rPr lang="en-US" dirty="0" smtClean="0"/>
              <a:t>In the </a:t>
            </a:r>
            <a:r>
              <a:rPr lang="en-US" i="1" dirty="0" smtClean="0"/>
              <a:t>t</a:t>
            </a:r>
            <a:r>
              <a:rPr lang="en-US" dirty="0" smtClean="0"/>
              <a:t>-resilient model, at most</a:t>
            </a:r>
            <a:r>
              <a:rPr lang="en-US" baseline="0" dirty="0" smtClean="0"/>
              <a:t> </a:t>
            </a:r>
            <a:r>
              <a:rPr lang="en-US" i="1" baseline="0" dirty="0" smtClean="0"/>
              <a:t>t</a:t>
            </a:r>
            <a:r>
              <a:rPr lang="en-US" baseline="0" dirty="0" smtClean="0"/>
              <a:t> process can crash. If </a:t>
            </a:r>
            <a:r>
              <a:rPr lang="en-US" i="1" baseline="0" dirty="0" smtClean="0"/>
              <a:t>t &lt; n-1</a:t>
            </a:r>
            <a:r>
              <a:rPr lang="en-US" baseline="0" dirty="0" smtClean="0"/>
              <a:t>, this model is less demanding than the wait-free model.</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B60857A-C31B-4F83-83CE-0B7427EB472E}" type="slidenum">
              <a:rPr lang="ar-SA" smtClean="0"/>
              <a:pPr/>
              <a:t>26</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r>
              <a:rPr lang="en-US" dirty="0" smtClean="0"/>
              <a:t>Both the wait-free and t-resilient models assume</a:t>
            </a:r>
            <a:r>
              <a:rPr lang="en-US" baseline="0" dirty="0" smtClean="0"/>
              <a:t> failures are independent. In real life, failures are often not independent. In this example, the red and greed processes reside at one server, and the purple at another. Protocol designers should expect that red and green fail together, or purple fails by itself.</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important to understand how time works. Protocol design is easier if processes share a common clock: they take steps at the same rate, and one process can wait for another. Protocol design is harder if processes run at different speeds. In the middle, processes might run at different speeds, but not too different.</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i="1" dirty="0" smtClean="0"/>
              <a:t>synchronous</a:t>
            </a:r>
            <a:r>
              <a:rPr lang="en-US" dirty="0" smtClean="0"/>
              <a:t> models, processes take steps at the same</a:t>
            </a:r>
            <a:r>
              <a:rPr lang="en-US" baseline="0" dirty="0" smtClean="0"/>
              <a:t> rate. After the red process takes a step, it knows the blue process has also taken a step.</a:t>
            </a:r>
          </a:p>
          <a:p>
            <a:endParaRPr lang="en-US" baseline="0" dirty="0" smtClean="0"/>
          </a:p>
          <a:p>
            <a:r>
              <a:rPr lang="en-US" i="1" baseline="0" dirty="0" smtClean="0"/>
              <a:t>Synchronous</a:t>
            </a:r>
            <a:r>
              <a:rPr lang="en-US" baseline="0" dirty="0" smtClean="0"/>
              <a:t> comes from Greek: </a:t>
            </a:r>
            <a:r>
              <a:rPr lang="en-US" i="1" baseline="0" dirty="0" err="1" smtClean="0"/>
              <a:t>syn</a:t>
            </a:r>
            <a:r>
              <a:rPr lang="en-US" baseline="0" dirty="0" smtClean="0"/>
              <a:t> = together, </a:t>
            </a:r>
            <a:r>
              <a:rPr lang="en-US" i="1" baseline="0" dirty="0" err="1" smtClean="0"/>
              <a:t>chronos</a:t>
            </a:r>
            <a:r>
              <a:rPr lang="en-US" baseline="0" dirty="0" smtClean="0"/>
              <a:t> = time.</a:t>
            </a:r>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6D7DD-AE31-4C20-8160-6B583FD4D6D2}" type="slidenum">
              <a:rPr lang="en-US"/>
              <a:pPr/>
              <a:t>3</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dirty="0" smtClean="0"/>
              <a:t>In the beginning, a computer was a single processor. A rich theory grew up studying what</a:t>
            </a:r>
            <a:r>
              <a:rPr lang="en-US" baseline="0" dirty="0" smtClean="0"/>
              <a:t> single processors can and can’t do.</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advantage of the synchronous model is that one</a:t>
            </a:r>
            <a:r>
              <a:rPr lang="en-US" baseline="0" dirty="0" smtClean="0"/>
              <a:t> process can easily detect when another has failed.</a:t>
            </a:r>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i="1" dirty="0" smtClean="0"/>
              <a:t>asynchronous</a:t>
            </a:r>
            <a:r>
              <a:rPr lang="en-US" dirty="0" smtClean="0"/>
              <a:t> models, processes take steps</a:t>
            </a:r>
            <a:r>
              <a:rPr lang="en-US" baseline="0" dirty="0" smtClean="0"/>
              <a:t> at any rate.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Asynchronous</a:t>
            </a:r>
            <a:r>
              <a:rPr lang="en-US" baseline="0" dirty="0" smtClean="0"/>
              <a:t> comes from Greek: </a:t>
            </a:r>
            <a:r>
              <a:rPr lang="en-US" i="1" baseline="0" dirty="0" smtClean="0"/>
              <a:t>a</a:t>
            </a:r>
            <a:r>
              <a:rPr lang="en-US" baseline="0" dirty="0" smtClean="0"/>
              <a:t> (</a:t>
            </a:r>
            <a:r>
              <a:rPr lang="en-US" i="0" baseline="0" dirty="0" smtClean="0"/>
              <a:t>not</a:t>
            </a:r>
            <a:r>
              <a:rPr lang="en-US" baseline="0" dirty="0" smtClean="0"/>
              <a:t>) + </a:t>
            </a:r>
            <a:r>
              <a:rPr lang="en-US" i="1" baseline="0" dirty="0" smtClean="0"/>
              <a:t>synchronous</a:t>
            </a:r>
            <a:r>
              <a:rPr lang="en-US" baseline="0" dirty="0" smtClean="0"/>
              <a:t> (at the same time).</a:t>
            </a:r>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Synchronous comes from Greek: </a:t>
            </a:r>
            <a:r>
              <a:rPr lang="en-US" i="1" baseline="0" dirty="0" err="1" smtClean="0"/>
              <a:t>syn</a:t>
            </a:r>
            <a:r>
              <a:rPr lang="en-US" baseline="0" dirty="0" smtClean="0"/>
              <a:t> = together, </a:t>
            </a:r>
            <a:r>
              <a:rPr lang="en-US" i="1" baseline="0" dirty="0" err="1" smtClean="0"/>
              <a:t>chronos</a:t>
            </a:r>
            <a:r>
              <a:rPr lang="en-US" baseline="0" dirty="0" smtClean="0"/>
              <a:t> = time.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asynchronous model is difficult because it is impossible to tell whether</a:t>
            </a:r>
            <a:r>
              <a:rPr lang="en-US" baseline="0" dirty="0" smtClean="0"/>
              <a:t> another process has failed or is just slow.</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a:t>
            </a:r>
            <a:r>
              <a:rPr lang="en-US" i="1" dirty="0" smtClean="0"/>
              <a:t>semi-synchronous</a:t>
            </a:r>
            <a:r>
              <a:rPr lang="en-US" baseline="0" dirty="0" smtClean="0"/>
              <a:t> model, processes may take steps at different speeds, but there is a bound on the difference. Here, for example, each time one process takes two steps, the other must take one.</a:t>
            </a:r>
          </a:p>
          <a:p>
            <a:endParaRPr lang="en-US" baseline="0" dirty="0" smtClean="0"/>
          </a:p>
          <a:p>
            <a:r>
              <a:rPr lang="en-US" i="1" baseline="0" dirty="0" smtClean="0"/>
              <a:t>Semi-synchronous</a:t>
            </a:r>
            <a:r>
              <a:rPr lang="en-US" baseline="0" dirty="0" smtClean="0"/>
              <a:t> is a awkward mixture of </a:t>
            </a:r>
            <a:r>
              <a:rPr lang="en-US" i="1" baseline="0" dirty="0" smtClean="0"/>
              <a:t>semi</a:t>
            </a:r>
            <a:r>
              <a:rPr lang="en-US" baseline="0" dirty="0" smtClean="0"/>
              <a:t> (Latin for partly) and </a:t>
            </a:r>
            <a:r>
              <a:rPr lang="en-US" i="1" baseline="0" dirty="0" smtClean="0"/>
              <a:t>synchronous</a:t>
            </a:r>
            <a:r>
              <a:rPr lang="en-US" baseline="0" dirty="0" smtClean="0"/>
              <a:t> (Greek for “at the same time”).</a:t>
            </a:r>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semi-synchronous model, it is possible for one process can</a:t>
            </a:r>
            <a:r>
              <a:rPr lang="en-US" baseline="0" dirty="0" smtClean="0"/>
              <a:t> detect when another has failed, but such detection is usually expensive, since one processor must wait for a long time before it can detect that another has failed.</a:t>
            </a:r>
          </a:p>
          <a:p>
            <a:endParaRPr lang="en-US" baseline="0" dirty="0" smtClean="0"/>
          </a:p>
          <a:p>
            <a:r>
              <a:rPr lang="en-US" baseline="0" dirty="0" smtClean="0"/>
              <a:t>The word </a:t>
            </a:r>
            <a:endParaRPr lang="en-US" dirty="0"/>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D2279C1-82AF-4676-96D2-E9FDA20E9022}" type="slidenum">
              <a:rPr lang="en-US" smtClean="0"/>
              <a:pPr/>
              <a:t>35</a:t>
            </a:fld>
            <a:endParaRPr lang="en-US" smtClean="0"/>
          </a:p>
        </p:txBody>
      </p:sp>
      <p:sp>
        <p:nvSpPr>
          <p:cNvPr id="19456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1" tIns="45716" rIns="91431" bIns="45716" anchor="b"/>
          <a:lstStyle/>
          <a:p>
            <a:pPr algn="r" eaLnBrk="0" hangingPunct="0"/>
            <a:fld id="{C027E885-C690-4270-B32C-5DAC85A47D0C}" type="slidenum">
              <a:rPr lang="ar-SA" sz="1200">
                <a:solidFill>
                  <a:srgbClr val="0000FF"/>
                </a:solidFill>
                <a:latin typeface="Marlett" pitchFamily="2" charset="2"/>
              </a:rPr>
              <a:pPr algn="r" eaLnBrk="0" hangingPunct="0"/>
              <a:t>35</a:t>
            </a:fld>
            <a:endParaRPr lang="en-US" sz="1200">
              <a:solidFill>
                <a:srgbClr val="0000FF"/>
              </a:solidFill>
              <a:latin typeface="Marlett" pitchFamily="2" charset="2"/>
              <a:cs typeface="Arial" charset="0"/>
            </a:endParaRPr>
          </a:p>
        </p:txBody>
      </p:sp>
      <p:sp>
        <p:nvSpPr>
          <p:cNvPr id="194564" name="Rectangle 2"/>
          <p:cNvSpPr>
            <a:spLocks noGrp="1" noRot="1" noChangeAspect="1" noChangeArrowheads="1" noTextEdit="1"/>
          </p:cNvSpPr>
          <p:nvPr>
            <p:ph type="sldImg"/>
          </p:nvPr>
        </p:nvSpPr>
        <p:spPr>
          <a:ln/>
        </p:spPr>
      </p:sp>
      <p:sp>
        <p:nvSpPr>
          <p:cNvPr id="194565" name="Rectangle 3"/>
          <p:cNvSpPr>
            <a:spLocks noGrp="1" noChangeArrowheads="1"/>
          </p:cNvSpPr>
          <p:nvPr>
            <p:ph type="body" idx="1"/>
          </p:nvPr>
        </p:nvSpPr>
        <p:spPr>
          <a:xfrm>
            <a:off x="914400" y="4343400"/>
            <a:ext cx="5029200" cy="4114800"/>
          </a:xfrm>
          <a:noFill/>
          <a:ln/>
        </p:spPr>
        <p:txBody>
          <a:bodyPr lIns="91431" tIns="45716" rIns="91431" bIns="45716"/>
          <a:lstStyle/>
          <a:p>
            <a:pPr eaLnBrk="1" hangingPunct="1"/>
            <a:r>
              <a:rPr lang="en-US" smtClean="0"/>
              <a:t>The space of registers can be divided into three dimensions, where the number of readers and writers is one dimension, the register size is another, and the strength of the correctness condition is a third.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416FF76-5DD2-468A-9C5D-1E170F93724B}" type="slidenum">
              <a:rPr lang="ar-SA" smtClean="0"/>
              <a:pPr/>
              <a:t>4</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dirty="0" smtClean="0"/>
              <a:t>Today,</a:t>
            </a:r>
            <a:r>
              <a:rPr lang="en-US" baseline="0" dirty="0" smtClean="0"/>
              <a:t> however, there are many computers. Sometimes these computers are very far apart, as on the Internet. Sometimes they are closer, as in a sensor network. Sometimes they are close, as in a </a:t>
            </a:r>
            <a:r>
              <a:rPr lang="en-US" baseline="0" dirty="0" err="1" smtClean="0"/>
              <a:t>multicore</a:t>
            </a:r>
            <a:r>
              <a:rPr lang="en-US" baseline="0" dirty="0" smtClean="0"/>
              <a:t> chip. And sometimes they are very close, as in a graphics processor.</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737F6488-3414-4831-AF89-B557648DF732}" type="slidenum">
              <a:rPr lang="ar-SA" smtClean="0"/>
              <a:pPr/>
              <a:t>41</a:t>
            </a:fld>
            <a:endParaRPr lang="en-US" smtClean="0"/>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416FF76-5DD2-468A-9C5D-1E170F93724B}" type="slidenum">
              <a:rPr lang="ar-SA" smtClean="0"/>
              <a:pPr/>
              <a:t>6</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i="1" dirty="0" smtClean="0"/>
              <a:t>Consensus</a:t>
            </a:r>
            <a:r>
              <a:rPr lang="en-US" dirty="0" smtClean="0"/>
              <a:t> is an innocuous-looking, somewhat abstract problem that will have enormous consequences for</a:t>
            </a:r>
          </a:p>
          <a:p>
            <a:pPr eaLnBrk="1" hangingPunct="1"/>
            <a:r>
              <a:rPr lang="en-US" dirty="0" smtClean="0"/>
              <a:t>everything from algorithm design to hardware architecture. We</a:t>
            </a:r>
            <a:r>
              <a:rPr lang="en-US" baseline="0" dirty="0" smtClean="0"/>
              <a:t> have a collection of processes. Each process starts with a private input, known only to itself. This input can be a message it received, a character typed at a keyboard, or a signal from a sensor.</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D2842A69-5C3E-48C3-8D4D-C9F951FCBC5D}" type="slidenum">
              <a:rPr lang="ar-SA" smtClean="0"/>
              <a:pPr/>
              <a:t>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r>
              <a:rPr lang="en-US" dirty="0" smtClean="0"/>
              <a:t>The processes communicate among themselves. This communication can take any form. Processes</a:t>
            </a:r>
            <a:r>
              <a:rPr lang="en-US" baseline="0" dirty="0" smtClean="0"/>
              <a:t> can send messages to one another, they can read and write a shared memory, or they can send carrier pigeons.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ar-SA" smtClean="0"/>
              <a:pPr/>
              <a:t>8</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Eventually, after a finite number of steps, they must all agree on some process’s input. Simple</a:t>
            </a:r>
            <a:r>
              <a:rPr lang="en-US" baseline="0" dirty="0" smtClean="0"/>
              <a:t> agreement is not enough, because they could trivially all decide zero, so we require that the agreement value be some process’s input.</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15D65E99-1033-42D7-A5D6-1ED6F81EE712}" type="slidenum">
              <a:rPr lang="ar-SA" smtClean="0"/>
              <a:pPr/>
              <a:t>9</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Why is this problem hard? Well, some processes might be much slower than others,</a:t>
            </a:r>
            <a:r>
              <a:rPr lang="en-US" baseline="0" dirty="0" smtClean="0"/>
              <a:t> so some processes might have to decide without waiting to hear from everyone. Why can’t they just wait?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16CE29A-C314-4F18-9AC5-E5AD85547602}" type="datetime5">
              <a:rPr lang="en-US"/>
              <a:pPr/>
              <a:t>1-Dec-10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175104-5CF5-4CD7-8991-827B1FF2A6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95E3B8-8B93-4FDF-8A70-264CCE258214}" type="datetime5">
              <a:rPr lang="en-US"/>
              <a:pPr/>
              <a:t>1-Dec-10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DC4446-4055-4543-A96C-3DEB19C2BD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B6C7DE-65C6-48D4-997A-4CE01A8EAADD}" type="datetime5">
              <a:rPr lang="en-US"/>
              <a:pPr/>
              <a:t>1-Dec-10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F8BEC5-7C33-4F48-9E2F-3D6BC581500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9D4BFCA9-D6CA-417F-8E4C-CE8C90977066}" type="datetime5">
              <a:rPr lang="en-US"/>
              <a:pPr/>
              <a:t>1-Dec-10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37735A3-59FF-4095-A584-A9C81C0427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AAE97061-BA2E-4D6F-B15F-ACB42A044AC7}" type="datetime5">
              <a:rPr lang="en-US" smtClean="0"/>
              <a:pPr/>
              <a:t>1-Dec-10</a:t>
            </a:fld>
            <a:endParaRPr lang="en-US"/>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8F295F75-C4A9-44C0-BFBB-F9713B2701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E5AF4E3-2D05-4934-A470-40AAE548839C}" type="datetime5">
              <a:rPr lang="en-US"/>
              <a:pPr/>
              <a:t>1-Dec-10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4933B4-B9DD-4648-899F-BAD462624F1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1CB1631-8C0E-4833-8E07-4F5FA821ECC6}" type="datetime5">
              <a:rPr lang="en-US"/>
              <a:pPr/>
              <a:t>1-Dec-10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8FE885-4047-4697-AD73-2423658C3AB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787A651-A933-4FA8-B239-8C4A625EA919}" type="datetime5">
              <a:rPr lang="en-US"/>
              <a:pPr/>
              <a:t>1-Dec-10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42E9E5-46F2-4C50-9D07-D407555D96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a:xfrm>
            <a:off x="673100" y="6223000"/>
            <a:ext cx="1905000" cy="457200"/>
          </a:xfrm>
        </p:spPr>
        <p:txBody>
          <a:bodyPr/>
          <a:lstStyle/>
          <a:p>
            <a:fld id="{A96F5114-7792-44A0-8895-839824EE2AB3}" type="datetime5">
              <a:rPr lang="en-US" smtClean="0"/>
              <a:pPr/>
              <a:t>1-Dec-10</a:t>
            </a:fld>
            <a:endParaRPr lang="en-US" dirty="0"/>
          </a:p>
        </p:txBody>
      </p:sp>
      <p:sp>
        <p:nvSpPr>
          <p:cNvPr id="10" name="Slide Number Placeholder 9"/>
          <p:cNvSpPr>
            <a:spLocks noGrp="1"/>
          </p:cNvSpPr>
          <p:nvPr>
            <p:ph type="sldNum" sz="quarter" idx="11"/>
          </p:nvPr>
        </p:nvSpPr>
        <p:spPr/>
        <p:txBody>
          <a:bodyPr/>
          <a:lstStyle/>
          <a:p>
            <a:fld id="{DDA13F16-CD78-4520-9B53-E3A23A002A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39838C-E50F-4582-A855-56555098063F}" type="datetime5">
              <a:rPr lang="en-US"/>
              <a:pPr/>
              <a:t>1-Dec-10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78A794-4692-4779-9EBA-A0B3349CB0A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3E8141-E9F9-4B49-8059-D194C1BD3191}" type="datetime5">
              <a:rPr lang="en-US"/>
              <a:pPr/>
              <a:t>1-Dec-10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3D3C30-3FFA-427B-A68E-DCC7725913E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8C24DB7-CF91-4E2C-A433-74831936ED0C}" type="datetime5">
              <a:rPr lang="en-US"/>
              <a:pPr/>
              <a:t>1-Dec-10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B8077A8-D496-467D-B5A3-F1432CC2A36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pitchFamily="34" charset="0"/>
                <a:cs typeface="Arial" pitchFamily="34" charset="0"/>
              </a:defRPr>
            </a:lvl1pPr>
          </a:lstStyle>
          <a:p>
            <a:fld id="{A96F5114-7792-44A0-8895-839824EE2AB3}" type="datetime5">
              <a:rPr lang="en-US" smtClean="0"/>
              <a:pPr/>
              <a:t>1-Dec-10</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Arial" pitchFamily="34" charset="0"/>
              </a:defRPr>
            </a:lvl1pPr>
          </a:lstStyle>
          <a:p>
            <a:fld id="{DDA13F16-CD78-4520-9B53-E3A23A002A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mn-lt"/>
        </a:defRPr>
      </a:lvl3pPr>
      <a:lvl4pPr marL="1600200" indent="-228600" algn="l" rtl="0" eaLnBrk="0" fontAlgn="base" hangingPunct="0">
        <a:spcBef>
          <a:spcPct val="20000"/>
        </a:spcBef>
        <a:spcAft>
          <a:spcPct val="0"/>
        </a:spcAft>
        <a:buChar char="–"/>
        <a:defRPr sz="2000">
          <a:solidFill>
            <a:srgbClr val="0000FF"/>
          </a:solidFill>
          <a:latin typeface="+mn-lt"/>
        </a:defRPr>
      </a:lvl4pPr>
      <a:lvl5pPr marL="2057400" indent="-228600" algn="l" rtl="0" eaLnBrk="0" fontAlgn="base" hangingPunct="0">
        <a:spcBef>
          <a:spcPct val="20000"/>
        </a:spcBef>
        <a:spcAft>
          <a:spcPct val="0"/>
        </a:spcAft>
        <a:buChar char="»"/>
        <a:defRPr sz="2000">
          <a:solidFill>
            <a:srgbClr val="0000FF"/>
          </a:solidFill>
          <a:latin typeface="+mn-lt"/>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4"/>
          <p:cNvSpPr>
            <a:spLocks noGrp="1" noChangeArrowheads="1"/>
          </p:cNvSpPr>
          <p:nvPr>
            <p:ph type="ctrTitle"/>
          </p:nvPr>
        </p:nvSpPr>
        <p:spPr>
          <a:xfrm>
            <a:off x="863600" y="693738"/>
            <a:ext cx="7772400" cy="1143000"/>
          </a:xfrm>
        </p:spPr>
        <p:txBody>
          <a:bodyPr/>
          <a:lstStyle/>
          <a:p>
            <a:r>
              <a:rPr lang="en-US" dirty="0" smtClean="0"/>
              <a:t>Combinatorial Topology</a:t>
            </a:r>
            <a:br>
              <a:rPr lang="en-US" dirty="0" smtClean="0"/>
            </a:br>
            <a:r>
              <a:rPr lang="en-US" sz="3200" dirty="0" smtClean="0"/>
              <a:t>and</a:t>
            </a:r>
            <a:r>
              <a:rPr lang="en-US" sz="2800" dirty="0" smtClean="0"/>
              <a:t/>
            </a:r>
            <a:br>
              <a:rPr lang="en-US" sz="2800" dirty="0" smtClean="0"/>
            </a:br>
            <a:r>
              <a:rPr lang="en-US" dirty="0" smtClean="0"/>
              <a:t>Distributed Computing</a:t>
            </a:r>
          </a:p>
        </p:txBody>
      </p:sp>
      <p:sp>
        <p:nvSpPr>
          <p:cNvPr id="7" name="TextBox 6"/>
          <p:cNvSpPr txBox="1"/>
          <p:nvPr>
            <p:custDataLst>
              <p:tags r:id="rId2"/>
            </p:custDataLst>
          </p:nvPr>
        </p:nvSpPr>
        <p:spPr>
          <a:xfrm>
            <a:off x="0" y="7112000"/>
            <a:ext cx="9144000" cy="1384995"/>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SY10ORIG"/>
              </a:rPr>
              <a:t>A</a:t>
            </a:r>
            <a:r>
              <a:rPr lang="en-US" smtClean="0">
                <a:latin typeface="CMR10"/>
              </a:rPr>
              <a:t>A</a:t>
            </a:r>
            <a:r>
              <a:rPr lang="en-US" smtClean="0">
                <a:latin typeface="CMEX10"/>
              </a:rPr>
              <a:t>A</a:t>
            </a:r>
            <a:r>
              <a:rPr lang="en-US" smtClean="0">
                <a:latin typeface="CMMI7"/>
              </a:rPr>
              <a:t>A</a:t>
            </a:r>
            <a:r>
              <a:rPr lang="en-US" smtClean="0">
                <a:latin typeface="CMR7"/>
              </a:rPr>
              <a:t>A</a:t>
            </a:r>
            <a:r>
              <a:rPr lang="en-US" smtClean="0">
                <a:latin typeface="CMMI10"/>
              </a:rPr>
              <a:t>A</a:t>
            </a:r>
            <a:r>
              <a:rPr lang="en-US" smtClean="0">
                <a:latin typeface="CMSY7"/>
              </a:rPr>
              <a:t>A</a:t>
            </a:r>
            <a:endParaRPr lang="en-US"/>
          </a:p>
        </p:txBody>
      </p:sp>
      <p:grpSp>
        <p:nvGrpSpPr>
          <p:cNvPr id="9" name="Group 8"/>
          <p:cNvGrpSpPr/>
          <p:nvPr/>
        </p:nvGrpSpPr>
        <p:grpSpPr>
          <a:xfrm>
            <a:off x="1693479" y="3617119"/>
            <a:ext cx="5757042" cy="1714500"/>
            <a:chOff x="2189163" y="2351088"/>
            <a:chExt cx="5757042" cy="1714500"/>
          </a:xfrm>
        </p:grpSpPr>
        <p:graphicFrame>
          <p:nvGraphicFramePr>
            <p:cNvPr id="2050" name="Object 2"/>
            <p:cNvGraphicFramePr>
              <a:graphicFrameLocks noChangeAspect="1"/>
            </p:cNvGraphicFramePr>
            <p:nvPr/>
          </p:nvGraphicFramePr>
          <p:xfrm>
            <a:off x="2189163" y="2351088"/>
            <a:ext cx="1489075" cy="1714500"/>
          </p:xfrm>
          <a:graphic>
            <a:graphicData uri="http://schemas.openxmlformats.org/presentationml/2006/ole">
              <p:oleObj spid="_x0000_s195586" name="Bitmap Image" r:id="rId5" imgW="9523810" imgH="10971429" progId="PBrush">
                <p:embed/>
              </p:oleObj>
            </a:graphicData>
          </a:graphic>
        </p:graphicFrame>
        <p:pic>
          <p:nvPicPr>
            <p:cNvPr id="195587" name="Picture 3"/>
            <p:cNvPicPr>
              <a:picLocks noChangeAspect="1" noChangeArrowheads="1"/>
            </p:cNvPicPr>
            <p:nvPr/>
          </p:nvPicPr>
          <p:blipFill>
            <a:blip r:embed="rId6" cstate="print"/>
            <a:srcRect/>
            <a:stretch>
              <a:fillRect/>
            </a:stretch>
          </p:blipFill>
          <p:spPr bwMode="auto">
            <a:xfrm>
              <a:off x="4155541" y="2456901"/>
              <a:ext cx="3790664" cy="150287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686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6871"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sp>
        <p:nvSpPr>
          <p:cNvPr id="513039"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dirty="0" smtClean="0">
                <a:solidFill>
                  <a:srgbClr val="FF0000"/>
                </a:solidFill>
                <a:latin typeface="Arial" pitchFamily="34" charset="0"/>
                <a:cs typeface="Arial" pitchFamily="34" charset="0"/>
              </a:rPr>
              <a:t>?</a:t>
            </a:r>
            <a:endParaRPr lang="en-US" sz="4400" b="1" dirty="0">
              <a:solidFill>
                <a:srgbClr val="FF0000"/>
              </a:solidFill>
              <a:latin typeface="Arial" pitchFamily="34" charset="0"/>
              <a:cs typeface="Arial" pitchFamily="34" charset="0"/>
            </a:endParaRPr>
          </a:p>
        </p:txBody>
      </p:sp>
      <p:sp>
        <p:nvSpPr>
          <p:cNvPr id="513040"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dirty="0" smtClean="0">
                <a:solidFill>
                  <a:srgbClr val="00FF99"/>
                </a:solidFill>
                <a:latin typeface="Arial" pitchFamily="34" charset="0"/>
                <a:cs typeface="Arial" pitchFamily="34" charset="0"/>
              </a:rPr>
              <a:t>?</a:t>
            </a:r>
            <a:endParaRPr lang="en-US" sz="4400" b="1" dirty="0">
              <a:solidFill>
                <a:srgbClr val="00FF99"/>
              </a:solidFill>
              <a:latin typeface="Arial" pitchFamily="34" charset="0"/>
              <a:cs typeface="Arial" pitchFamily="34" charset="0"/>
            </a:endParaRPr>
          </a:p>
        </p:txBody>
      </p:sp>
      <p:grpSp>
        <p:nvGrpSpPr>
          <p:cNvPr id="2" name="Group 17"/>
          <p:cNvGrpSpPr>
            <a:grpSpLocks/>
          </p:cNvGrpSpPr>
          <p:nvPr/>
        </p:nvGrpSpPr>
        <p:grpSpPr bwMode="auto">
          <a:xfrm>
            <a:off x="1879600" y="2784475"/>
            <a:ext cx="1447800" cy="1295400"/>
            <a:chOff x="3168" y="1824"/>
            <a:chExt cx="912" cy="816"/>
          </a:xfrm>
        </p:grpSpPr>
        <p:sp>
          <p:nvSpPr>
            <p:cNvPr id="36904"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5"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6"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7"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8"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9"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0"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1"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12"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 name="Group 27"/>
          <p:cNvGrpSpPr>
            <a:grpSpLocks/>
          </p:cNvGrpSpPr>
          <p:nvPr/>
        </p:nvGrpSpPr>
        <p:grpSpPr bwMode="auto">
          <a:xfrm flipH="1">
            <a:off x="5165725" y="2786063"/>
            <a:ext cx="1447800" cy="1295400"/>
            <a:chOff x="3168" y="1824"/>
            <a:chExt cx="912" cy="816"/>
          </a:xfrm>
        </p:grpSpPr>
        <p:sp>
          <p:nvSpPr>
            <p:cNvPr id="36895"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6"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7"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8"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9"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0"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1"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2"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903"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38"/>
          <p:cNvGrpSpPr>
            <a:grpSpLocks/>
          </p:cNvGrpSpPr>
          <p:nvPr/>
        </p:nvGrpSpPr>
        <p:grpSpPr bwMode="auto">
          <a:xfrm>
            <a:off x="3692525" y="4759325"/>
            <a:ext cx="1770063" cy="1065213"/>
            <a:chOff x="1295" y="669"/>
            <a:chExt cx="1115" cy="671"/>
          </a:xfrm>
        </p:grpSpPr>
        <p:sp>
          <p:nvSpPr>
            <p:cNvPr id="3688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8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3688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8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689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49" name="Title 48"/>
          <p:cNvSpPr>
            <a:spLocks noGrp="1"/>
          </p:cNvSpPr>
          <p:nvPr>
            <p:ph type="title"/>
          </p:nvPr>
        </p:nvSpPr>
        <p:spPr/>
        <p:txBody>
          <a:bodyPr/>
          <a:lstStyle/>
          <a:p>
            <a:r>
              <a:rPr lang="en-US" smtClean="0"/>
              <a:t>Why is this problem hard?</a:t>
            </a:r>
            <a:endParaRPr lang="en-US" dirty="0"/>
          </a:p>
        </p:txBody>
      </p:sp>
      <p:sp>
        <p:nvSpPr>
          <p:cNvPr id="39"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41"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10</a:t>
            </a:fld>
            <a:endParaRPr lang="en-US" dirty="0"/>
          </a:p>
        </p:txBody>
      </p:sp>
      <p:grpSp>
        <p:nvGrpSpPr>
          <p:cNvPr id="40" name="Group 6"/>
          <p:cNvGrpSpPr>
            <a:grpSpLocks/>
          </p:cNvGrpSpPr>
          <p:nvPr/>
        </p:nvGrpSpPr>
        <p:grpSpPr bwMode="auto">
          <a:xfrm>
            <a:off x="3998913" y="4551363"/>
            <a:ext cx="1146175" cy="1000125"/>
            <a:chOff x="1043" y="2546"/>
            <a:chExt cx="869" cy="740"/>
          </a:xfrm>
        </p:grpSpPr>
        <p:sp>
          <p:nvSpPr>
            <p:cNvPr id="42"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3"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4"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6"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47"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48"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50"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13039"/>
                                        </p:tgtEl>
                                        <p:attrNameLst>
                                          <p:attrName>style.visibility</p:attrName>
                                        </p:attrNameLst>
                                      </p:cBhvr>
                                      <p:to>
                                        <p:strVal val="visible"/>
                                      </p:to>
                                    </p:set>
                                    <p:animEffect transition="in" filter="blinds(horizontal)">
                                      <p:cBhvr>
                                        <p:cTn id="15" dur="500"/>
                                        <p:tgtEl>
                                          <p:spTgt spid="51303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3040"/>
                                        </p:tgtEl>
                                        <p:attrNameLst>
                                          <p:attrName>style.visibility</p:attrName>
                                        </p:attrNameLst>
                                      </p:cBhvr>
                                      <p:to>
                                        <p:strVal val="visible"/>
                                      </p:to>
                                    </p:set>
                                    <p:animEffect transition="in" filter="blinds(horizontal)">
                                      <p:cBhvr>
                                        <p:cTn id="18" dur="500"/>
                                        <p:tgtEl>
                                          <p:spTgt spid="513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39" grpId="0" animBg="1"/>
      <p:bldP spid="5130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3798" name="Rectangle 4"/>
          <p:cNvSpPr>
            <a:spLocks noGrp="1" noChangeArrowheads="1"/>
          </p:cNvSpPr>
          <p:nvPr>
            <p:ph type="title"/>
          </p:nvPr>
        </p:nvSpPr>
        <p:spPr/>
        <p:txBody>
          <a:bodyPr/>
          <a:lstStyle/>
          <a:p>
            <a:r>
              <a:rPr lang="en-US" sz="4000" dirty="0" smtClean="0"/>
              <a:t>Why is this problem hard?</a:t>
            </a: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3" name="Group 17"/>
          <p:cNvGrpSpPr>
            <a:grpSpLocks/>
          </p:cNvGrpSpPr>
          <p:nvPr/>
        </p:nvGrpSpPr>
        <p:grpSpPr bwMode="auto">
          <a:xfrm>
            <a:off x="1879600" y="2784475"/>
            <a:ext cx="1447800" cy="1295400"/>
            <a:chOff x="3168" y="1824"/>
            <a:chExt cx="912" cy="816"/>
          </a:xfrm>
        </p:grpSpPr>
        <p:sp>
          <p:nvSpPr>
            <p:cNvPr id="3381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27"/>
          <p:cNvGrpSpPr>
            <a:grpSpLocks/>
          </p:cNvGrpSpPr>
          <p:nvPr/>
        </p:nvGrpSpPr>
        <p:grpSpPr bwMode="auto">
          <a:xfrm flipH="1">
            <a:off x="5165725" y="2786063"/>
            <a:ext cx="1447800" cy="1295400"/>
            <a:chOff x="3168" y="1824"/>
            <a:chExt cx="912" cy="816"/>
          </a:xfrm>
        </p:grpSpPr>
        <p:sp>
          <p:nvSpPr>
            <p:cNvPr id="3380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1" name="Group 38"/>
          <p:cNvGrpSpPr>
            <a:grpSpLocks/>
          </p:cNvGrpSpPr>
          <p:nvPr/>
        </p:nvGrpSpPr>
        <p:grpSpPr bwMode="auto">
          <a:xfrm>
            <a:off x="3692525" y="4759325"/>
            <a:ext cx="1770063" cy="1065213"/>
            <a:chOff x="1295" y="669"/>
            <a:chExt cx="1115" cy="671"/>
          </a:xfrm>
        </p:grpSpPr>
        <p:sp>
          <p:nvSpPr>
            <p:cNvPr id="52"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54"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4" name="Group 93"/>
          <p:cNvGrpSpPr/>
          <p:nvPr/>
        </p:nvGrpSpPr>
        <p:grpSpPr>
          <a:xfrm>
            <a:off x="263236" y="1427017"/>
            <a:ext cx="3699163" cy="1119333"/>
            <a:chOff x="263236" y="1427017"/>
            <a:chExt cx="3699163" cy="1119333"/>
          </a:xfrm>
        </p:grpSpPr>
        <p:sp>
          <p:nvSpPr>
            <p:cNvPr id="33801" name="AutoShape 15"/>
            <p:cNvSpPr>
              <a:spLocks noChangeArrowheads="1"/>
            </p:cNvSpPr>
            <p:nvPr/>
          </p:nvSpPr>
          <p:spPr bwMode="auto">
            <a:xfrm>
              <a:off x="263236" y="1479550"/>
              <a:ext cx="3699163"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FF0000"/>
                </a:solidFill>
                <a:latin typeface="Arial" pitchFamily="34" charset="0"/>
                <a:cs typeface="Arial" pitchFamily="34" charset="0"/>
              </a:endParaRPr>
            </a:p>
          </p:txBody>
        </p:sp>
        <p:grpSp>
          <p:nvGrpSpPr>
            <p:cNvPr id="61" name="Group 60"/>
            <p:cNvGrpSpPr/>
            <p:nvPr/>
          </p:nvGrpSpPr>
          <p:grpSpPr>
            <a:xfrm>
              <a:off x="850499" y="1427017"/>
              <a:ext cx="2904082" cy="927821"/>
              <a:chOff x="4071938" y="4092575"/>
              <a:chExt cx="4794970" cy="1531938"/>
            </a:xfrm>
          </p:grpSpPr>
          <p:grpSp>
            <p:nvGrpSpPr>
              <p:cNvPr id="62" name="Group 6"/>
              <p:cNvGrpSpPr>
                <a:grpSpLocks/>
              </p:cNvGrpSpPr>
              <p:nvPr/>
            </p:nvGrpSpPr>
            <p:grpSpPr bwMode="auto">
              <a:xfrm rot="5400000">
                <a:off x="3998912" y="4551364"/>
                <a:ext cx="1146176" cy="1000126"/>
                <a:chOff x="1043" y="2546"/>
                <a:chExt cx="869" cy="740"/>
              </a:xfrm>
            </p:grpSpPr>
            <p:sp>
              <p:nvSpPr>
                <p:cNvPr id="64"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5"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8"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69"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0"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1"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3" name="AutoShape 37"/>
              <p:cNvSpPr>
                <a:spLocks noChangeArrowheads="1"/>
              </p:cNvSpPr>
              <p:nvPr/>
            </p:nvSpPr>
            <p:spPr bwMode="auto">
              <a:xfrm>
                <a:off x="5881687" y="4092575"/>
                <a:ext cx="2985221" cy="1269134"/>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1200" b="1" dirty="0" smtClean="0">
                    <a:solidFill>
                      <a:schemeClr val="accent6">
                        <a:lumMod val="40000"/>
                        <a:lumOff val="60000"/>
                      </a:schemeClr>
                    </a:solidFill>
                    <a:latin typeface="Arial" pitchFamily="34" charset="0"/>
                    <a:cs typeface="Arial" pitchFamily="34" charset="0"/>
                  </a:rPr>
                  <a:t>(sleeping)</a:t>
                </a:r>
                <a:endParaRPr lang="en-US" sz="1200" b="1" dirty="0">
                  <a:solidFill>
                    <a:schemeClr val="accent6">
                      <a:lumMod val="40000"/>
                      <a:lumOff val="60000"/>
                    </a:schemeClr>
                  </a:solidFill>
                  <a:latin typeface="Arial" pitchFamily="34" charset="0"/>
                  <a:cs typeface="Arial" pitchFamily="34" charset="0"/>
                </a:endParaRPr>
              </a:p>
            </p:txBody>
          </p:sp>
        </p:grpSp>
      </p:grpSp>
      <p:grpSp>
        <p:nvGrpSpPr>
          <p:cNvPr id="95" name="Group 94"/>
          <p:cNvGrpSpPr/>
          <p:nvPr/>
        </p:nvGrpSpPr>
        <p:grpSpPr>
          <a:xfrm>
            <a:off x="4599709" y="1343890"/>
            <a:ext cx="3972791" cy="1111973"/>
            <a:chOff x="4599709" y="1343890"/>
            <a:chExt cx="3972791" cy="1111973"/>
          </a:xfrm>
        </p:grpSpPr>
        <p:sp>
          <p:nvSpPr>
            <p:cNvPr id="33802" name="AutoShape 16"/>
            <p:cNvSpPr>
              <a:spLocks noChangeArrowheads="1"/>
            </p:cNvSpPr>
            <p:nvPr/>
          </p:nvSpPr>
          <p:spPr bwMode="auto">
            <a:xfrm>
              <a:off x="4599709" y="1389063"/>
              <a:ext cx="3972791" cy="1066800"/>
            </a:xfrm>
            <a:prstGeom prst="cloudCallout">
              <a:avLst>
                <a:gd name="adj1" fmla="val 29"/>
                <a:gd name="adj2" fmla="val 104339"/>
              </a:avLst>
            </a:prstGeom>
            <a:solidFill>
              <a:schemeClr val="bg1">
                <a:alpha val="70195"/>
              </a:schemeClr>
            </a:solidFill>
            <a:ln w="38100">
              <a:solidFill>
                <a:srgbClr val="00FF99"/>
              </a:solidFill>
              <a:round/>
              <a:headEnd/>
              <a:tailEnd/>
            </a:ln>
          </p:spPr>
          <p:txBody>
            <a:bodyPr anchor="ctr"/>
            <a:lstStyle/>
            <a:p>
              <a:endParaRPr lang="en-US" sz="4400" b="1" dirty="0">
                <a:solidFill>
                  <a:schemeClr val="accent1">
                    <a:lumMod val="60000"/>
                    <a:lumOff val="40000"/>
                  </a:schemeClr>
                </a:solidFill>
                <a:latin typeface="Arial" pitchFamily="34" charset="0"/>
                <a:cs typeface="Arial" pitchFamily="34" charset="0"/>
              </a:endParaRPr>
            </a:p>
          </p:txBody>
        </p:sp>
        <p:grpSp>
          <p:nvGrpSpPr>
            <p:cNvPr id="72" name="Group 71"/>
            <p:cNvGrpSpPr/>
            <p:nvPr/>
          </p:nvGrpSpPr>
          <p:grpSpPr>
            <a:xfrm>
              <a:off x="5242390" y="1343890"/>
              <a:ext cx="2904082" cy="927821"/>
              <a:chOff x="4071938" y="4092575"/>
              <a:chExt cx="4794970" cy="1531938"/>
            </a:xfrm>
          </p:grpSpPr>
          <p:grpSp>
            <p:nvGrpSpPr>
              <p:cNvPr id="73" name="Group 6"/>
              <p:cNvGrpSpPr>
                <a:grpSpLocks/>
              </p:cNvGrpSpPr>
              <p:nvPr/>
            </p:nvGrpSpPr>
            <p:grpSpPr bwMode="auto">
              <a:xfrm rot="5400000">
                <a:off x="3998913" y="4551364"/>
                <a:ext cx="1146176" cy="1000126"/>
                <a:chOff x="1043" y="2546"/>
                <a:chExt cx="869" cy="740"/>
              </a:xfrm>
            </p:grpSpPr>
            <p:sp>
              <p:nvSpPr>
                <p:cNvPr id="75"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8"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9"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80"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81"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2"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74" name="AutoShape 37"/>
              <p:cNvSpPr>
                <a:spLocks noChangeArrowheads="1"/>
              </p:cNvSpPr>
              <p:nvPr/>
            </p:nvSpPr>
            <p:spPr bwMode="auto">
              <a:xfrm>
                <a:off x="5881687" y="4092575"/>
                <a:ext cx="2985221" cy="1269134"/>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1200" b="1" dirty="0" smtClean="0">
                    <a:solidFill>
                      <a:schemeClr val="accent6">
                        <a:lumMod val="40000"/>
                        <a:lumOff val="60000"/>
                      </a:schemeClr>
                    </a:solidFill>
                    <a:latin typeface="Arial" pitchFamily="34" charset="0"/>
                    <a:cs typeface="Arial" pitchFamily="34" charset="0"/>
                  </a:rPr>
                  <a:t>(sleeping)</a:t>
                </a:r>
                <a:endParaRPr lang="en-US" sz="1200" b="1" dirty="0">
                  <a:solidFill>
                    <a:schemeClr val="accent6">
                      <a:lumMod val="40000"/>
                      <a:lumOff val="60000"/>
                    </a:schemeClr>
                  </a:solidFill>
                  <a:latin typeface="Arial" pitchFamily="34" charset="0"/>
                  <a:cs typeface="Arial" pitchFamily="34" charset="0"/>
                </a:endParaRPr>
              </a:p>
            </p:txBody>
          </p:sp>
        </p:grpSp>
      </p:grpSp>
      <p:sp>
        <p:nvSpPr>
          <p:cNvPr id="83"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84"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11</a:t>
            </a:fld>
            <a:endParaRPr lang="en-US" dirty="0"/>
          </a:p>
        </p:txBody>
      </p:sp>
      <p:grpSp>
        <p:nvGrpSpPr>
          <p:cNvPr id="85" name="Group 6"/>
          <p:cNvGrpSpPr>
            <a:grpSpLocks/>
          </p:cNvGrpSpPr>
          <p:nvPr/>
        </p:nvGrpSpPr>
        <p:grpSpPr bwMode="auto">
          <a:xfrm>
            <a:off x="3998913" y="4551363"/>
            <a:ext cx="1146175" cy="1000125"/>
            <a:chOff x="1043" y="2546"/>
            <a:chExt cx="869" cy="740"/>
          </a:xfrm>
        </p:grpSpPr>
        <p:sp>
          <p:nvSpPr>
            <p:cNvPr id="86"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87"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88"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89"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90"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91"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92"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93"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5"/>
                                        </p:tgtEl>
                                      </p:cBhvr>
                                    </p:animEffect>
                                    <p:set>
                                      <p:cBhvr>
                                        <p:cTn id="7" dur="1" fill="hold">
                                          <p:stCondLst>
                                            <p:cond delay="499"/>
                                          </p:stCondLst>
                                        </p:cTn>
                                        <p:tgtEl>
                                          <p:spTgt spid="85"/>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blinds(horizontal)">
                                      <p:cBhvr>
                                        <p:cTn id="11" dur="500"/>
                                        <p:tgtEl>
                                          <p:spTgt spid="51"/>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blinds(horizontal)">
                                      <p:cBhvr>
                                        <p:cTn id="15" dur="500"/>
                                        <p:tgtEl>
                                          <p:spTgt spid="94"/>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blinds(horizontal)">
                                      <p:cBhvr>
                                        <p:cTn id="1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3798" name="Rectangle 4"/>
          <p:cNvSpPr>
            <a:spLocks noGrp="1" noChangeArrowheads="1"/>
          </p:cNvSpPr>
          <p:nvPr>
            <p:ph type="title"/>
          </p:nvPr>
        </p:nvSpPr>
        <p:spPr/>
        <p:txBody>
          <a:bodyPr/>
          <a:lstStyle/>
          <a:p>
            <a:r>
              <a:rPr lang="en-US" sz="4000" dirty="0" smtClean="0"/>
              <a:t>Why is this problem hard?</a:t>
            </a: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3" name="Group 17"/>
          <p:cNvGrpSpPr>
            <a:grpSpLocks/>
          </p:cNvGrpSpPr>
          <p:nvPr/>
        </p:nvGrpSpPr>
        <p:grpSpPr bwMode="auto">
          <a:xfrm>
            <a:off x="1879600" y="2784475"/>
            <a:ext cx="1447800" cy="1295400"/>
            <a:chOff x="3168" y="1824"/>
            <a:chExt cx="912" cy="816"/>
          </a:xfrm>
        </p:grpSpPr>
        <p:sp>
          <p:nvSpPr>
            <p:cNvPr id="3381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 name="Group 27"/>
          <p:cNvGrpSpPr>
            <a:grpSpLocks/>
          </p:cNvGrpSpPr>
          <p:nvPr/>
        </p:nvGrpSpPr>
        <p:grpSpPr bwMode="auto">
          <a:xfrm flipH="1">
            <a:off x="5165725" y="2786063"/>
            <a:ext cx="1447800" cy="1295400"/>
            <a:chOff x="3168" y="1824"/>
            <a:chExt cx="912" cy="816"/>
          </a:xfrm>
        </p:grpSpPr>
        <p:sp>
          <p:nvSpPr>
            <p:cNvPr id="3380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3805" name="AutoShape 37"/>
          <p:cNvSpPr>
            <a:spLocks noChangeArrowheads="1"/>
          </p:cNvSpPr>
          <p:nvPr/>
        </p:nvSpPr>
        <p:spPr bwMode="auto">
          <a:xfrm>
            <a:off x="5881687" y="4092575"/>
            <a:ext cx="2985221" cy="1269134"/>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2800" b="1" dirty="0" smtClean="0">
                <a:solidFill>
                  <a:schemeClr val="accent6">
                    <a:lumMod val="40000"/>
                    <a:lumOff val="60000"/>
                  </a:schemeClr>
                </a:solidFill>
                <a:latin typeface="Arial" pitchFamily="34" charset="0"/>
                <a:cs typeface="Arial" pitchFamily="34" charset="0"/>
              </a:rPr>
              <a:t>(sleeping)</a:t>
            </a:r>
            <a:endParaRPr lang="en-US" sz="2800" b="1" dirty="0">
              <a:solidFill>
                <a:schemeClr val="accent6">
                  <a:lumMod val="40000"/>
                  <a:lumOff val="60000"/>
                </a:schemeClr>
              </a:solidFill>
              <a:latin typeface="Arial" pitchFamily="34" charset="0"/>
              <a:cs typeface="Arial" pitchFamily="34" charset="0"/>
            </a:endParaRPr>
          </a:p>
        </p:txBody>
      </p:sp>
      <p:grpSp>
        <p:nvGrpSpPr>
          <p:cNvPr id="79" name="Group 78"/>
          <p:cNvGrpSpPr/>
          <p:nvPr/>
        </p:nvGrpSpPr>
        <p:grpSpPr>
          <a:xfrm>
            <a:off x="409575" y="1479550"/>
            <a:ext cx="1981200" cy="1066800"/>
            <a:chOff x="409575" y="1479550"/>
            <a:chExt cx="1981200" cy="1066800"/>
          </a:xfrm>
        </p:grpSpPr>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endParaRPr lang="en-US" sz="4400" b="1" dirty="0">
                <a:solidFill>
                  <a:srgbClr val="FF0000"/>
                </a:solidFill>
                <a:latin typeface="Arial" pitchFamily="34" charset="0"/>
                <a:cs typeface="Arial" pitchFamily="34" charset="0"/>
              </a:endParaRPr>
            </a:p>
          </p:txBody>
        </p:sp>
        <p:grpSp>
          <p:nvGrpSpPr>
            <p:cNvPr id="39" name="Group 38"/>
            <p:cNvGrpSpPr>
              <a:grpSpLocks/>
            </p:cNvGrpSpPr>
            <p:nvPr/>
          </p:nvGrpSpPr>
          <p:grpSpPr bwMode="auto">
            <a:xfrm>
              <a:off x="983673" y="1752859"/>
              <a:ext cx="918297" cy="552625"/>
              <a:chOff x="1295" y="669"/>
              <a:chExt cx="1115" cy="671"/>
            </a:xfrm>
          </p:grpSpPr>
          <p:sp>
            <p:nvSpPr>
              <p:cNvPr id="40"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41"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42"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43"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4"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5"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6"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7"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48"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80" name="Group 79"/>
          <p:cNvGrpSpPr/>
          <p:nvPr/>
        </p:nvGrpSpPr>
        <p:grpSpPr>
          <a:xfrm>
            <a:off x="6591300" y="1389063"/>
            <a:ext cx="1981200" cy="1066800"/>
            <a:chOff x="6591300" y="1389063"/>
            <a:chExt cx="1981200" cy="1066800"/>
          </a:xfrm>
        </p:grpSpPr>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endParaRPr lang="en-US" sz="4400" b="1" dirty="0">
                <a:solidFill>
                  <a:schemeClr val="accent1">
                    <a:lumMod val="60000"/>
                    <a:lumOff val="40000"/>
                  </a:schemeClr>
                </a:solidFill>
                <a:latin typeface="Arial" pitchFamily="34" charset="0"/>
                <a:cs typeface="Arial" pitchFamily="34" charset="0"/>
              </a:endParaRPr>
            </a:p>
          </p:txBody>
        </p:sp>
        <p:grpSp>
          <p:nvGrpSpPr>
            <p:cNvPr id="49" name="Group 48"/>
            <p:cNvGrpSpPr>
              <a:grpSpLocks/>
            </p:cNvGrpSpPr>
            <p:nvPr/>
          </p:nvGrpSpPr>
          <p:grpSpPr bwMode="auto">
            <a:xfrm>
              <a:off x="7121236" y="1614314"/>
              <a:ext cx="918297" cy="552625"/>
              <a:chOff x="1295" y="669"/>
              <a:chExt cx="1115" cy="671"/>
            </a:xfrm>
          </p:grpSpPr>
          <p:sp>
            <p:nvSpPr>
              <p:cNvPr id="50" name="Freeform 4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1" name="Rectangle 5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52" name="Freeform 5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Freeform 5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4" name="Freeform 5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 name="Freeform 5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 name="Freeform 5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5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 name="Freeform 5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grpSp>
        <p:nvGrpSpPr>
          <p:cNvPr id="59" name="Group 6"/>
          <p:cNvGrpSpPr>
            <a:grpSpLocks/>
          </p:cNvGrpSpPr>
          <p:nvPr/>
        </p:nvGrpSpPr>
        <p:grpSpPr bwMode="auto">
          <a:xfrm rot="5400000">
            <a:off x="3998913" y="4551363"/>
            <a:ext cx="1146175" cy="1000125"/>
            <a:chOff x="1043" y="2546"/>
            <a:chExt cx="869" cy="740"/>
          </a:xfrm>
        </p:grpSpPr>
        <p:sp>
          <p:nvSpPr>
            <p:cNvPr id="60"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3"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4"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65"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66"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68"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69"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12</a:t>
            </a:fld>
            <a:endParaRPr lang="en-US" dirty="0"/>
          </a:p>
        </p:txBody>
      </p:sp>
      <p:grpSp>
        <p:nvGrpSpPr>
          <p:cNvPr id="70" name="Group 6"/>
          <p:cNvGrpSpPr>
            <a:grpSpLocks/>
          </p:cNvGrpSpPr>
          <p:nvPr/>
        </p:nvGrpSpPr>
        <p:grpSpPr bwMode="auto">
          <a:xfrm>
            <a:off x="4151313" y="4703763"/>
            <a:ext cx="1146175" cy="1000125"/>
            <a:chOff x="1043" y="2546"/>
            <a:chExt cx="869" cy="740"/>
          </a:xfrm>
        </p:grpSpPr>
        <p:sp>
          <p:nvSpPr>
            <p:cNvPr id="71"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2"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3"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4"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5"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76"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77"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8"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0"/>
                                        </p:tgtEl>
                                      </p:cBhvr>
                                    </p:animEffect>
                                    <p:set>
                                      <p:cBhvr>
                                        <p:cTn id="7" dur="1" fill="hold">
                                          <p:stCondLst>
                                            <p:cond delay="499"/>
                                          </p:stCondLst>
                                        </p:cTn>
                                        <p:tgtEl>
                                          <p:spTgt spid="70"/>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linds(horizontal)">
                                      <p:cBhvr>
                                        <p:cTn id="11" dur="500"/>
                                        <p:tgtEl>
                                          <p:spTgt spid="5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3805"/>
                                        </p:tgtEl>
                                        <p:attrNameLst>
                                          <p:attrName>style.visibility</p:attrName>
                                        </p:attrNameLst>
                                      </p:cBhvr>
                                      <p:to>
                                        <p:strVal val="visible"/>
                                      </p:to>
                                    </p:set>
                                    <p:animEffect transition="in" filter="blinds(horizontal)">
                                      <p:cBhvr>
                                        <p:cTn id="14" dur="500"/>
                                        <p:tgtEl>
                                          <p:spTgt spid="33805"/>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blinds(horizontal)">
                                      <p:cBhvr>
                                        <p:cTn id="18" dur="500"/>
                                        <p:tgtEl>
                                          <p:spTgt spid="80"/>
                                        </p:tgtEl>
                                      </p:cBhvr>
                                    </p:animEffect>
                                  </p:childTnLst>
                                </p:cTn>
                              </p:par>
                              <p:par>
                                <p:cTn id="19" presetID="3" presetClass="entr" presetSubtype="1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blinds(horizontal)">
                                      <p:cBhvr>
                                        <p:cTn id="2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13</a:t>
            </a:fld>
            <a:endParaRPr lang="en-US"/>
          </a:p>
        </p:txBody>
      </p:sp>
      <p:grpSp>
        <p:nvGrpSpPr>
          <p:cNvPr id="6" name="Group 41"/>
          <p:cNvGrpSpPr/>
          <p:nvPr/>
        </p:nvGrpSpPr>
        <p:grpSpPr>
          <a:xfrm>
            <a:off x="212785" y="1331133"/>
            <a:ext cx="3032711" cy="1971675"/>
            <a:chOff x="409575" y="1389063"/>
            <a:chExt cx="8162925" cy="5307012"/>
          </a:xfrm>
        </p:grpSpPr>
        <p:sp>
          <p:nvSpPr>
            <p:cNvPr id="43"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44"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45"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7" name="Group 39"/>
            <p:cNvGrpSpPr>
              <a:grpSpLocks/>
            </p:cNvGrpSpPr>
            <p:nvPr/>
          </p:nvGrpSpPr>
          <p:grpSpPr bwMode="auto">
            <a:xfrm>
              <a:off x="3998914" y="4551364"/>
              <a:ext cx="1146176" cy="1000126"/>
              <a:chOff x="1043" y="2546"/>
              <a:chExt cx="869" cy="740"/>
            </a:xfrm>
          </p:grpSpPr>
          <p:sp>
            <p:nvSpPr>
              <p:cNvPr id="70"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1"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2"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3"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75" name="Rectangle 45"/>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76"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47"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1000" b="1" dirty="0">
                  <a:solidFill>
                    <a:srgbClr val="FF0000"/>
                  </a:solidFill>
                  <a:latin typeface="Arial" pitchFamily="34" charset="0"/>
                  <a:cs typeface="Arial" pitchFamily="34" charset="0"/>
                </a:rPr>
                <a:t>32</a:t>
              </a:r>
            </a:p>
          </p:txBody>
        </p:sp>
        <p:sp>
          <p:nvSpPr>
            <p:cNvPr id="48"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1000" b="1" dirty="0">
                  <a:solidFill>
                    <a:srgbClr val="33CC33"/>
                  </a:solidFill>
                  <a:latin typeface="Arial" pitchFamily="34" charset="0"/>
                  <a:cs typeface="Arial" pitchFamily="34" charset="0"/>
                </a:rPr>
                <a:t>19</a:t>
              </a:r>
            </a:p>
          </p:txBody>
        </p:sp>
        <p:grpSp>
          <p:nvGrpSpPr>
            <p:cNvPr id="8" name="Group 50"/>
            <p:cNvGrpSpPr>
              <a:grpSpLocks/>
            </p:cNvGrpSpPr>
            <p:nvPr/>
          </p:nvGrpSpPr>
          <p:grpSpPr bwMode="auto">
            <a:xfrm>
              <a:off x="1879603" y="2784477"/>
              <a:ext cx="1447801" cy="1295401"/>
              <a:chOff x="3168" y="1824"/>
              <a:chExt cx="912" cy="816"/>
            </a:xfrm>
          </p:grpSpPr>
          <p:sp>
            <p:nvSpPr>
              <p:cNvPr id="61"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3"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4"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5"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8"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9"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9" name="Group 60"/>
            <p:cNvGrpSpPr>
              <a:grpSpLocks/>
            </p:cNvGrpSpPr>
            <p:nvPr/>
          </p:nvGrpSpPr>
          <p:grpSpPr bwMode="auto">
            <a:xfrm flipH="1">
              <a:off x="5165721" y="2786065"/>
              <a:ext cx="1447801" cy="1295401"/>
              <a:chOff x="3168" y="1824"/>
              <a:chExt cx="912" cy="816"/>
            </a:xfrm>
          </p:grpSpPr>
          <p:sp>
            <p:nvSpPr>
              <p:cNvPr id="52"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4"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5"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58"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9"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51"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1000" b="1" dirty="0">
                  <a:solidFill>
                    <a:srgbClr val="9966FF"/>
                  </a:solidFill>
                  <a:latin typeface="Arial" pitchFamily="34" charset="0"/>
                  <a:cs typeface="Arial" pitchFamily="34" charset="0"/>
                </a:rPr>
                <a:t>21</a:t>
              </a:r>
            </a:p>
          </p:txBody>
        </p:sp>
      </p:grpSp>
      <p:grpSp>
        <p:nvGrpSpPr>
          <p:cNvPr id="10" name="Group 40"/>
          <p:cNvGrpSpPr/>
          <p:nvPr/>
        </p:nvGrpSpPr>
        <p:grpSpPr>
          <a:xfrm>
            <a:off x="498764" y="3798914"/>
            <a:ext cx="2559627" cy="1664106"/>
            <a:chOff x="409575" y="1389063"/>
            <a:chExt cx="8162925" cy="5307012"/>
          </a:xfrm>
        </p:grpSpPr>
        <p:sp>
          <p:nvSpPr>
            <p:cNvPr id="80"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1"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82"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11" name="Group 6"/>
            <p:cNvGrpSpPr>
              <a:grpSpLocks/>
            </p:cNvGrpSpPr>
            <p:nvPr/>
          </p:nvGrpSpPr>
          <p:grpSpPr bwMode="auto">
            <a:xfrm>
              <a:off x="3998914" y="4551364"/>
              <a:ext cx="1146176" cy="1000126"/>
              <a:chOff x="1043" y="2546"/>
              <a:chExt cx="869" cy="740"/>
            </a:xfrm>
          </p:grpSpPr>
          <p:sp>
            <p:nvSpPr>
              <p:cNvPr id="107"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8"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9"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0"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1"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112"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13"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4"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84"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1000" b="1" dirty="0">
                  <a:solidFill>
                    <a:srgbClr val="33CC33"/>
                  </a:solidFill>
                  <a:latin typeface="Arial" pitchFamily="34" charset="0"/>
                  <a:cs typeface="Arial" pitchFamily="34" charset="0"/>
                </a:rPr>
                <a:t>19</a:t>
              </a:r>
            </a:p>
          </p:txBody>
        </p:sp>
        <p:sp>
          <p:nvSpPr>
            <p:cNvPr id="85"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1000" b="1" dirty="0">
                  <a:solidFill>
                    <a:srgbClr val="33CC33"/>
                  </a:solidFill>
                  <a:latin typeface="Arial" pitchFamily="34" charset="0"/>
                  <a:cs typeface="Arial" pitchFamily="34" charset="0"/>
                </a:rPr>
                <a:t>19</a:t>
              </a:r>
            </a:p>
          </p:txBody>
        </p:sp>
        <p:grpSp>
          <p:nvGrpSpPr>
            <p:cNvPr id="12" name="Group 17"/>
            <p:cNvGrpSpPr>
              <a:grpSpLocks/>
            </p:cNvGrpSpPr>
            <p:nvPr/>
          </p:nvGrpSpPr>
          <p:grpSpPr bwMode="auto">
            <a:xfrm>
              <a:off x="1879603" y="2784477"/>
              <a:ext cx="1447801" cy="1295401"/>
              <a:chOff x="3168" y="1824"/>
              <a:chExt cx="912" cy="816"/>
            </a:xfrm>
          </p:grpSpPr>
          <p:sp>
            <p:nvSpPr>
              <p:cNvPr id="98"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9"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0"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1"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2"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3"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4"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5"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6"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3" name="Group 27"/>
            <p:cNvGrpSpPr>
              <a:grpSpLocks/>
            </p:cNvGrpSpPr>
            <p:nvPr/>
          </p:nvGrpSpPr>
          <p:grpSpPr bwMode="auto">
            <a:xfrm flipH="1">
              <a:off x="5165721" y="2786065"/>
              <a:ext cx="1447801" cy="1295401"/>
              <a:chOff x="3168" y="1824"/>
              <a:chExt cx="912" cy="816"/>
            </a:xfrm>
          </p:grpSpPr>
          <p:sp>
            <p:nvSpPr>
              <p:cNvPr id="89"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0"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1"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2"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3"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4"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95"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6"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7"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88"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1000" b="1" dirty="0">
                  <a:solidFill>
                    <a:srgbClr val="33CC33"/>
                  </a:solidFill>
                  <a:latin typeface="Arial" pitchFamily="34" charset="0"/>
                  <a:cs typeface="Arial" pitchFamily="34" charset="0"/>
                </a:rPr>
                <a:t>19</a:t>
              </a:r>
            </a:p>
          </p:txBody>
        </p:sp>
      </p:grpSp>
      <p:grpSp>
        <p:nvGrpSpPr>
          <p:cNvPr id="14" name="Group 40"/>
          <p:cNvGrpSpPr/>
          <p:nvPr/>
        </p:nvGrpSpPr>
        <p:grpSpPr>
          <a:xfrm>
            <a:off x="5915892" y="4311533"/>
            <a:ext cx="2559627" cy="1664106"/>
            <a:chOff x="409575" y="1389063"/>
            <a:chExt cx="8162925" cy="5307012"/>
          </a:xfrm>
        </p:grpSpPr>
        <p:sp>
          <p:nvSpPr>
            <p:cNvPr id="11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11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118"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15" name="Group 6"/>
            <p:cNvGrpSpPr>
              <a:grpSpLocks/>
            </p:cNvGrpSpPr>
            <p:nvPr/>
          </p:nvGrpSpPr>
          <p:grpSpPr bwMode="auto">
            <a:xfrm>
              <a:off x="3998914" y="4551363"/>
              <a:ext cx="1146176" cy="1000126"/>
              <a:chOff x="1043" y="2546"/>
              <a:chExt cx="869" cy="740"/>
            </a:xfrm>
          </p:grpSpPr>
          <p:sp>
            <p:nvSpPr>
              <p:cNvPr id="143"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4"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5"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6"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7"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148"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49"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50"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0"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1000" b="1" dirty="0" smtClean="0">
                  <a:solidFill>
                    <a:srgbClr val="33CC33"/>
                  </a:solidFill>
                  <a:latin typeface="Arial" pitchFamily="34" charset="0"/>
                  <a:cs typeface="Arial" pitchFamily="34" charset="0"/>
                </a:rPr>
                <a:t>32</a:t>
              </a:r>
              <a:endParaRPr lang="en-US" sz="1000" b="1" dirty="0">
                <a:solidFill>
                  <a:srgbClr val="33CC33"/>
                </a:solidFill>
                <a:latin typeface="Arial" pitchFamily="34" charset="0"/>
                <a:cs typeface="Arial" pitchFamily="34" charset="0"/>
              </a:endParaRPr>
            </a:p>
          </p:txBody>
        </p:sp>
        <p:sp>
          <p:nvSpPr>
            <p:cNvPr id="121"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1000" b="1" dirty="0" smtClean="0">
                  <a:solidFill>
                    <a:srgbClr val="33CC33"/>
                  </a:solidFill>
                  <a:latin typeface="Arial" pitchFamily="34" charset="0"/>
                  <a:cs typeface="Arial" pitchFamily="34" charset="0"/>
                </a:rPr>
                <a:t>32</a:t>
              </a:r>
              <a:endParaRPr lang="en-US" sz="1000" b="1" dirty="0">
                <a:solidFill>
                  <a:srgbClr val="33CC33"/>
                </a:solidFill>
                <a:latin typeface="Arial" pitchFamily="34" charset="0"/>
                <a:cs typeface="Arial" pitchFamily="34" charset="0"/>
              </a:endParaRPr>
            </a:p>
          </p:txBody>
        </p:sp>
        <p:grpSp>
          <p:nvGrpSpPr>
            <p:cNvPr id="16" name="Group 17"/>
            <p:cNvGrpSpPr>
              <a:grpSpLocks/>
            </p:cNvGrpSpPr>
            <p:nvPr/>
          </p:nvGrpSpPr>
          <p:grpSpPr bwMode="auto">
            <a:xfrm>
              <a:off x="1879603" y="2784477"/>
              <a:ext cx="1447801" cy="1295401"/>
              <a:chOff x="3168" y="1824"/>
              <a:chExt cx="912" cy="816"/>
            </a:xfrm>
          </p:grpSpPr>
          <p:sp>
            <p:nvSpPr>
              <p:cNvPr id="134"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5"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6"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7"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8"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9"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0"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1"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2"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7" name="Group 27"/>
            <p:cNvGrpSpPr>
              <a:grpSpLocks/>
            </p:cNvGrpSpPr>
            <p:nvPr/>
          </p:nvGrpSpPr>
          <p:grpSpPr bwMode="auto">
            <a:xfrm flipH="1">
              <a:off x="5165721" y="2786065"/>
              <a:ext cx="1447801" cy="1295401"/>
              <a:chOff x="3168" y="1824"/>
              <a:chExt cx="912" cy="816"/>
            </a:xfrm>
          </p:grpSpPr>
          <p:sp>
            <p:nvSpPr>
              <p:cNvPr id="125"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6"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7"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8"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29"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0"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1"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2"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33"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24"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1000" b="1" dirty="0" smtClean="0">
                  <a:solidFill>
                    <a:srgbClr val="33CC33"/>
                  </a:solidFill>
                  <a:latin typeface="Arial" pitchFamily="34" charset="0"/>
                  <a:cs typeface="Arial" pitchFamily="34" charset="0"/>
                </a:rPr>
                <a:t>32</a:t>
              </a:r>
              <a:endParaRPr lang="en-US" sz="1000" b="1" dirty="0">
                <a:solidFill>
                  <a:srgbClr val="33CC33"/>
                </a:solidFill>
                <a:latin typeface="Arial" pitchFamily="34" charset="0"/>
                <a:cs typeface="Arial" pitchFamily="34" charset="0"/>
              </a:endParaRPr>
            </a:p>
          </p:txBody>
        </p:sp>
      </p:grpSp>
      <p:grpSp>
        <p:nvGrpSpPr>
          <p:cNvPr id="18" name="Group 40"/>
          <p:cNvGrpSpPr/>
          <p:nvPr/>
        </p:nvGrpSpPr>
        <p:grpSpPr>
          <a:xfrm>
            <a:off x="3255818" y="4907278"/>
            <a:ext cx="2559627" cy="1664106"/>
            <a:chOff x="409575" y="1389063"/>
            <a:chExt cx="8162925" cy="5307012"/>
          </a:xfrm>
        </p:grpSpPr>
        <p:sp>
          <p:nvSpPr>
            <p:cNvPr id="152"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153"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154"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19" name="Group 6"/>
            <p:cNvGrpSpPr>
              <a:grpSpLocks/>
            </p:cNvGrpSpPr>
            <p:nvPr/>
          </p:nvGrpSpPr>
          <p:grpSpPr bwMode="auto">
            <a:xfrm>
              <a:off x="3998914" y="4551362"/>
              <a:ext cx="1146176" cy="1000126"/>
              <a:chOff x="1043" y="2546"/>
              <a:chExt cx="869" cy="740"/>
            </a:xfrm>
          </p:grpSpPr>
          <p:sp>
            <p:nvSpPr>
              <p:cNvPr id="179"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0"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1"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2"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3"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184"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85"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6"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56"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1000" b="1" dirty="0" smtClean="0">
                  <a:solidFill>
                    <a:srgbClr val="33CC33"/>
                  </a:solidFill>
                  <a:latin typeface="Arial" pitchFamily="34" charset="0"/>
                  <a:cs typeface="Arial" pitchFamily="34" charset="0"/>
                </a:rPr>
                <a:t>21</a:t>
              </a:r>
              <a:endParaRPr lang="en-US" sz="1000" b="1" dirty="0">
                <a:solidFill>
                  <a:srgbClr val="33CC33"/>
                </a:solidFill>
                <a:latin typeface="Arial" pitchFamily="34" charset="0"/>
                <a:cs typeface="Arial" pitchFamily="34" charset="0"/>
              </a:endParaRPr>
            </a:p>
          </p:txBody>
        </p:sp>
        <p:sp>
          <p:nvSpPr>
            <p:cNvPr id="157"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1000" b="1" dirty="0" smtClean="0">
                  <a:solidFill>
                    <a:srgbClr val="33CC33"/>
                  </a:solidFill>
                  <a:latin typeface="Arial" pitchFamily="34" charset="0"/>
                  <a:cs typeface="Arial" pitchFamily="34" charset="0"/>
                </a:rPr>
                <a:t>21</a:t>
              </a:r>
              <a:endParaRPr lang="en-US" sz="1000" b="1" dirty="0">
                <a:solidFill>
                  <a:srgbClr val="33CC33"/>
                </a:solidFill>
                <a:latin typeface="Arial" pitchFamily="34" charset="0"/>
                <a:cs typeface="Arial" pitchFamily="34" charset="0"/>
              </a:endParaRPr>
            </a:p>
          </p:txBody>
        </p:sp>
        <p:grpSp>
          <p:nvGrpSpPr>
            <p:cNvPr id="20" name="Group 17"/>
            <p:cNvGrpSpPr>
              <a:grpSpLocks/>
            </p:cNvGrpSpPr>
            <p:nvPr/>
          </p:nvGrpSpPr>
          <p:grpSpPr bwMode="auto">
            <a:xfrm>
              <a:off x="1879603" y="2784477"/>
              <a:ext cx="1447801" cy="1295401"/>
              <a:chOff x="3168" y="1824"/>
              <a:chExt cx="912" cy="816"/>
            </a:xfrm>
          </p:grpSpPr>
          <p:sp>
            <p:nvSpPr>
              <p:cNvPr id="17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1" name="Group 27"/>
            <p:cNvGrpSpPr>
              <a:grpSpLocks/>
            </p:cNvGrpSpPr>
            <p:nvPr/>
          </p:nvGrpSpPr>
          <p:grpSpPr bwMode="auto">
            <a:xfrm flipH="1">
              <a:off x="5165721" y="2786065"/>
              <a:ext cx="1447801" cy="1295401"/>
              <a:chOff x="3168" y="1824"/>
              <a:chExt cx="912" cy="816"/>
            </a:xfrm>
          </p:grpSpPr>
          <p:sp>
            <p:nvSpPr>
              <p:cNvPr id="161"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2"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3"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4"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5"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6"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7"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8"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69"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160"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1000" b="1" dirty="0" smtClean="0">
                  <a:solidFill>
                    <a:srgbClr val="33CC33"/>
                  </a:solidFill>
                  <a:latin typeface="Arial" pitchFamily="34" charset="0"/>
                  <a:cs typeface="Arial" pitchFamily="34" charset="0"/>
                </a:rPr>
                <a:t>21</a:t>
              </a:r>
              <a:endParaRPr lang="en-US" sz="1000" b="1" dirty="0">
                <a:solidFill>
                  <a:srgbClr val="33CC33"/>
                </a:solidFill>
                <a:latin typeface="Arial" pitchFamily="34" charset="0"/>
                <a:cs typeface="Arial" pitchFamily="34" charset="0"/>
              </a:endParaRPr>
            </a:p>
          </p:txBody>
        </p:sp>
      </p:grpSp>
      <p:sp>
        <p:nvSpPr>
          <p:cNvPr id="158" name="Text Box 122"/>
          <p:cNvSpPr txBox="1">
            <a:spLocks noChangeArrowheads="1"/>
          </p:cNvSpPr>
          <p:nvPr/>
        </p:nvSpPr>
        <p:spPr bwMode="auto">
          <a:xfrm>
            <a:off x="3468361" y="1959377"/>
            <a:ext cx="454162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Possible set of </a:t>
            </a:r>
            <a:r>
              <a:rPr lang="en-US" sz="2800" i="1" dirty="0" smtClean="0">
                <a:solidFill>
                  <a:schemeClr val="tx1"/>
                </a:solidFill>
                <a:latin typeface="Arial" pitchFamily="34" charset="0"/>
                <a:cs typeface="Arial" pitchFamily="34" charset="0"/>
              </a:rPr>
              <a:t>input</a:t>
            </a:r>
            <a:r>
              <a:rPr lang="en-US" sz="2800" dirty="0" smtClean="0">
                <a:latin typeface="Arial" pitchFamily="34" charset="0"/>
                <a:cs typeface="Arial" pitchFamily="34" charset="0"/>
              </a:rPr>
              <a:t> values</a:t>
            </a:r>
            <a:endParaRPr lang="en-US" sz="2800" dirty="0" smtClean="0">
              <a:solidFill>
                <a:schemeClr val="tx1"/>
              </a:solidFill>
              <a:latin typeface="Arial" pitchFamily="34" charset="0"/>
              <a:cs typeface="Arial" pitchFamily="34" charset="0"/>
            </a:endParaRPr>
          </a:p>
        </p:txBody>
      </p:sp>
      <p:sp>
        <p:nvSpPr>
          <p:cNvPr id="226" name="Text Box 122"/>
          <p:cNvSpPr txBox="1">
            <a:spLocks noChangeArrowheads="1"/>
          </p:cNvSpPr>
          <p:nvPr/>
        </p:nvSpPr>
        <p:spPr bwMode="auto">
          <a:xfrm>
            <a:off x="3438529" y="3659921"/>
            <a:ext cx="476124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Possible set of </a:t>
            </a:r>
            <a:r>
              <a:rPr lang="en-US" sz="2800" i="1" dirty="0" smtClean="0">
                <a:solidFill>
                  <a:schemeClr val="tx1"/>
                </a:solidFill>
                <a:latin typeface="Arial" pitchFamily="34" charset="0"/>
                <a:cs typeface="Arial" pitchFamily="34" charset="0"/>
              </a:rPr>
              <a:t>output</a:t>
            </a:r>
            <a:r>
              <a:rPr lang="en-US" sz="2800" dirty="0" smtClean="0">
                <a:latin typeface="Arial" pitchFamily="34" charset="0"/>
                <a:cs typeface="Arial" pitchFamily="34" charset="0"/>
              </a:rPr>
              <a:t> values</a:t>
            </a:r>
            <a:endParaRPr lang="en-US" sz="2800" dirty="0" smtClean="0">
              <a:solidFill>
                <a:schemeClr val="tx1"/>
              </a:solidFill>
              <a:latin typeface="Arial" pitchFamily="34" charset="0"/>
              <a:cs typeface="Arial" pitchFamily="34" charset="0"/>
            </a:endParaRPr>
          </a:p>
        </p:txBody>
      </p:sp>
      <p:grpSp>
        <p:nvGrpSpPr>
          <p:cNvPr id="229" name="Group 228"/>
          <p:cNvGrpSpPr/>
          <p:nvPr/>
        </p:nvGrpSpPr>
        <p:grpSpPr>
          <a:xfrm>
            <a:off x="4110273" y="2745334"/>
            <a:ext cx="4745372" cy="651849"/>
            <a:chOff x="4110273" y="2761307"/>
            <a:chExt cx="4745372" cy="651849"/>
          </a:xfrm>
        </p:grpSpPr>
        <p:sp>
          <p:nvSpPr>
            <p:cNvPr id="227" name="Text Box 122"/>
            <p:cNvSpPr txBox="1">
              <a:spLocks noChangeArrowheads="1"/>
            </p:cNvSpPr>
            <p:nvPr/>
          </p:nvSpPr>
          <p:spPr bwMode="auto">
            <a:xfrm>
              <a:off x="5731072" y="2825621"/>
              <a:ext cx="312457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Finite computation</a:t>
              </a:r>
              <a:endParaRPr lang="en-US" sz="2800" dirty="0" smtClean="0">
                <a:solidFill>
                  <a:schemeClr val="tx1"/>
                </a:solidFill>
                <a:latin typeface="Arial" pitchFamily="34" charset="0"/>
                <a:cs typeface="Arial" pitchFamily="34" charset="0"/>
              </a:endParaRPr>
            </a:p>
          </p:txBody>
        </p:sp>
        <p:sp>
          <p:nvSpPr>
            <p:cNvPr id="228" name="Down Arrow 227"/>
            <p:cNvSpPr/>
            <p:nvPr/>
          </p:nvSpPr>
          <p:spPr bwMode="auto">
            <a:xfrm>
              <a:off x="4110273" y="2761307"/>
              <a:ext cx="769545" cy="651849"/>
            </a:xfrm>
            <a:prstGeom prst="downArrow">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blinds(horizontal)">
                                      <p:cBhvr>
                                        <p:cTn id="10" dur="5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blinds(horizontal)">
                                      <p:cBhvr>
                                        <p:cTn id="15" dur="50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blinds(horizontal)">
                                      <p:cBhvr>
                                        <p:cTn id="20" dur="500"/>
                                        <p:tgtEl>
                                          <p:spTgt spid="226"/>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2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4"/>
          <p:cNvSpPr>
            <a:spLocks noGrp="1" noChangeArrowheads="1"/>
          </p:cNvSpPr>
          <p:nvPr>
            <p:ph type="title"/>
          </p:nvPr>
        </p:nvSpPr>
        <p:spPr/>
        <p:txBody>
          <a:bodyPr/>
          <a:lstStyle/>
          <a:p>
            <a:r>
              <a:rPr lang="en-US" sz="4000" dirty="0" smtClean="0"/>
              <a:t>Agree on </a:t>
            </a:r>
            <a:r>
              <a:rPr lang="en-US" sz="4000" dirty="0" smtClean="0">
                <a:latin typeface="cmsy10"/>
              </a:rPr>
              <a:t>·</a:t>
            </a:r>
            <a:r>
              <a:rPr lang="en-US" sz="4000" dirty="0" smtClean="0"/>
              <a:t> </a:t>
            </a:r>
            <a:r>
              <a:rPr lang="en-US" sz="4000" i="1" dirty="0" smtClean="0"/>
              <a:t>k</a:t>
            </a:r>
            <a:r>
              <a:rPr lang="en-US" sz="4000" dirty="0" smtClean="0"/>
              <a:t> Inputs</a:t>
            </a:r>
          </a:p>
        </p:txBody>
      </p:sp>
      <p:grpSp>
        <p:nvGrpSpPr>
          <p:cNvPr id="2" name="Group 40"/>
          <p:cNvGrpSpPr/>
          <p:nvPr/>
        </p:nvGrpSpPr>
        <p:grpSpPr>
          <a:xfrm>
            <a:off x="409575" y="1389063"/>
            <a:ext cx="8162925" cy="5307012"/>
            <a:chOff x="409575" y="1389063"/>
            <a:chExt cx="8162925" cy="5307012"/>
          </a:xfrm>
        </p:grpSpPr>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latin typeface="Arial" pitchFamily="34" charset="0"/>
                <a:cs typeface="Arial" pitchFamily="34" charset="0"/>
              </a:endParaRPr>
            </a:p>
          </p:txBody>
        </p:sp>
        <p:grpSp>
          <p:nvGrpSpPr>
            <p:cNvPr id="3" name="Group 6"/>
            <p:cNvGrpSpPr>
              <a:grpSpLocks/>
            </p:cNvGrpSpPr>
            <p:nvPr/>
          </p:nvGrpSpPr>
          <p:grpSpPr bwMode="auto">
            <a:xfrm>
              <a:off x="3998913" y="4551363"/>
              <a:ext cx="1146175" cy="1000125"/>
              <a:chOff x="1043" y="2546"/>
              <a:chExt cx="869" cy="740"/>
            </a:xfrm>
          </p:grpSpPr>
          <p:sp>
            <p:nvSpPr>
              <p:cNvPr id="33824"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5"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6"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7"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8"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33829"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33830"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31"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a:solidFill>
                    <a:srgbClr val="33CC33"/>
                  </a:solidFill>
                  <a:latin typeface="Arial" pitchFamily="34" charset="0"/>
                  <a:cs typeface="Arial" pitchFamily="34" charset="0"/>
                </a:rPr>
                <a:t>19</a:t>
              </a:r>
            </a:p>
          </p:txBody>
        </p:sp>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dirty="0" smtClean="0">
                  <a:solidFill>
                    <a:srgbClr val="33CC33"/>
                  </a:solidFill>
                  <a:latin typeface="Arial" pitchFamily="34" charset="0"/>
                  <a:cs typeface="Arial" pitchFamily="34" charset="0"/>
                </a:rPr>
                <a:t>19</a:t>
              </a:r>
              <a:endParaRPr lang="en-US" sz="4400" b="1" dirty="0">
                <a:solidFill>
                  <a:srgbClr val="33CC33"/>
                </a:solidFill>
                <a:latin typeface="Arial" pitchFamily="34" charset="0"/>
                <a:cs typeface="Arial" pitchFamily="34" charset="0"/>
              </a:endParaRPr>
            </a:p>
          </p:txBody>
        </p:sp>
        <p:grpSp>
          <p:nvGrpSpPr>
            <p:cNvPr id="4" name="Group 17"/>
            <p:cNvGrpSpPr>
              <a:grpSpLocks/>
            </p:cNvGrpSpPr>
            <p:nvPr/>
          </p:nvGrpSpPr>
          <p:grpSpPr bwMode="auto">
            <a:xfrm>
              <a:off x="1879600" y="2784475"/>
              <a:ext cx="1447800" cy="1295400"/>
              <a:chOff x="3168" y="1824"/>
              <a:chExt cx="912" cy="816"/>
            </a:xfrm>
          </p:grpSpPr>
          <p:sp>
            <p:nvSpPr>
              <p:cNvPr id="3381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 name="Group 27"/>
            <p:cNvGrpSpPr>
              <a:grpSpLocks/>
            </p:cNvGrpSpPr>
            <p:nvPr/>
          </p:nvGrpSpPr>
          <p:grpSpPr bwMode="auto">
            <a:xfrm flipH="1">
              <a:off x="5165725" y="2786063"/>
              <a:ext cx="1447800" cy="1295400"/>
              <a:chOff x="3168" y="1824"/>
              <a:chExt cx="912" cy="816"/>
            </a:xfrm>
          </p:grpSpPr>
          <p:sp>
            <p:nvSpPr>
              <p:cNvPr id="3380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0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1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3805"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4400" b="1" dirty="0" smtClean="0">
                  <a:solidFill>
                    <a:schemeClr val="accent6">
                      <a:lumMod val="60000"/>
                      <a:lumOff val="40000"/>
                    </a:schemeClr>
                  </a:solidFill>
                  <a:latin typeface="Arial" pitchFamily="34" charset="0"/>
                  <a:cs typeface="Arial" pitchFamily="34" charset="0"/>
                </a:rPr>
                <a:t>21</a:t>
              </a:r>
              <a:endParaRPr lang="en-US" sz="4400" b="1" dirty="0">
                <a:solidFill>
                  <a:schemeClr val="accent6">
                    <a:lumMod val="60000"/>
                    <a:lumOff val="40000"/>
                  </a:schemeClr>
                </a:solidFill>
                <a:latin typeface="Arial" pitchFamily="34" charset="0"/>
                <a:cs typeface="Arial" pitchFamily="34" charset="0"/>
              </a:endParaRPr>
            </a:p>
          </p:txBody>
        </p:sp>
      </p:grpSp>
      <p:sp>
        <p:nvSpPr>
          <p:cNvPr id="39"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40"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14</a:t>
            </a:fld>
            <a:endParaRPr lang="en-US" dirty="0"/>
          </a:p>
        </p:txBody>
      </p:sp>
      <p:sp>
        <p:nvSpPr>
          <p:cNvPr id="42" name="Text Box 122"/>
          <p:cNvSpPr txBox="1">
            <a:spLocks noChangeArrowheads="1"/>
          </p:cNvSpPr>
          <p:nvPr/>
        </p:nvSpPr>
        <p:spPr bwMode="auto">
          <a:xfrm>
            <a:off x="5291695" y="5757122"/>
            <a:ext cx="284404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i="1" dirty="0" smtClean="0">
                <a:solidFill>
                  <a:schemeClr val="tx1"/>
                </a:solidFill>
                <a:latin typeface="Arial" pitchFamily="34" charset="0"/>
                <a:cs typeface="Arial" pitchFamily="34" charset="0"/>
              </a:rPr>
              <a:t>k</a:t>
            </a:r>
            <a:r>
              <a:rPr lang="en-US" sz="2800" dirty="0" smtClean="0">
                <a:latin typeface="Arial" pitchFamily="34" charset="0"/>
                <a:cs typeface="Arial" pitchFamily="34" charset="0"/>
              </a:rPr>
              <a:t>-set agreement</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168650" y="1724025"/>
            <a:ext cx="2795588" cy="2765425"/>
            <a:chOff x="1280" y="1415"/>
            <a:chExt cx="1761" cy="2017"/>
          </a:xfrm>
        </p:grpSpPr>
        <p:sp>
          <p:nvSpPr>
            <p:cNvPr id="199685" name="Freeform 5"/>
            <p:cNvSpPr>
              <a:spLocks/>
            </p:cNvSpPr>
            <p:nvPr/>
          </p:nvSpPr>
          <p:spPr bwMode="auto">
            <a:xfrm>
              <a:off x="1280" y="2778"/>
              <a:ext cx="1761" cy="577"/>
            </a:xfrm>
            <a:custGeom>
              <a:avLst/>
              <a:gdLst/>
              <a:ahLst/>
              <a:cxnLst>
                <a:cxn ang="0">
                  <a:pos x="698" y="0"/>
                </a:cxn>
                <a:cxn ang="0">
                  <a:pos x="1760" y="0"/>
                </a:cxn>
                <a:cxn ang="0">
                  <a:pos x="1184" y="576"/>
                </a:cxn>
                <a:cxn ang="0">
                  <a:pos x="0" y="576"/>
                </a:cxn>
                <a:cxn ang="0">
                  <a:pos x="698" y="0"/>
                </a:cxn>
              </a:cxnLst>
              <a:rect l="0" t="0" r="r" b="b"/>
              <a:pathLst>
                <a:path w="1761" h="577">
                  <a:moveTo>
                    <a:pt x="698" y="0"/>
                  </a:moveTo>
                  <a:lnTo>
                    <a:pt x="1760" y="0"/>
                  </a:lnTo>
                  <a:lnTo>
                    <a:pt x="1184" y="576"/>
                  </a:lnTo>
                  <a:lnTo>
                    <a:pt x="0" y="576"/>
                  </a:lnTo>
                  <a:lnTo>
                    <a:pt x="698" y="0"/>
                  </a:lnTo>
                </a:path>
              </a:pathLst>
            </a:custGeom>
            <a:solidFill>
              <a:srgbClr val="C0FEF4"/>
            </a:solidFill>
            <a:ln w="12700" cap="rnd" cmpd="sng">
              <a:solidFill>
                <a:schemeClr val="tx2"/>
              </a:solidFill>
              <a:prstDash val="solid"/>
              <a:round/>
              <a:headEnd type="none" w="med" len="med"/>
              <a:tailEnd type="none" w="med" len="med"/>
            </a:ln>
            <a:effectLst/>
          </p:spPr>
          <p:txBody>
            <a:bodyPr/>
            <a:lstStyle/>
            <a:p>
              <a:endParaRPr lang="en-US"/>
            </a:p>
          </p:txBody>
        </p:sp>
        <p:sp>
          <p:nvSpPr>
            <p:cNvPr id="199686" name="Freeform 6"/>
            <p:cNvSpPr>
              <a:spLocks/>
            </p:cNvSpPr>
            <p:nvPr/>
          </p:nvSpPr>
          <p:spPr bwMode="auto">
            <a:xfrm>
              <a:off x="1280" y="2516"/>
              <a:ext cx="1761" cy="577"/>
            </a:xfrm>
            <a:custGeom>
              <a:avLst/>
              <a:gdLst/>
              <a:ahLst/>
              <a:cxnLst>
                <a:cxn ang="0">
                  <a:pos x="698" y="0"/>
                </a:cxn>
                <a:cxn ang="0">
                  <a:pos x="1760" y="0"/>
                </a:cxn>
                <a:cxn ang="0">
                  <a:pos x="1184" y="576"/>
                </a:cxn>
                <a:cxn ang="0">
                  <a:pos x="0" y="576"/>
                </a:cxn>
                <a:cxn ang="0">
                  <a:pos x="698" y="0"/>
                </a:cxn>
              </a:cxnLst>
              <a:rect l="0" t="0" r="r" b="b"/>
              <a:pathLst>
                <a:path w="1761" h="577">
                  <a:moveTo>
                    <a:pt x="698" y="0"/>
                  </a:moveTo>
                  <a:lnTo>
                    <a:pt x="1760" y="0"/>
                  </a:lnTo>
                  <a:lnTo>
                    <a:pt x="1184" y="576"/>
                  </a:lnTo>
                  <a:lnTo>
                    <a:pt x="0" y="576"/>
                  </a:lnTo>
                  <a:lnTo>
                    <a:pt x="698" y="0"/>
                  </a:lnTo>
                </a:path>
              </a:pathLst>
            </a:custGeom>
            <a:solidFill>
              <a:srgbClr val="C0FEF4"/>
            </a:solidFill>
            <a:ln w="12700" cap="rnd" cmpd="sng">
              <a:solidFill>
                <a:schemeClr val="tx2"/>
              </a:solidFill>
              <a:prstDash val="solid"/>
              <a:round/>
              <a:headEnd type="none" w="med" len="med"/>
              <a:tailEnd type="none" w="med" len="med"/>
            </a:ln>
            <a:effectLst/>
          </p:spPr>
          <p:txBody>
            <a:bodyPr/>
            <a:lstStyle/>
            <a:p>
              <a:endParaRPr lang="en-US"/>
            </a:p>
          </p:txBody>
        </p:sp>
        <p:sp>
          <p:nvSpPr>
            <p:cNvPr id="199687" name="Freeform 7"/>
            <p:cNvSpPr>
              <a:spLocks/>
            </p:cNvSpPr>
            <p:nvPr/>
          </p:nvSpPr>
          <p:spPr bwMode="auto">
            <a:xfrm>
              <a:off x="1280" y="2247"/>
              <a:ext cx="1761" cy="577"/>
            </a:xfrm>
            <a:custGeom>
              <a:avLst/>
              <a:gdLst/>
              <a:ahLst/>
              <a:cxnLst>
                <a:cxn ang="0">
                  <a:pos x="698" y="0"/>
                </a:cxn>
                <a:cxn ang="0">
                  <a:pos x="1760" y="0"/>
                </a:cxn>
                <a:cxn ang="0">
                  <a:pos x="1184" y="576"/>
                </a:cxn>
                <a:cxn ang="0">
                  <a:pos x="0" y="576"/>
                </a:cxn>
                <a:cxn ang="0">
                  <a:pos x="698" y="0"/>
                </a:cxn>
              </a:cxnLst>
              <a:rect l="0" t="0" r="r" b="b"/>
              <a:pathLst>
                <a:path w="1761" h="577">
                  <a:moveTo>
                    <a:pt x="698" y="0"/>
                  </a:moveTo>
                  <a:lnTo>
                    <a:pt x="1760" y="0"/>
                  </a:lnTo>
                  <a:lnTo>
                    <a:pt x="1184" y="576"/>
                  </a:lnTo>
                  <a:lnTo>
                    <a:pt x="0" y="576"/>
                  </a:lnTo>
                  <a:lnTo>
                    <a:pt x="698" y="0"/>
                  </a:lnTo>
                </a:path>
              </a:pathLst>
            </a:custGeom>
            <a:solidFill>
              <a:srgbClr val="C0FEF4"/>
            </a:solidFill>
            <a:ln w="12700" cap="rnd" cmpd="sng">
              <a:solidFill>
                <a:schemeClr val="tx2"/>
              </a:solidFill>
              <a:prstDash val="solid"/>
              <a:round/>
              <a:headEnd type="none" w="med" len="med"/>
              <a:tailEnd type="none" w="med" len="med"/>
            </a:ln>
            <a:effectLst/>
          </p:spPr>
          <p:txBody>
            <a:bodyPr/>
            <a:lstStyle/>
            <a:p>
              <a:endParaRPr lang="en-US"/>
            </a:p>
          </p:txBody>
        </p:sp>
        <p:sp>
          <p:nvSpPr>
            <p:cNvPr id="199688" name="Freeform 8"/>
            <p:cNvSpPr>
              <a:spLocks/>
            </p:cNvSpPr>
            <p:nvPr/>
          </p:nvSpPr>
          <p:spPr bwMode="auto">
            <a:xfrm>
              <a:off x="1280" y="1972"/>
              <a:ext cx="1761" cy="577"/>
            </a:xfrm>
            <a:custGeom>
              <a:avLst/>
              <a:gdLst/>
              <a:ahLst/>
              <a:cxnLst>
                <a:cxn ang="0">
                  <a:pos x="698" y="0"/>
                </a:cxn>
                <a:cxn ang="0">
                  <a:pos x="1760" y="0"/>
                </a:cxn>
                <a:cxn ang="0">
                  <a:pos x="1184" y="576"/>
                </a:cxn>
                <a:cxn ang="0">
                  <a:pos x="0" y="576"/>
                </a:cxn>
                <a:cxn ang="0">
                  <a:pos x="698" y="0"/>
                </a:cxn>
              </a:cxnLst>
              <a:rect l="0" t="0" r="r" b="b"/>
              <a:pathLst>
                <a:path w="1761" h="577">
                  <a:moveTo>
                    <a:pt x="698" y="0"/>
                  </a:moveTo>
                  <a:lnTo>
                    <a:pt x="1760" y="0"/>
                  </a:lnTo>
                  <a:lnTo>
                    <a:pt x="1184" y="576"/>
                  </a:lnTo>
                  <a:lnTo>
                    <a:pt x="0" y="576"/>
                  </a:lnTo>
                  <a:lnTo>
                    <a:pt x="698" y="0"/>
                  </a:lnTo>
                </a:path>
              </a:pathLst>
            </a:custGeom>
            <a:solidFill>
              <a:srgbClr val="C0FEF4"/>
            </a:solidFill>
            <a:ln w="12700" cap="rnd" cmpd="sng">
              <a:solidFill>
                <a:schemeClr val="tx2"/>
              </a:solidFill>
              <a:prstDash val="solid"/>
              <a:round/>
              <a:headEnd type="none" w="med" len="med"/>
              <a:tailEnd type="none" w="med" len="med"/>
            </a:ln>
            <a:effectLst/>
          </p:spPr>
          <p:txBody>
            <a:bodyPr/>
            <a:lstStyle/>
            <a:p>
              <a:endParaRPr lang="en-US"/>
            </a:p>
          </p:txBody>
        </p:sp>
        <p:sp>
          <p:nvSpPr>
            <p:cNvPr id="199689" name="Freeform 9"/>
            <p:cNvSpPr>
              <a:spLocks/>
            </p:cNvSpPr>
            <p:nvPr/>
          </p:nvSpPr>
          <p:spPr bwMode="auto">
            <a:xfrm>
              <a:off x="1280" y="1697"/>
              <a:ext cx="1761" cy="577"/>
            </a:xfrm>
            <a:custGeom>
              <a:avLst/>
              <a:gdLst/>
              <a:ahLst/>
              <a:cxnLst>
                <a:cxn ang="0">
                  <a:pos x="698" y="0"/>
                </a:cxn>
                <a:cxn ang="0">
                  <a:pos x="1760" y="0"/>
                </a:cxn>
                <a:cxn ang="0">
                  <a:pos x="1184" y="576"/>
                </a:cxn>
                <a:cxn ang="0">
                  <a:pos x="0" y="576"/>
                </a:cxn>
                <a:cxn ang="0">
                  <a:pos x="698" y="0"/>
                </a:cxn>
              </a:cxnLst>
              <a:rect l="0" t="0" r="r" b="b"/>
              <a:pathLst>
                <a:path w="1761" h="577">
                  <a:moveTo>
                    <a:pt x="698" y="0"/>
                  </a:moveTo>
                  <a:lnTo>
                    <a:pt x="1760" y="0"/>
                  </a:lnTo>
                  <a:lnTo>
                    <a:pt x="1184" y="576"/>
                  </a:lnTo>
                  <a:lnTo>
                    <a:pt x="0" y="576"/>
                  </a:lnTo>
                  <a:lnTo>
                    <a:pt x="698" y="0"/>
                  </a:lnTo>
                </a:path>
              </a:pathLst>
            </a:custGeom>
            <a:solidFill>
              <a:srgbClr val="C0FEF4"/>
            </a:solidFill>
            <a:ln w="12700" cap="rnd" cmpd="sng">
              <a:solidFill>
                <a:schemeClr val="tx2"/>
              </a:solidFill>
              <a:prstDash val="solid"/>
              <a:round/>
              <a:headEnd type="none" w="med" len="med"/>
              <a:tailEnd type="none" w="med" len="med"/>
            </a:ln>
            <a:effectLst/>
          </p:spPr>
          <p:txBody>
            <a:bodyPr/>
            <a:lstStyle/>
            <a:p>
              <a:endParaRPr lang="en-US"/>
            </a:p>
          </p:txBody>
        </p:sp>
        <p:sp>
          <p:nvSpPr>
            <p:cNvPr id="199690" name="Rectangle 10"/>
            <p:cNvSpPr>
              <a:spLocks noChangeArrowheads="1"/>
            </p:cNvSpPr>
            <p:nvPr/>
          </p:nvSpPr>
          <p:spPr bwMode="auto">
            <a:xfrm>
              <a:off x="2508" y="2249"/>
              <a:ext cx="368" cy="133"/>
            </a:xfrm>
            <a:prstGeom prst="rect">
              <a:avLst/>
            </a:prstGeom>
            <a:noFill/>
            <a:ln w="12700">
              <a:noFill/>
              <a:miter lim="800000"/>
              <a:headEnd/>
              <a:tailEnd/>
            </a:ln>
            <a:effectLst/>
          </p:spPr>
          <p:txBody>
            <a:bodyPr wrap="none" lIns="73025" tIns="36513" rIns="73025" bIns="36513">
              <a:spAutoFit/>
            </a:bodyPr>
            <a:lstStyle/>
            <a:p>
              <a:pPr algn="l" defTabSz="585788" rtl="1">
                <a:lnSpc>
                  <a:spcPct val="90000"/>
                </a:lnSpc>
              </a:pPr>
              <a:r>
                <a:rPr lang="en-US" sz="800" b="1">
                  <a:solidFill>
                    <a:schemeClr val="tx1"/>
                  </a:solidFill>
                  <a:latin typeface="Arial" charset="0"/>
                </a:rPr>
                <a:t>35,000 f t</a:t>
              </a:r>
            </a:p>
          </p:txBody>
        </p:sp>
        <p:sp>
          <p:nvSpPr>
            <p:cNvPr id="199691" name="Rectangle 11"/>
            <p:cNvSpPr>
              <a:spLocks noChangeArrowheads="1"/>
            </p:cNvSpPr>
            <p:nvPr/>
          </p:nvSpPr>
          <p:spPr bwMode="auto">
            <a:xfrm>
              <a:off x="2508" y="2517"/>
              <a:ext cx="368" cy="133"/>
            </a:xfrm>
            <a:prstGeom prst="rect">
              <a:avLst/>
            </a:prstGeom>
            <a:noFill/>
            <a:ln w="12700">
              <a:noFill/>
              <a:miter lim="800000"/>
              <a:headEnd/>
              <a:tailEnd/>
            </a:ln>
            <a:effectLst/>
          </p:spPr>
          <p:txBody>
            <a:bodyPr wrap="none" lIns="73025" tIns="36513" rIns="73025" bIns="36513">
              <a:spAutoFit/>
            </a:bodyPr>
            <a:lstStyle/>
            <a:p>
              <a:pPr algn="l" defTabSz="585788" rtl="1">
                <a:lnSpc>
                  <a:spcPct val="90000"/>
                </a:lnSpc>
              </a:pPr>
              <a:r>
                <a:rPr lang="en-US" sz="800" b="1">
                  <a:solidFill>
                    <a:schemeClr val="tx1"/>
                  </a:solidFill>
                  <a:latin typeface="Arial" charset="0"/>
                </a:rPr>
                <a:t>34,000 f t</a:t>
              </a:r>
            </a:p>
          </p:txBody>
        </p:sp>
        <p:sp>
          <p:nvSpPr>
            <p:cNvPr id="199692" name="Rectangle 12"/>
            <p:cNvSpPr>
              <a:spLocks noChangeArrowheads="1"/>
            </p:cNvSpPr>
            <p:nvPr/>
          </p:nvSpPr>
          <p:spPr bwMode="auto">
            <a:xfrm>
              <a:off x="2508" y="2793"/>
              <a:ext cx="368" cy="133"/>
            </a:xfrm>
            <a:prstGeom prst="rect">
              <a:avLst/>
            </a:prstGeom>
            <a:noFill/>
            <a:ln w="12700">
              <a:noFill/>
              <a:miter lim="800000"/>
              <a:headEnd/>
              <a:tailEnd/>
            </a:ln>
            <a:effectLst/>
          </p:spPr>
          <p:txBody>
            <a:bodyPr wrap="none" lIns="73025" tIns="36513" rIns="73025" bIns="36513">
              <a:spAutoFit/>
            </a:bodyPr>
            <a:lstStyle/>
            <a:p>
              <a:pPr algn="l" defTabSz="585788" rtl="1">
                <a:lnSpc>
                  <a:spcPct val="90000"/>
                </a:lnSpc>
              </a:pPr>
              <a:r>
                <a:rPr lang="en-US" sz="800" b="1">
                  <a:solidFill>
                    <a:schemeClr val="tx1"/>
                  </a:solidFill>
                  <a:latin typeface="Arial" charset="0"/>
                </a:rPr>
                <a:t>33,000 f t</a:t>
              </a:r>
            </a:p>
          </p:txBody>
        </p:sp>
        <p:sp>
          <p:nvSpPr>
            <p:cNvPr id="199693" name="Rectangle 13"/>
            <p:cNvSpPr>
              <a:spLocks noChangeArrowheads="1"/>
            </p:cNvSpPr>
            <p:nvPr/>
          </p:nvSpPr>
          <p:spPr bwMode="auto">
            <a:xfrm>
              <a:off x="2508" y="3074"/>
              <a:ext cx="368" cy="133"/>
            </a:xfrm>
            <a:prstGeom prst="rect">
              <a:avLst/>
            </a:prstGeom>
            <a:noFill/>
            <a:ln w="12700">
              <a:noFill/>
              <a:miter lim="800000"/>
              <a:headEnd/>
              <a:tailEnd/>
            </a:ln>
            <a:effectLst/>
          </p:spPr>
          <p:txBody>
            <a:bodyPr wrap="none" lIns="73025" tIns="36513" rIns="73025" bIns="36513">
              <a:spAutoFit/>
            </a:bodyPr>
            <a:lstStyle/>
            <a:p>
              <a:pPr algn="l" defTabSz="585788" rtl="1">
                <a:lnSpc>
                  <a:spcPct val="90000"/>
                </a:lnSpc>
              </a:pPr>
              <a:r>
                <a:rPr lang="en-US" sz="800" b="1">
                  <a:solidFill>
                    <a:schemeClr val="tx1"/>
                  </a:solidFill>
                  <a:latin typeface="Arial" charset="0"/>
                </a:rPr>
                <a:t>32,000 f t</a:t>
              </a:r>
            </a:p>
          </p:txBody>
        </p:sp>
        <p:sp>
          <p:nvSpPr>
            <p:cNvPr id="199694" name="Rectangle 14"/>
            <p:cNvSpPr>
              <a:spLocks noChangeArrowheads="1"/>
            </p:cNvSpPr>
            <p:nvPr/>
          </p:nvSpPr>
          <p:spPr bwMode="auto">
            <a:xfrm>
              <a:off x="2508" y="3298"/>
              <a:ext cx="368" cy="134"/>
            </a:xfrm>
            <a:prstGeom prst="rect">
              <a:avLst/>
            </a:prstGeom>
            <a:noFill/>
            <a:ln w="12700">
              <a:noFill/>
              <a:miter lim="800000"/>
              <a:headEnd/>
              <a:tailEnd/>
            </a:ln>
            <a:effectLst/>
          </p:spPr>
          <p:txBody>
            <a:bodyPr wrap="none" lIns="73025" tIns="36513" rIns="73025" bIns="36513">
              <a:spAutoFit/>
            </a:bodyPr>
            <a:lstStyle/>
            <a:p>
              <a:pPr algn="l" defTabSz="585788" rtl="1">
                <a:lnSpc>
                  <a:spcPct val="90000"/>
                </a:lnSpc>
              </a:pPr>
              <a:r>
                <a:rPr lang="en-US" sz="800" b="1">
                  <a:solidFill>
                    <a:schemeClr val="tx1"/>
                  </a:solidFill>
                  <a:latin typeface="Arial" charset="0"/>
                </a:rPr>
                <a:t>31,000 f t</a:t>
              </a:r>
            </a:p>
          </p:txBody>
        </p:sp>
        <p:sp>
          <p:nvSpPr>
            <p:cNvPr id="199695" name="Rectangle 15"/>
            <p:cNvSpPr>
              <a:spLocks noChangeArrowheads="1"/>
            </p:cNvSpPr>
            <p:nvPr/>
          </p:nvSpPr>
          <p:spPr bwMode="auto">
            <a:xfrm>
              <a:off x="2520" y="1961"/>
              <a:ext cx="368" cy="134"/>
            </a:xfrm>
            <a:prstGeom prst="rect">
              <a:avLst/>
            </a:prstGeom>
            <a:noFill/>
            <a:ln w="12700">
              <a:noFill/>
              <a:miter lim="800000"/>
              <a:headEnd/>
              <a:tailEnd/>
            </a:ln>
            <a:effectLst/>
          </p:spPr>
          <p:txBody>
            <a:bodyPr wrap="none" lIns="73025" tIns="36513" rIns="73025" bIns="36513">
              <a:spAutoFit/>
            </a:bodyPr>
            <a:lstStyle/>
            <a:p>
              <a:pPr algn="l" defTabSz="585788" rtl="1">
                <a:lnSpc>
                  <a:spcPct val="90000"/>
                </a:lnSpc>
              </a:pPr>
              <a:r>
                <a:rPr lang="en-US" sz="800" b="1">
                  <a:solidFill>
                    <a:schemeClr val="tx1"/>
                  </a:solidFill>
                  <a:latin typeface="Arial" charset="0"/>
                </a:rPr>
                <a:t>36,000 f t</a:t>
              </a:r>
            </a:p>
          </p:txBody>
        </p:sp>
        <p:sp>
          <p:nvSpPr>
            <p:cNvPr id="199696" name="Freeform 16"/>
            <p:cNvSpPr>
              <a:spLocks/>
            </p:cNvSpPr>
            <p:nvPr/>
          </p:nvSpPr>
          <p:spPr bwMode="auto">
            <a:xfrm>
              <a:off x="1280" y="1415"/>
              <a:ext cx="1761" cy="577"/>
            </a:xfrm>
            <a:custGeom>
              <a:avLst/>
              <a:gdLst/>
              <a:ahLst/>
              <a:cxnLst>
                <a:cxn ang="0">
                  <a:pos x="698" y="0"/>
                </a:cxn>
                <a:cxn ang="0">
                  <a:pos x="1760" y="0"/>
                </a:cxn>
                <a:cxn ang="0">
                  <a:pos x="1184" y="576"/>
                </a:cxn>
                <a:cxn ang="0">
                  <a:pos x="0" y="576"/>
                </a:cxn>
                <a:cxn ang="0">
                  <a:pos x="698" y="0"/>
                </a:cxn>
              </a:cxnLst>
              <a:rect l="0" t="0" r="r" b="b"/>
              <a:pathLst>
                <a:path w="1761" h="577">
                  <a:moveTo>
                    <a:pt x="698" y="0"/>
                  </a:moveTo>
                  <a:lnTo>
                    <a:pt x="1760" y="0"/>
                  </a:lnTo>
                  <a:lnTo>
                    <a:pt x="1184" y="576"/>
                  </a:lnTo>
                  <a:lnTo>
                    <a:pt x="0" y="576"/>
                  </a:lnTo>
                  <a:lnTo>
                    <a:pt x="698" y="0"/>
                  </a:lnTo>
                </a:path>
              </a:pathLst>
            </a:custGeom>
            <a:solidFill>
              <a:srgbClr val="C0FEF4"/>
            </a:solidFill>
            <a:ln w="12700" cap="rnd" cmpd="sng">
              <a:solidFill>
                <a:schemeClr val="tx2"/>
              </a:solidFill>
              <a:prstDash val="solid"/>
              <a:round/>
              <a:headEnd type="none" w="med" len="med"/>
              <a:tailEnd type="none" w="med" len="med"/>
            </a:ln>
            <a:effectLst/>
          </p:spPr>
          <p:txBody>
            <a:bodyPr/>
            <a:lstStyle/>
            <a:p>
              <a:endParaRPr lang="en-US"/>
            </a:p>
          </p:txBody>
        </p:sp>
      </p:grpSp>
      <p:grpSp>
        <p:nvGrpSpPr>
          <p:cNvPr id="3" name="Group 17"/>
          <p:cNvGrpSpPr>
            <a:grpSpLocks/>
          </p:cNvGrpSpPr>
          <p:nvPr/>
        </p:nvGrpSpPr>
        <p:grpSpPr bwMode="auto">
          <a:xfrm>
            <a:off x="6091238" y="2236788"/>
            <a:ext cx="1343025" cy="620712"/>
            <a:chOff x="3121" y="1789"/>
            <a:chExt cx="846" cy="453"/>
          </a:xfrm>
        </p:grpSpPr>
        <p:grpSp>
          <p:nvGrpSpPr>
            <p:cNvPr id="4" name="Group 18"/>
            <p:cNvGrpSpPr>
              <a:grpSpLocks/>
            </p:cNvGrpSpPr>
            <p:nvPr/>
          </p:nvGrpSpPr>
          <p:grpSpPr bwMode="auto">
            <a:xfrm>
              <a:off x="3272" y="1789"/>
              <a:ext cx="695" cy="193"/>
              <a:chOff x="3272" y="1789"/>
              <a:chExt cx="695" cy="193"/>
            </a:xfrm>
          </p:grpSpPr>
          <p:grpSp>
            <p:nvGrpSpPr>
              <p:cNvPr id="5" name="Group 19"/>
              <p:cNvGrpSpPr>
                <a:grpSpLocks/>
              </p:cNvGrpSpPr>
              <p:nvPr/>
            </p:nvGrpSpPr>
            <p:grpSpPr bwMode="auto">
              <a:xfrm>
                <a:off x="3272" y="1789"/>
                <a:ext cx="677" cy="168"/>
                <a:chOff x="3272" y="1789"/>
                <a:chExt cx="677" cy="168"/>
              </a:xfrm>
            </p:grpSpPr>
            <p:sp>
              <p:nvSpPr>
                <p:cNvPr id="199700" name="Freeform 20"/>
                <p:cNvSpPr>
                  <a:spLocks/>
                </p:cNvSpPr>
                <p:nvPr/>
              </p:nvSpPr>
              <p:spPr bwMode="auto">
                <a:xfrm>
                  <a:off x="3272" y="1789"/>
                  <a:ext cx="677" cy="168"/>
                </a:xfrm>
                <a:custGeom>
                  <a:avLst/>
                  <a:gdLst/>
                  <a:ahLst/>
                  <a:cxnLst>
                    <a:cxn ang="0">
                      <a:pos x="642" y="0"/>
                    </a:cxn>
                    <a:cxn ang="0">
                      <a:pos x="551" y="98"/>
                    </a:cxn>
                    <a:cxn ang="0">
                      <a:pos x="543" y="102"/>
                    </a:cxn>
                    <a:cxn ang="0">
                      <a:pos x="259" y="102"/>
                    </a:cxn>
                    <a:cxn ang="0">
                      <a:pos x="65" y="99"/>
                    </a:cxn>
                    <a:cxn ang="0">
                      <a:pos x="56" y="100"/>
                    </a:cxn>
                    <a:cxn ang="0">
                      <a:pos x="47" y="102"/>
                    </a:cxn>
                    <a:cxn ang="0">
                      <a:pos x="39" y="105"/>
                    </a:cxn>
                    <a:cxn ang="0">
                      <a:pos x="32" y="109"/>
                    </a:cxn>
                    <a:cxn ang="0">
                      <a:pos x="25" y="114"/>
                    </a:cxn>
                    <a:cxn ang="0">
                      <a:pos x="19" y="123"/>
                    </a:cxn>
                    <a:cxn ang="0">
                      <a:pos x="13" y="126"/>
                    </a:cxn>
                    <a:cxn ang="0">
                      <a:pos x="8" y="129"/>
                    </a:cxn>
                    <a:cxn ang="0">
                      <a:pos x="4" y="133"/>
                    </a:cxn>
                    <a:cxn ang="0">
                      <a:pos x="1" y="136"/>
                    </a:cxn>
                    <a:cxn ang="0">
                      <a:pos x="0" y="139"/>
                    </a:cxn>
                    <a:cxn ang="0">
                      <a:pos x="0" y="142"/>
                    </a:cxn>
                    <a:cxn ang="0">
                      <a:pos x="3" y="147"/>
                    </a:cxn>
                    <a:cxn ang="0">
                      <a:pos x="8" y="151"/>
                    </a:cxn>
                    <a:cxn ang="0">
                      <a:pos x="18" y="154"/>
                    </a:cxn>
                    <a:cxn ang="0">
                      <a:pos x="29" y="156"/>
                    </a:cxn>
                    <a:cxn ang="0">
                      <a:pos x="42" y="158"/>
                    </a:cxn>
                    <a:cxn ang="0">
                      <a:pos x="59" y="159"/>
                    </a:cxn>
                    <a:cxn ang="0">
                      <a:pos x="120" y="160"/>
                    </a:cxn>
                    <a:cxn ang="0">
                      <a:pos x="418" y="167"/>
                    </a:cxn>
                    <a:cxn ang="0">
                      <a:pos x="495" y="167"/>
                    </a:cxn>
                    <a:cxn ang="0">
                      <a:pos x="537" y="163"/>
                    </a:cxn>
                    <a:cxn ang="0">
                      <a:pos x="562" y="160"/>
                    </a:cxn>
                    <a:cxn ang="0">
                      <a:pos x="579" y="157"/>
                    </a:cxn>
                    <a:cxn ang="0">
                      <a:pos x="640" y="140"/>
                    </a:cxn>
                    <a:cxn ang="0">
                      <a:pos x="670" y="130"/>
                    </a:cxn>
                    <a:cxn ang="0">
                      <a:pos x="657" y="122"/>
                    </a:cxn>
                    <a:cxn ang="0">
                      <a:pos x="649" y="79"/>
                    </a:cxn>
                    <a:cxn ang="0">
                      <a:pos x="676" y="0"/>
                    </a:cxn>
                  </a:cxnLst>
                  <a:rect l="0" t="0" r="r" b="b"/>
                  <a:pathLst>
                    <a:path w="677" h="168">
                      <a:moveTo>
                        <a:pt x="676" y="0"/>
                      </a:moveTo>
                      <a:lnTo>
                        <a:pt x="642" y="0"/>
                      </a:lnTo>
                      <a:lnTo>
                        <a:pt x="553" y="96"/>
                      </a:lnTo>
                      <a:lnTo>
                        <a:pt x="551" y="98"/>
                      </a:lnTo>
                      <a:lnTo>
                        <a:pt x="547" y="101"/>
                      </a:lnTo>
                      <a:lnTo>
                        <a:pt x="543" y="102"/>
                      </a:lnTo>
                      <a:lnTo>
                        <a:pt x="371" y="103"/>
                      </a:lnTo>
                      <a:lnTo>
                        <a:pt x="259" y="102"/>
                      </a:lnTo>
                      <a:lnTo>
                        <a:pt x="70" y="98"/>
                      </a:lnTo>
                      <a:lnTo>
                        <a:pt x="65" y="99"/>
                      </a:lnTo>
                      <a:lnTo>
                        <a:pt x="60" y="99"/>
                      </a:lnTo>
                      <a:lnTo>
                        <a:pt x="56" y="100"/>
                      </a:lnTo>
                      <a:lnTo>
                        <a:pt x="51" y="101"/>
                      </a:lnTo>
                      <a:lnTo>
                        <a:pt x="47" y="102"/>
                      </a:lnTo>
                      <a:lnTo>
                        <a:pt x="42" y="104"/>
                      </a:lnTo>
                      <a:lnTo>
                        <a:pt x="39" y="105"/>
                      </a:lnTo>
                      <a:lnTo>
                        <a:pt x="35" y="107"/>
                      </a:lnTo>
                      <a:lnTo>
                        <a:pt x="32" y="109"/>
                      </a:lnTo>
                      <a:lnTo>
                        <a:pt x="29" y="112"/>
                      </a:lnTo>
                      <a:lnTo>
                        <a:pt x="25" y="114"/>
                      </a:lnTo>
                      <a:lnTo>
                        <a:pt x="22" y="118"/>
                      </a:lnTo>
                      <a:lnTo>
                        <a:pt x="19" y="123"/>
                      </a:lnTo>
                      <a:lnTo>
                        <a:pt x="17" y="124"/>
                      </a:lnTo>
                      <a:lnTo>
                        <a:pt x="13" y="126"/>
                      </a:lnTo>
                      <a:lnTo>
                        <a:pt x="9" y="128"/>
                      </a:lnTo>
                      <a:lnTo>
                        <a:pt x="8" y="129"/>
                      </a:lnTo>
                      <a:lnTo>
                        <a:pt x="6" y="131"/>
                      </a:lnTo>
                      <a:lnTo>
                        <a:pt x="4" y="133"/>
                      </a:lnTo>
                      <a:lnTo>
                        <a:pt x="2" y="134"/>
                      </a:lnTo>
                      <a:lnTo>
                        <a:pt x="1" y="136"/>
                      </a:lnTo>
                      <a:lnTo>
                        <a:pt x="1" y="138"/>
                      </a:lnTo>
                      <a:lnTo>
                        <a:pt x="0" y="139"/>
                      </a:lnTo>
                      <a:lnTo>
                        <a:pt x="0" y="140"/>
                      </a:lnTo>
                      <a:lnTo>
                        <a:pt x="0" y="142"/>
                      </a:lnTo>
                      <a:lnTo>
                        <a:pt x="1" y="145"/>
                      </a:lnTo>
                      <a:lnTo>
                        <a:pt x="3" y="147"/>
                      </a:lnTo>
                      <a:lnTo>
                        <a:pt x="5" y="149"/>
                      </a:lnTo>
                      <a:lnTo>
                        <a:pt x="8" y="151"/>
                      </a:lnTo>
                      <a:lnTo>
                        <a:pt x="13" y="153"/>
                      </a:lnTo>
                      <a:lnTo>
                        <a:pt x="18" y="154"/>
                      </a:lnTo>
                      <a:lnTo>
                        <a:pt x="22" y="155"/>
                      </a:lnTo>
                      <a:lnTo>
                        <a:pt x="29" y="156"/>
                      </a:lnTo>
                      <a:lnTo>
                        <a:pt x="35" y="157"/>
                      </a:lnTo>
                      <a:lnTo>
                        <a:pt x="42" y="158"/>
                      </a:lnTo>
                      <a:lnTo>
                        <a:pt x="52" y="159"/>
                      </a:lnTo>
                      <a:lnTo>
                        <a:pt x="59" y="159"/>
                      </a:lnTo>
                      <a:lnTo>
                        <a:pt x="75" y="160"/>
                      </a:lnTo>
                      <a:lnTo>
                        <a:pt x="120" y="160"/>
                      </a:lnTo>
                      <a:lnTo>
                        <a:pt x="218" y="161"/>
                      </a:lnTo>
                      <a:lnTo>
                        <a:pt x="418" y="167"/>
                      </a:lnTo>
                      <a:lnTo>
                        <a:pt x="428" y="167"/>
                      </a:lnTo>
                      <a:lnTo>
                        <a:pt x="495" y="167"/>
                      </a:lnTo>
                      <a:lnTo>
                        <a:pt x="511" y="165"/>
                      </a:lnTo>
                      <a:lnTo>
                        <a:pt x="537" y="163"/>
                      </a:lnTo>
                      <a:lnTo>
                        <a:pt x="552" y="161"/>
                      </a:lnTo>
                      <a:lnTo>
                        <a:pt x="562" y="160"/>
                      </a:lnTo>
                      <a:lnTo>
                        <a:pt x="571" y="158"/>
                      </a:lnTo>
                      <a:lnTo>
                        <a:pt x="579" y="157"/>
                      </a:lnTo>
                      <a:lnTo>
                        <a:pt x="590" y="154"/>
                      </a:lnTo>
                      <a:lnTo>
                        <a:pt x="640" y="140"/>
                      </a:lnTo>
                      <a:lnTo>
                        <a:pt x="652" y="136"/>
                      </a:lnTo>
                      <a:lnTo>
                        <a:pt x="670" y="130"/>
                      </a:lnTo>
                      <a:lnTo>
                        <a:pt x="670" y="125"/>
                      </a:lnTo>
                      <a:lnTo>
                        <a:pt x="657" y="122"/>
                      </a:lnTo>
                      <a:lnTo>
                        <a:pt x="638" y="111"/>
                      </a:lnTo>
                      <a:lnTo>
                        <a:pt x="649" y="79"/>
                      </a:lnTo>
                      <a:lnTo>
                        <a:pt x="659" y="49"/>
                      </a:lnTo>
                      <a:lnTo>
                        <a:pt x="676" y="0"/>
                      </a:lnTo>
                    </a:path>
                  </a:pathLst>
                </a:custGeom>
                <a:solidFill>
                  <a:srgbClr val="BFBFBF"/>
                </a:solidFill>
                <a:ln w="127000" cap="rnd" cmpd="sng">
                  <a:noFill/>
                  <a:prstDash val="solid"/>
                  <a:round/>
                  <a:headEnd type="none" w="med" len="med"/>
                  <a:tailEnd type="none" w="med" len="med"/>
                </a:ln>
                <a:effectLst/>
              </p:spPr>
              <p:txBody>
                <a:bodyPr/>
                <a:lstStyle/>
                <a:p>
                  <a:endParaRPr lang="en-US"/>
                </a:p>
              </p:txBody>
            </p:sp>
            <p:grpSp>
              <p:nvGrpSpPr>
                <p:cNvPr id="6" name="Group 21"/>
                <p:cNvGrpSpPr>
                  <a:grpSpLocks/>
                </p:cNvGrpSpPr>
                <p:nvPr/>
              </p:nvGrpSpPr>
              <p:grpSpPr bwMode="auto">
                <a:xfrm>
                  <a:off x="3330" y="1896"/>
                  <a:ext cx="500" cy="29"/>
                  <a:chOff x="3330" y="1896"/>
                  <a:chExt cx="500" cy="29"/>
                </a:xfrm>
              </p:grpSpPr>
              <p:sp>
                <p:nvSpPr>
                  <p:cNvPr id="199702" name="Freeform 22"/>
                  <p:cNvSpPr>
                    <a:spLocks/>
                  </p:cNvSpPr>
                  <p:nvPr/>
                </p:nvSpPr>
                <p:spPr bwMode="auto">
                  <a:xfrm>
                    <a:off x="3330" y="1896"/>
                    <a:ext cx="12" cy="28"/>
                  </a:xfrm>
                  <a:custGeom>
                    <a:avLst/>
                    <a:gdLst/>
                    <a:ahLst/>
                    <a:cxnLst>
                      <a:cxn ang="0">
                        <a:pos x="11" y="0"/>
                      </a:cxn>
                      <a:cxn ang="0">
                        <a:pos x="1" y="0"/>
                      </a:cxn>
                      <a:cxn ang="0">
                        <a:pos x="1" y="2"/>
                      </a:cxn>
                      <a:cxn ang="0">
                        <a:pos x="1" y="3"/>
                      </a:cxn>
                      <a:cxn ang="0">
                        <a:pos x="1" y="5"/>
                      </a:cxn>
                      <a:cxn ang="0">
                        <a:pos x="0" y="7"/>
                      </a:cxn>
                      <a:cxn ang="0">
                        <a:pos x="1" y="21"/>
                      </a:cxn>
                      <a:cxn ang="0">
                        <a:pos x="1" y="24"/>
                      </a:cxn>
                      <a:cxn ang="0">
                        <a:pos x="1" y="27"/>
                      </a:cxn>
                      <a:cxn ang="0">
                        <a:pos x="11" y="27"/>
                      </a:cxn>
                      <a:cxn ang="0">
                        <a:pos x="10" y="24"/>
                      </a:cxn>
                      <a:cxn ang="0">
                        <a:pos x="10" y="21"/>
                      </a:cxn>
                      <a:cxn ang="0">
                        <a:pos x="10" y="8"/>
                      </a:cxn>
                      <a:cxn ang="0">
                        <a:pos x="10" y="5"/>
                      </a:cxn>
                      <a:cxn ang="0">
                        <a:pos x="10" y="3"/>
                      </a:cxn>
                      <a:cxn ang="0">
                        <a:pos x="10" y="2"/>
                      </a:cxn>
                      <a:cxn ang="0">
                        <a:pos x="11" y="0"/>
                      </a:cxn>
                    </a:cxnLst>
                    <a:rect l="0" t="0" r="r" b="b"/>
                    <a:pathLst>
                      <a:path w="12" h="28">
                        <a:moveTo>
                          <a:pt x="11" y="0"/>
                        </a:moveTo>
                        <a:lnTo>
                          <a:pt x="1" y="0"/>
                        </a:lnTo>
                        <a:lnTo>
                          <a:pt x="1" y="2"/>
                        </a:lnTo>
                        <a:lnTo>
                          <a:pt x="1" y="3"/>
                        </a:lnTo>
                        <a:lnTo>
                          <a:pt x="1" y="5"/>
                        </a:lnTo>
                        <a:lnTo>
                          <a:pt x="0" y="7"/>
                        </a:lnTo>
                        <a:lnTo>
                          <a:pt x="1" y="21"/>
                        </a:lnTo>
                        <a:lnTo>
                          <a:pt x="1" y="24"/>
                        </a:lnTo>
                        <a:lnTo>
                          <a:pt x="1" y="27"/>
                        </a:lnTo>
                        <a:lnTo>
                          <a:pt x="11" y="27"/>
                        </a:lnTo>
                        <a:lnTo>
                          <a:pt x="10" y="24"/>
                        </a:lnTo>
                        <a:lnTo>
                          <a:pt x="10" y="21"/>
                        </a:lnTo>
                        <a:lnTo>
                          <a:pt x="10" y="8"/>
                        </a:lnTo>
                        <a:lnTo>
                          <a:pt x="10" y="5"/>
                        </a:lnTo>
                        <a:lnTo>
                          <a:pt x="10" y="3"/>
                        </a:lnTo>
                        <a:lnTo>
                          <a:pt x="10" y="2"/>
                        </a:lnTo>
                        <a:lnTo>
                          <a:pt x="11"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703" name="Freeform 23"/>
                  <p:cNvSpPr>
                    <a:spLocks/>
                  </p:cNvSpPr>
                  <p:nvPr/>
                </p:nvSpPr>
                <p:spPr bwMode="auto">
                  <a:xfrm>
                    <a:off x="3466" y="1899"/>
                    <a:ext cx="13" cy="26"/>
                  </a:xfrm>
                  <a:custGeom>
                    <a:avLst/>
                    <a:gdLst/>
                    <a:ahLst/>
                    <a:cxnLst>
                      <a:cxn ang="0">
                        <a:pos x="12" y="0"/>
                      </a:cxn>
                      <a:cxn ang="0">
                        <a:pos x="1" y="0"/>
                      </a:cxn>
                      <a:cxn ang="0">
                        <a:pos x="1" y="1"/>
                      </a:cxn>
                      <a:cxn ang="0">
                        <a:pos x="1" y="3"/>
                      </a:cxn>
                      <a:cxn ang="0">
                        <a:pos x="0" y="4"/>
                      </a:cxn>
                      <a:cxn ang="0">
                        <a:pos x="0" y="7"/>
                      </a:cxn>
                      <a:cxn ang="0">
                        <a:pos x="1" y="19"/>
                      </a:cxn>
                      <a:cxn ang="0">
                        <a:pos x="1" y="22"/>
                      </a:cxn>
                      <a:cxn ang="0">
                        <a:pos x="1" y="25"/>
                      </a:cxn>
                      <a:cxn ang="0">
                        <a:pos x="12" y="25"/>
                      </a:cxn>
                      <a:cxn ang="0">
                        <a:pos x="11" y="23"/>
                      </a:cxn>
                      <a:cxn ang="0">
                        <a:pos x="11" y="20"/>
                      </a:cxn>
                      <a:cxn ang="0">
                        <a:pos x="11" y="7"/>
                      </a:cxn>
                      <a:cxn ang="0">
                        <a:pos x="11" y="4"/>
                      </a:cxn>
                      <a:cxn ang="0">
                        <a:pos x="11" y="2"/>
                      </a:cxn>
                      <a:cxn ang="0">
                        <a:pos x="11" y="1"/>
                      </a:cxn>
                      <a:cxn ang="0">
                        <a:pos x="12" y="0"/>
                      </a:cxn>
                    </a:cxnLst>
                    <a:rect l="0" t="0" r="r" b="b"/>
                    <a:pathLst>
                      <a:path w="13" h="26">
                        <a:moveTo>
                          <a:pt x="12" y="0"/>
                        </a:moveTo>
                        <a:lnTo>
                          <a:pt x="1" y="0"/>
                        </a:lnTo>
                        <a:lnTo>
                          <a:pt x="1" y="1"/>
                        </a:lnTo>
                        <a:lnTo>
                          <a:pt x="1" y="3"/>
                        </a:lnTo>
                        <a:lnTo>
                          <a:pt x="0" y="4"/>
                        </a:lnTo>
                        <a:lnTo>
                          <a:pt x="0" y="7"/>
                        </a:lnTo>
                        <a:lnTo>
                          <a:pt x="1" y="19"/>
                        </a:lnTo>
                        <a:lnTo>
                          <a:pt x="1" y="22"/>
                        </a:lnTo>
                        <a:lnTo>
                          <a:pt x="1" y="25"/>
                        </a:lnTo>
                        <a:lnTo>
                          <a:pt x="12" y="25"/>
                        </a:lnTo>
                        <a:lnTo>
                          <a:pt x="11" y="23"/>
                        </a:lnTo>
                        <a:lnTo>
                          <a:pt x="11" y="20"/>
                        </a:lnTo>
                        <a:lnTo>
                          <a:pt x="11" y="7"/>
                        </a:lnTo>
                        <a:lnTo>
                          <a:pt x="11" y="4"/>
                        </a:lnTo>
                        <a:lnTo>
                          <a:pt x="11" y="2"/>
                        </a:lnTo>
                        <a:lnTo>
                          <a:pt x="11" y="1"/>
                        </a:lnTo>
                        <a:lnTo>
                          <a:pt x="12"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704" name="Freeform 24"/>
                  <p:cNvSpPr>
                    <a:spLocks/>
                  </p:cNvSpPr>
                  <p:nvPr/>
                </p:nvSpPr>
                <p:spPr bwMode="auto">
                  <a:xfrm>
                    <a:off x="3696" y="1899"/>
                    <a:ext cx="14" cy="25"/>
                  </a:xfrm>
                  <a:custGeom>
                    <a:avLst/>
                    <a:gdLst/>
                    <a:ahLst/>
                    <a:cxnLst>
                      <a:cxn ang="0">
                        <a:pos x="13" y="0"/>
                      </a:cxn>
                      <a:cxn ang="0">
                        <a:pos x="2" y="0"/>
                      </a:cxn>
                      <a:cxn ang="0">
                        <a:pos x="1" y="1"/>
                      </a:cxn>
                      <a:cxn ang="0">
                        <a:pos x="0" y="3"/>
                      </a:cxn>
                      <a:cxn ang="0">
                        <a:pos x="0" y="5"/>
                      </a:cxn>
                      <a:cxn ang="0">
                        <a:pos x="0" y="7"/>
                      </a:cxn>
                      <a:cxn ang="0">
                        <a:pos x="0" y="21"/>
                      </a:cxn>
                      <a:cxn ang="0">
                        <a:pos x="1" y="24"/>
                      </a:cxn>
                      <a:cxn ang="0">
                        <a:pos x="12" y="24"/>
                      </a:cxn>
                      <a:cxn ang="0">
                        <a:pos x="11" y="21"/>
                      </a:cxn>
                      <a:cxn ang="0">
                        <a:pos x="11" y="7"/>
                      </a:cxn>
                      <a:cxn ang="0">
                        <a:pos x="11" y="5"/>
                      </a:cxn>
                      <a:cxn ang="0">
                        <a:pos x="11" y="3"/>
                      </a:cxn>
                      <a:cxn ang="0">
                        <a:pos x="12" y="1"/>
                      </a:cxn>
                      <a:cxn ang="0">
                        <a:pos x="13" y="0"/>
                      </a:cxn>
                    </a:cxnLst>
                    <a:rect l="0" t="0" r="r" b="b"/>
                    <a:pathLst>
                      <a:path w="14" h="25">
                        <a:moveTo>
                          <a:pt x="13" y="0"/>
                        </a:moveTo>
                        <a:lnTo>
                          <a:pt x="2" y="0"/>
                        </a:lnTo>
                        <a:lnTo>
                          <a:pt x="1" y="1"/>
                        </a:lnTo>
                        <a:lnTo>
                          <a:pt x="0" y="3"/>
                        </a:lnTo>
                        <a:lnTo>
                          <a:pt x="0" y="5"/>
                        </a:lnTo>
                        <a:lnTo>
                          <a:pt x="0" y="7"/>
                        </a:lnTo>
                        <a:lnTo>
                          <a:pt x="0" y="21"/>
                        </a:lnTo>
                        <a:lnTo>
                          <a:pt x="1" y="24"/>
                        </a:lnTo>
                        <a:lnTo>
                          <a:pt x="12" y="24"/>
                        </a:lnTo>
                        <a:lnTo>
                          <a:pt x="11" y="21"/>
                        </a:lnTo>
                        <a:lnTo>
                          <a:pt x="11" y="7"/>
                        </a:lnTo>
                        <a:lnTo>
                          <a:pt x="11" y="5"/>
                        </a:lnTo>
                        <a:lnTo>
                          <a:pt x="11" y="3"/>
                        </a:lnTo>
                        <a:lnTo>
                          <a:pt x="12" y="1"/>
                        </a:lnTo>
                        <a:lnTo>
                          <a:pt x="13"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705" name="Freeform 25"/>
                  <p:cNvSpPr>
                    <a:spLocks/>
                  </p:cNvSpPr>
                  <p:nvPr/>
                </p:nvSpPr>
                <p:spPr bwMode="auto">
                  <a:xfrm>
                    <a:off x="3817" y="1900"/>
                    <a:ext cx="13" cy="25"/>
                  </a:xfrm>
                  <a:custGeom>
                    <a:avLst/>
                    <a:gdLst/>
                    <a:ahLst/>
                    <a:cxnLst>
                      <a:cxn ang="0">
                        <a:pos x="0" y="0"/>
                      </a:cxn>
                      <a:cxn ang="0">
                        <a:pos x="11" y="0"/>
                      </a:cxn>
                      <a:cxn ang="0">
                        <a:pos x="11" y="1"/>
                      </a:cxn>
                      <a:cxn ang="0">
                        <a:pos x="11" y="3"/>
                      </a:cxn>
                      <a:cxn ang="0">
                        <a:pos x="11" y="5"/>
                      </a:cxn>
                      <a:cxn ang="0">
                        <a:pos x="12" y="7"/>
                      </a:cxn>
                      <a:cxn ang="0">
                        <a:pos x="11" y="21"/>
                      </a:cxn>
                      <a:cxn ang="0">
                        <a:pos x="11" y="24"/>
                      </a:cxn>
                      <a:cxn ang="0">
                        <a:pos x="1" y="24"/>
                      </a:cxn>
                      <a:cxn ang="0">
                        <a:pos x="1" y="21"/>
                      </a:cxn>
                      <a:cxn ang="0">
                        <a:pos x="1" y="7"/>
                      </a:cxn>
                      <a:cxn ang="0">
                        <a:pos x="1" y="5"/>
                      </a:cxn>
                      <a:cxn ang="0">
                        <a:pos x="1" y="3"/>
                      </a:cxn>
                      <a:cxn ang="0">
                        <a:pos x="1" y="1"/>
                      </a:cxn>
                      <a:cxn ang="0">
                        <a:pos x="0" y="0"/>
                      </a:cxn>
                    </a:cxnLst>
                    <a:rect l="0" t="0" r="r" b="b"/>
                    <a:pathLst>
                      <a:path w="13" h="25">
                        <a:moveTo>
                          <a:pt x="0" y="0"/>
                        </a:moveTo>
                        <a:lnTo>
                          <a:pt x="11" y="0"/>
                        </a:lnTo>
                        <a:lnTo>
                          <a:pt x="11" y="1"/>
                        </a:lnTo>
                        <a:lnTo>
                          <a:pt x="11" y="3"/>
                        </a:lnTo>
                        <a:lnTo>
                          <a:pt x="11" y="5"/>
                        </a:lnTo>
                        <a:lnTo>
                          <a:pt x="12" y="7"/>
                        </a:lnTo>
                        <a:lnTo>
                          <a:pt x="11" y="21"/>
                        </a:lnTo>
                        <a:lnTo>
                          <a:pt x="11" y="24"/>
                        </a:lnTo>
                        <a:lnTo>
                          <a:pt x="1" y="24"/>
                        </a:lnTo>
                        <a:lnTo>
                          <a:pt x="1" y="21"/>
                        </a:lnTo>
                        <a:lnTo>
                          <a:pt x="1" y="7"/>
                        </a:lnTo>
                        <a:lnTo>
                          <a:pt x="1" y="5"/>
                        </a:lnTo>
                        <a:lnTo>
                          <a:pt x="1" y="3"/>
                        </a:lnTo>
                        <a:lnTo>
                          <a:pt x="1" y="1"/>
                        </a:lnTo>
                        <a:lnTo>
                          <a:pt x="0"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7" name="Group 26"/>
                <p:cNvGrpSpPr>
                  <a:grpSpLocks/>
                </p:cNvGrpSpPr>
                <p:nvPr/>
              </p:nvGrpSpPr>
              <p:grpSpPr bwMode="auto">
                <a:xfrm>
                  <a:off x="3356" y="1905"/>
                  <a:ext cx="452" cy="10"/>
                  <a:chOff x="3356" y="1905"/>
                  <a:chExt cx="452" cy="10"/>
                </a:xfrm>
              </p:grpSpPr>
              <p:grpSp>
                <p:nvGrpSpPr>
                  <p:cNvPr id="8" name="Group 27"/>
                  <p:cNvGrpSpPr>
                    <a:grpSpLocks/>
                  </p:cNvGrpSpPr>
                  <p:nvPr/>
                </p:nvGrpSpPr>
                <p:grpSpPr bwMode="auto">
                  <a:xfrm>
                    <a:off x="3718" y="1911"/>
                    <a:ext cx="47" cy="4"/>
                    <a:chOff x="3718" y="1911"/>
                    <a:chExt cx="47" cy="4"/>
                  </a:xfrm>
                </p:grpSpPr>
                <p:sp>
                  <p:nvSpPr>
                    <p:cNvPr id="199708" name="Oval 28"/>
                    <p:cNvSpPr>
                      <a:spLocks noChangeArrowheads="1"/>
                    </p:cNvSpPr>
                    <p:nvPr/>
                  </p:nvSpPr>
                  <p:spPr bwMode="auto">
                    <a:xfrm>
                      <a:off x="3718" y="1911"/>
                      <a:ext cx="1" cy="4"/>
                    </a:xfrm>
                    <a:prstGeom prst="ellipse">
                      <a:avLst/>
                    </a:prstGeom>
                    <a:solidFill>
                      <a:srgbClr val="000000"/>
                    </a:solidFill>
                    <a:ln w="12700">
                      <a:noFill/>
                      <a:round/>
                      <a:headEnd/>
                      <a:tailEnd/>
                    </a:ln>
                    <a:effectLst/>
                  </p:spPr>
                  <p:txBody>
                    <a:bodyPr wrap="none" anchor="ctr"/>
                    <a:lstStyle/>
                    <a:p>
                      <a:endParaRPr lang="en-US"/>
                    </a:p>
                  </p:txBody>
                </p:sp>
                <p:sp>
                  <p:nvSpPr>
                    <p:cNvPr id="199709" name="Oval 29"/>
                    <p:cNvSpPr>
                      <a:spLocks noChangeArrowheads="1"/>
                    </p:cNvSpPr>
                    <p:nvPr/>
                  </p:nvSpPr>
                  <p:spPr bwMode="auto">
                    <a:xfrm>
                      <a:off x="3726" y="1911"/>
                      <a:ext cx="1" cy="4"/>
                    </a:xfrm>
                    <a:prstGeom prst="ellipse">
                      <a:avLst/>
                    </a:prstGeom>
                    <a:solidFill>
                      <a:srgbClr val="000000"/>
                    </a:solidFill>
                    <a:ln w="12700">
                      <a:noFill/>
                      <a:round/>
                      <a:headEnd/>
                      <a:tailEnd/>
                    </a:ln>
                    <a:effectLst/>
                  </p:spPr>
                  <p:txBody>
                    <a:bodyPr wrap="none" anchor="ctr"/>
                    <a:lstStyle/>
                    <a:p>
                      <a:endParaRPr lang="en-US"/>
                    </a:p>
                  </p:txBody>
                </p:sp>
                <p:sp>
                  <p:nvSpPr>
                    <p:cNvPr id="199710" name="Oval 30"/>
                    <p:cNvSpPr>
                      <a:spLocks noChangeArrowheads="1"/>
                    </p:cNvSpPr>
                    <p:nvPr/>
                  </p:nvSpPr>
                  <p:spPr bwMode="auto">
                    <a:xfrm>
                      <a:off x="3733" y="1911"/>
                      <a:ext cx="1" cy="4"/>
                    </a:xfrm>
                    <a:prstGeom prst="ellipse">
                      <a:avLst/>
                    </a:prstGeom>
                    <a:solidFill>
                      <a:srgbClr val="000000"/>
                    </a:solidFill>
                    <a:ln w="12700">
                      <a:noFill/>
                      <a:round/>
                      <a:headEnd/>
                      <a:tailEnd/>
                    </a:ln>
                    <a:effectLst/>
                  </p:spPr>
                  <p:txBody>
                    <a:bodyPr wrap="none" anchor="ctr"/>
                    <a:lstStyle/>
                    <a:p>
                      <a:endParaRPr lang="en-US"/>
                    </a:p>
                  </p:txBody>
                </p:sp>
                <p:sp>
                  <p:nvSpPr>
                    <p:cNvPr id="199711" name="Oval 31"/>
                    <p:cNvSpPr>
                      <a:spLocks noChangeArrowheads="1"/>
                    </p:cNvSpPr>
                    <p:nvPr/>
                  </p:nvSpPr>
                  <p:spPr bwMode="auto">
                    <a:xfrm>
                      <a:off x="3740" y="1911"/>
                      <a:ext cx="1" cy="4"/>
                    </a:xfrm>
                    <a:prstGeom prst="ellipse">
                      <a:avLst/>
                    </a:prstGeom>
                    <a:solidFill>
                      <a:srgbClr val="000000"/>
                    </a:solidFill>
                    <a:ln w="12700">
                      <a:noFill/>
                      <a:round/>
                      <a:headEnd/>
                      <a:tailEnd/>
                    </a:ln>
                    <a:effectLst/>
                  </p:spPr>
                  <p:txBody>
                    <a:bodyPr wrap="none" anchor="ctr"/>
                    <a:lstStyle/>
                    <a:p>
                      <a:endParaRPr lang="en-US"/>
                    </a:p>
                  </p:txBody>
                </p:sp>
                <p:sp>
                  <p:nvSpPr>
                    <p:cNvPr id="199712" name="Oval 32"/>
                    <p:cNvSpPr>
                      <a:spLocks noChangeArrowheads="1"/>
                    </p:cNvSpPr>
                    <p:nvPr/>
                  </p:nvSpPr>
                  <p:spPr bwMode="auto">
                    <a:xfrm>
                      <a:off x="3748" y="1911"/>
                      <a:ext cx="1" cy="4"/>
                    </a:xfrm>
                    <a:prstGeom prst="ellipse">
                      <a:avLst/>
                    </a:prstGeom>
                    <a:solidFill>
                      <a:srgbClr val="000000"/>
                    </a:solidFill>
                    <a:ln w="12700">
                      <a:noFill/>
                      <a:round/>
                      <a:headEnd/>
                      <a:tailEnd/>
                    </a:ln>
                    <a:effectLst/>
                  </p:spPr>
                  <p:txBody>
                    <a:bodyPr wrap="none" anchor="ctr"/>
                    <a:lstStyle/>
                    <a:p>
                      <a:endParaRPr lang="en-US"/>
                    </a:p>
                  </p:txBody>
                </p:sp>
                <p:sp>
                  <p:nvSpPr>
                    <p:cNvPr id="199713" name="Oval 33"/>
                    <p:cNvSpPr>
                      <a:spLocks noChangeArrowheads="1"/>
                    </p:cNvSpPr>
                    <p:nvPr/>
                  </p:nvSpPr>
                  <p:spPr bwMode="auto">
                    <a:xfrm>
                      <a:off x="3756" y="1911"/>
                      <a:ext cx="1" cy="4"/>
                    </a:xfrm>
                    <a:prstGeom prst="ellipse">
                      <a:avLst/>
                    </a:prstGeom>
                    <a:solidFill>
                      <a:srgbClr val="000000"/>
                    </a:solidFill>
                    <a:ln w="12700">
                      <a:noFill/>
                      <a:round/>
                      <a:headEnd/>
                      <a:tailEnd/>
                    </a:ln>
                    <a:effectLst/>
                  </p:spPr>
                  <p:txBody>
                    <a:bodyPr wrap="none" anchor="ctr"/>
                    <a:lstStyle/>
                    <a:p>
                      <a:endParaRPr lang="en-US"/>
                    </a:p>
                  </p:txBody>
                </p:sp>
                <p:sp>
                  <p:nvSpPr>
                    <p:cNvPr id="199714" name="Oval 34"/>
                    <p:cNvSpPr>
                      <a:spLocks noChangeArrowheads="1"/>
                    </p:cNvSpPr>
                    <p:nvPr/>
                  </p:nvSpPr>
                  <p:spPr bwMode="auto">
                    <a:xfrm>
                      <a:off x="3764" y="1912"/>
                      <a:ext cx="1" cy="3"/>
                    </a:xfrm>
                    <a:prstGeom prst="ellipse">
                      <a:avLst/>
                    </a:prstGeom>
                    <a:solidFill>
                      <a:srgbClr val="000000"/>
                    </a:solidFill>
                    <a:ln w="12700">
                      <a:noFill/>
                      <a:round/>
                      <a:headEnd/>
                      <a:tailEnd/>
                    </a:ln>
                    <a:effectLst/>
                  </p:spPr>
                  <p:txBody>
                    <a:bodyPr wrap="none" anchor="ctr"/>
                    <a:lstStyle/>
                    <a:p>
                      <a:endParaRPr lang="en-US"/>
                    </a:p>
                  </p:txBody>
                </p:sp>
              </p:grpSp>
              <p:grpSp>
                <p:nvGrpSpPr>
                  <p:cNvPr id="9" name="Group 35"/>
                  <p:cNvGrpSpPr>
                    <a:grpSpLocks/>
                  </p:cNvGrpSpPr>
                  <p:nvPr/>
                </p:nvGrpSpPr>
                <p:grpSpPr bwMode="auto">
                  <a:xfrm>
                    <a:off x="3356" y="1905"/>
                    <a:ext cx="180" cy="6"/>
                    <a:chOff x="3356" y="1905"/>
                    <a:chExt cx="180" cy="6"/>
                  </a:xfrm>
                </p:grpSpPr>
                <p:grpSp>
                  <p:nvGrpSpPr>
                    <p:cNvPr id="10" name="Group 36"/>
                    <p:cNvGrpSpPr>
                      <a:grpSpLocks/>
                    </p:cNvGrpSpPr>
                    <p:nvPr/>
                  </p:nvGrpSpPr>
                  <p:grpSpPr bwMode="auto">
                    <a:xfrm>
                      <a:off x="3356" y="1905"/>
                      <a:ext cx="48" cy="4"/>
                      <a:chOff x="3356" y="1905"/>
                      <a:chExt cx="48" cy="4"/>
                    </a:xfrm>
                  </p:grpSpPr>
                  <p:sp>
                    <p:nvSpPr>
                      <p:cNvPr id="199717" name="Oval 37"/>
                      <p:cNvSpPr>
                        <a:spLocks noChangeArrowheads="1"/>
                      </p:cNvSpPr>
                      <p:nvPr/>
                    </p:nvSpPr>
                    <p:spPr bwMode="auto">
                      <a:xfrm>
                        <a:off x="3356" y="1905"/>
                        <a:ext cx="1" cy="3"/>
                      </a:xfrm>
                      <a:prstGeom prst="ellipse">
                        <a:avLst/>
                      </a:prstGeom>
                      <a:solidFill>
                        <a:srgbClr val="000000"/>
                      </a:solidFill>
                      <a:ln w="12700">
                        <a:noFill/>
                        <a:round/>
                        <a:headEnd/>
                        <a:tailEnd/>
                      </a:ln>
                      <a:effectLst/>
                    </p:spPr>
                    <p:txBody>
                      <a:bodyPr wrap="none" anchor="ctr"/>
                      <a:lstStyle/>
                      <a:p>
                        <a:endParaRPr lang="en-US"/>
                      </a:p>
                    </p:txBody>
                  </p:sp>
                  <p:sp>
                    <p:nvSpPr>
                      <p:cNvPr id="199718" name="Oval 38"/>
                      <p:cNvSpPr>
                        <a:spLocks noChangeArrowheads="1"/>
                      </p:cNvSpPr>
                      <p:nvPr/>
                    </p:nvSpPr>
                    <p:spPr bwMode="auto">
                      <a:xfrm>
                        <a:off x="3364" y="1905"/>
                        <a:ext cx="1" cy="3"/>
                      </a:xfrm>
                      <a:prstGeom prst="ellipse">
                        <a:avLst/>
                      </a:prstGeom>
                      <a:solidFill>
                        <a:srgbClr val="000000"/>
                      </a:solidFill>
                      <a:ln w="12700">
                        <a:noFill/>
                        <a:round/>
                        <a:headEnd/>
                        <a:tailEnd/>
                      </a:ln>
                      <a:effectLst/>
                    </p:spPr>
                    <p:txBody>
                      <a:bodyPr wrap="none" anchor="ctr"/>
                      <a:lstStyle/>
                      <a:p>
                        <a:endParaRPr lang="en-US"/>
                      </a:p>
                    </p:txBody>
                  </p:sp>
                  <p:sp>
                    <p:nvSpPr>
                      <p:cNvPr id="199719" name="Oval 39"/>
                      <p:cNvSpPr>
                        <a:spLocks noChangeArrowheads="1"/>
                      </p:cNvSpPr>
                      <p:nvPr/>
                    </p:nvSpPr>
                    <p:spPr bwMode="auto">
                      <a:xfrm>
                        <a:off x="3371" y="1905"/>
                        <a:ext cx="1" cy="3"/>
                      </a:xfrm>
                      <a:prstGeom prst="ellipse">
                        <a:avLst/>
                      </a:prstGeom>
                      <a:solidFill>
                        <a:srgbClr val="000000"/>
                      </a:solidFill>
                      <a:ln w="12700">
                        <a:noFill/>
                        <a:round/>
                        <a:headEnd/>
                        <a:tailEnd/>
                      </a:ln>
                      <a:effectLst/>
                    </p:spPr>
                    <p:txBody>
                      <a:bodyPr wrap="none" anchor="ctr"/>
                      <a:lstStyle/>
                      <a:p>
                        <a:endParaRPr lang="en-US"/>
                      </a:p>
                    </p:txBody>
                  </p:sp>
                  <p:sp>
                    <p:nvSpPr>
                      <p:cNvPr id="199720" name="Oval 40"/>
                      <p:cNvSpPr>
                        <a:spLocks noChangeArrowheads="1"/>
                      </p:cNvSpPr>
                      <p:nvPr/>
                    </p:nvSpPr>
                    <p:spPr bwMode="auto">
                      <a:xfrm>
                        <a:off x="3379" y="1906"/>
                        <a:ext cx="1" cy="3"/>
                      </a:xfrm>
                      <a:prstGeom prst="ellipse">
                        <a:avLst/>
                      </a:prstGeom>
                      <a:solidFill>
                        <a:srgbClr val="000000"/>
                      </a:solidFill>
                      <a:ln w="12700">
                        <a:noFill/>
                        <a:round/>
                        <a:headEnd/>
                        <a:tailEnd/>
                      </a:ln>
                      <a:effectLst/>
                    </p:spPr>
                    <p:txBody>
                      <a:bodyPr wrap="none" anchor="ctr"/>
                      <a:lstStyle/>
                      <a:p>
                        <a:endParaRPr lang="en-US"/>
                      </a:p>
                    </p:txBody>
                  </p:sp>
                  <p:sp>
                    <p:nvSpPr>
                      <p:cNvPr id="199721" name="Oval 41"/>
                      <p:cNvSpPr>
                        <a:spLocks noChangeArrowheads="1"/>
                      </p:cNvSpPr>
                      <p:nvPr/>
                    </p:nvSpPr>
                    <p:spPr bwMode="auto">
                      <a:xfrm>
                        <a:off x="3386" y="1906"/>
                        <a:ext cx="2" cy="3"/>
                      </a:xfrm>
                      <a:prstGeom prst="ellipse">
                        <a:avLst/>
                      </a:prstGeom>
                      <a:solidFill>
                        <a:srgbClr val="000000"/>
                      </a:solidFill>
                      <a:ln w="12700">
                        <a:noFill/>
                        <a:round/>
                        <a:headEnd/>
                        <a:tailEnd/>
                      </a:ln>
                      <a:effectLst/>
                    </p:spPr>
                    <p:txBody>
                      <a:bodyPr wrap="none" anchor="ctr"/>
                      <a:lstStyle/>
                      <a:p>
                        <a:endParaRPr lang="en-US"/>
                      </a:p>
                    </p:txBody>
                  </p:sp>
                  <p:sp>
                    <p:nvSpPr>
                      <p:cNvPr id="199722" name="Oval 42"/>
                      <p:cNvSpPr>
                        <a:spLocks noChangeArrowheads="1"/>
                      </p:cNvSpPr>
                      <p:nvPr/>
                    </p:nvSpPr>
                    <p:spPr bwMode="auto">
                      <a:xfrm>
                        <a:off x="3394" y="1906"/>
                        <a:ext cx="2" cy="3"/>
                      </a:xfrm>
                      <a:prstGeom prst="ellipse">
                        <a:avLst/>
                      </a:prstGeom>
                      <a:solidFill>
                        <a:srgbClr val="000000"/>
                      </a:solidFill>
                      <a:ln w="12700">
                        <a:noFill/>
                        <a:round/>
                        <a:headEnd/>
                        <a:tailEnd/>
                      </a:ln>
                      <a:effectLst/>
                    </p:spPr>
                    <p:txBody>
                      <a:bodyPr wrap="none" anchor="ctr"/>
                      <a:lstStyle/>
                      <a:p>
                        <a:endParaRPr lang="en-US"/>
                      </a:p>
                    </p:txBody>
                  </p:sp>
                  <p:sp>
                    <p:nvSpPr>
                      <p:cNvPr id="199723" name="Oval 43"/>
                      <p:cNvSpPr>
                        <a:spLocks noChangeArrowheads="1"/>
                      </p:cNvSpPr>
                      <p:nvPr/>
                    </p:nvSpPr>
                    <p:spPr bwMode="auto">
                      <a:xfrm>
                        <a:off x="3403" y="1906"/>
                        <a:ext cx="1" cy="3"/>
                      </a:xfrm>
                      <a:prstGeom prst="ellipse">
                        <a:avLst/>
                      </a:prstGeom>
                      <a:solidFill>
                        <a:srgbClr val="000000"/>
                      </a:solidFill>
                      <a:ln w="12700">
                        <a:noFill/>
                        <a:round/>
                        <a:headEnd/>
                        <a:tailEnd/>
                      </a:ln>
                      <a:effectLst/>
                    </p:spPr>
                    <p:txBody>
                      <a:bodyPr wrap="none" anchor="ctr"/>
                      <a:lstStyle/>
                      <a:p>
                        <a:endParaRPr lang="en-US"/>
                      </a:p>
                    </p:txBody>
                  </p:sp>
                </p:grpSp>
                <p:grpSp>
                  <p:nvGrpSpPr>
                    <p:cNvPr id="11" name="Group 44"/>
                    <p:cNvGrpSpPr>
                      <a:grpSpLocks/>
                    </p:cNvGrpSpPr>
                    <p:nvPr/>
                  </p:nvGrpSpPr>
                  <p:grpSpPr bwMode="auto">
                    <a:xfrm>
                      <a:off x="3411" y="1906"/>
                      <a:ext cx="48" cy="5"/>
                      <a:chOff x="3411" y="1906"/>
                      <a:chExt cx="48" cy="5"/>
                    </a:xfrm>
                  </p:grpSpPr>
                  <p:sp>
                    <p:nvSpPr>
                      <p:cNvPr id="199725" name="Oval 45"/>
                      <p:cNvSpPr>
                        <a:spLocks noChangeArrowheads="1"/>
                      </p:cNvSpPr>
                      <p:nvPr/>
                    </p:nvSpPr>
                    <p:spPr bwMode="auto">
                      <a:xfrm>
                        <a:off x="3411" y="1906"/>
                        <a:ext cx="2" cy="3"/>
                      </a:xfrm>
                      <a:prstGeom prst="ellipse">
                        <a:avLst/>
                      </a:prstGeom>
                      <a:solidFill>
                        <a:srgbClr val="000000"/>
                      </a:solidFill>
                      <a:ln w="12700">
                        <a:noFill/>
                        <a:round/>
                        <a:headEnd/>
                        <a:tailEnd/>
                      </a:ln>
                      <a:effectLst/>
                    </p:spPr>
                    <p:txBody>
                      <a:bodyPr wrap="none" anchor="ctr"/>
                      <a:lstStyle/>
                      <a:p>
                        <a:endParaRPr lang="en-US"/>
                      </a:p>
                    </p:txBody>
                  </p:sp>
                  <p:sp>
                    <p:nvSpPr>
                      <p:cNvPr id="199726" name="Oval 46"/>
                      <p:cNvSpPr>
                        <a:spLocks noChangeArrowheads="1"/>
                      </p:cNvSpPr>
                      <p:nvPr/>
                    </p:nvSpPr>
                    <p:spPr bwMode="auto">
                      <a:xfrm>
                        <a:off x="3418" y="1906"/>
                        <a:ext cx="2" cy="3"/>
                      </a:xfrm>
                      <a:prstGeom prst="ellipse">
                        <a:avLst/>
                      </a:prstGeom>
                      <a:solidFill>
                        <a:srgbClr val="000000"/>
                      </a:solidFill>
                      <a:ln w="12700">
                        <a:noFill/>
                        <a:round/>
                        <a:headEnd/>
                        <a:tailEnd/>
                      </a:ln>
                      <a:effectLst/>
                    </p:spPr>
                    <p:txBody>
                      <a:bodyPr wrap="none" anchor="ctr"/>
                      <a:lstStyle/>
                      <a:p>
                        <a:endParaRPr lang="en-US"/>
                      </a:p>
                    </p:txBody>
                  </p:sp>
                  <p:sp>
                    <p:nvSpPr>
                      <p:cNvPr id="199727" name="Oval 47"/>
                      <p:cNvSpPr>
                        <a:spLocks noChangeArrowheads="1"/>
                      </p:cNvSpPr>
                      <p:nvPr/>
                    </p:nvSpPr>
                    <p:spPr bwMode="auto">
                      <a:xfrm>
                        <a:off x="3426" y="1906"/>
                        <a:ext cx="1" cy="5"/>
                      </a:xfrm>
                      <a:prstGeom prst="ellipse">
                        <a:avLst/>
                      </a:prstGeom>
                      <a:solidFill>
                        <a:srgbClr val="000000"/>
                      </a:solidFill>
                      <a:ln w="12700">
                        <a:noFill/>
                        <a:round/>
                        <a:headEnd/>
                        <a:tailEnd/>
                      </a:ln>
                      <a:effectLst/>
                    </p:spPr>
                    <p:txBody>
                      <a:bodyPr wrap="none" anchor="ctr"/>
                      <a:lstStyle/>
                      <a:p>
                        <a:endParaRPr lang="en-US"/>
                      </a:p>
                    </p:txBody>
                  </p:sp>
                  <p:sp>
                    <p:nvSpPr>
                      <p:cNvPr id="199728" name="Oval 48"/>
                      <p:cNvSpPr>
                        <a:spLocks noChangeArrowheads="1"/>
                      </p:cNvSpPr>
                      <p:nvPr/>
                    </p:nvSpPr>
                    <p:spPr bwMode="auto">
                      <a:xfrm>
                        <a:off x="3434"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29" name="Oval 49"/>
                      <p:cNvSpPr>
                        <a:spLocks noChangeArrowheads="1"/>
                      </p:cNvSpPr>
                      <p:nvPr/>
                    </p:nvSpPr>
                    <p:spPr bwMode="auto">
                      <a:xfrm>
                        <a:off x="3442"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0" name="Oval 50"/>
                      <p:cNvSpPr>
                        <a:spLocks noChangeArrowheads="1"/>
                      </p:cNvSpPr>
                      <p:nvPr/>
                    </p:nvSpPr>
                    <p:spPr bwMode="auto">
                      <a:xfrm>
                        <a:off x="3450"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1" name="Oval 51"/>
                      <p:cNvSpPr>
                        <a:spLocks noChangeArrowheads="1"/>
                      </p:cNvSpPr>
                      <p:nvPr/>
                    </p:nvSpPr>
                    <p:spPr bwMode="auto">
                      <a:xfrm>
                        <a:off x="3458" y="1908"/>
                        <a:ext cx="1" cy="3"/>
                      </a:xfrm>
                      <a:prstGeom prst="ellipse">
                        <a:avLst/>
                      </a:prstGeom>
                      <a:solidFill>
                        <a:srgbClr val="000000"/>
                      </a:solidFill>
                      <a:ln w="12700">
                        <a:noFill/>
                        <a:round/>
                        <a:headEnd/>
                        <a:tailEnd/>
                      </a:ln>
                      <a:effectLst/>
                    </p:spPr>
                    <p:txBody>
                      <a:bodyPr wrap="none" anchor="ctr"/>
                      <a:lstStyle/>
                      <a:p>
                        <a:endParaRPr lang="en-US"/>
                      </a:p>
                    </p:txBody>
                  </p:sp>
                </p:grpSp>
                <p:grpSp>
                  <p:nvGrpSpPr>
                    <p:cNvPr id="12" name="Group 52"/>
                    <p:cNvGrpSpPr>
                      <a:grpSpLocks/>
                    </p:cNvGrpSpPr>
                    <p:nvPr/>
                  </p:nvGrpSpPr>
                  <p:grpSpPr bwMode="auto">
                    <a:xfrm>
                      <a:off x="3488" y="1908"/>
                      <a:ext cx="48" cy="3"/>
                      <a:chOff x="3488" y="1908"/>
                      <a:chExt cx="48" cy="3"/>
                    </a:xfrm>
                  </p:grpSpPr>
                  <p:sp>
                    <p:nvSpPr>
                      <p:cNvPr id="199733" name="Oval 53"/>
                      <p:cNvSpPr>
                        <a:spLocks noChangeArrowheads="1"/>
                      </p:cNvSpPr>
                      <p:nvPr/>
                    </p:nvSpPr>
                    <p:spPr bwMode="auto">
                      <a:xfrm>
                        <a:off x="3488"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4" name="Oval 54"/>
                      <p:cNvSpPr>
                        <a:spLocks noChangeArrowheads="1"/>
                      </p:cNvSpPr>
                      <p:nvPr/>
                    </p:nvSpPr>
                    <p:spPr bwMode="auto">
                      <a:xfrm>
                        <a:off x="3496"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5" name="Oval 55"/>
                      <p:cNvSpPr>
                        <a:spLocks noChangeArrowheads="1"/>
                      </p:cNvSpPr>
                      <p:nvPr/>
                    </p:nvSpPr>
                    <p:spPr bwMode="auto">
                      <a:xfrm>
                        <a:off x="3504"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6" name="Oval 56"/>
                      <p:cNvSpPr>
                        <a:spLocks noChangeArrowheads="1"/>
                      </p:cNvSpPr>
                      <p:nvPr/>
                    </p:nvSpPr>
                    <p:spPr bwMode="auto">
                      <a:xfrm>
                        <a:off x="3511"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7" name="Oval 57"/>
                      <p:cNvSpPr>
                        <a:spLocks noChangeArrowheads="1"/>
                      </p:cNvSpPr>
                      <p:nvPr/>
                    </p:nvSpPr>
                    <p:spPr bwMode="auto">
                      <a:xfrm>
                        <a:off x="3519"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38" name="Oval 58"/>
                      <p:cNvSpPr>
                        <a:spLocks noChangeArrowheads="1"/>
                      </p:cNvSpPr>
                      <p:nvPr/>
                    </p:nvSpPr>
                    <p:spPr bwMode="auto">
                      <a:xfrm>
                        <a:off x="3535" y="1908"/>
                        <a:ext cx="1" cy="3"/>
                      </a:xfrm>
                      <a:prstGeom prst="ellipse">
                        <a:avLst/>
                      </a:prstGeom>
                      <a:solidFill>
                        <a:srgbClr val="000000"/>
                      </a:solidFill>
                      <a:ln w="12700">
                        <a:noFill/>
                        <a:round/>
                        <a:headEnd/>
                        <a:tailEnd/>
                      </a:ln>
                      <a:effectLst/>
                    </p:spPr>
                    <p:txBody>
                      <a:bodyPr wrap="none" anchor="ctr"/>
                      <a:lstStyle/>
                      <a:p>
                        <a:endParaRPr lang="en-US"/>
                      </a:p>
                    </p:txBody>
                  </p:sp>
                </p:grpSp>
              </p:grpSp>
              <p:grpSp>
                <p:nvGrpSpPr>
                  <p:cNvPr id="13" name="Group 59"/>
                  <p:cNvGrpSpPr>
                    <a:grpSpLocks/>
                  </p:cNvGrpSpPr>
                  <p:nvPr/>
                </p:nvGrpSpPr>
                <p:grpSpPr bwMode="auto">
                  <a:xfrm>
                    <a:off x="3548" y="1908"/>
                    <a:ext cx="39" cy="3"/>
                    <a:chOff x="3548" y="1908"/>
                    <a:chExt cx="39" cy="3"/>
                  </a:xfrm>
                </p:grpSpPr>
                <p:sp>
                  <p:nvSpPr>
                    <p:cNvPr id="199740" name="Oval 60"/>
                    <p:cNvSpPr>
                      <a:spLocks noChangeArrowheads="1"/>
                    </p:cNvSpPr>
                    <p:nvPr/>
                  </p:nvSpPr>
                  <p:spPr bwMode="auto">
                    <a:xfrm>
                      <a:off x="3548" y="1908"/>
                      <a:ext cx="2" cy="3"/>
                    </a:xfrm>
                    <a:prstGeom prst="ellipse">
                      <a:avLst/>
                    </a:prstGeom>
                    <a:solidFill>
                      <a:srgbClr val="000000"/>
                    </a:solidFill>
                    <a:ln w="12700">
                      <a:noFill/>
                      <a:round/>
                      <a:headEnd/>
                      <a:tailEnd/>
                    </a:ln>
                    <a:effectLst/>
                  </p:spPr>
                  <p:txBody>
                    <a:bodyPr wrap="none" anchor="ctr"/>
                    <a:lstStyle/>
                    <a:p>
                      <a:endParaRPr lang="en-US"/>
                    </a:p>
                  </p:txBody>
                </p:sp>
                <p:sp>
                  <p:nvSpPr>
                    <p:cNvPr id="199741" name="Oval 61"/>
                    <p:cNvSpPr>
                      <a:spLocks noChangeArrowheads="1"/>
                    </p:cNvSpPr>
                    <p:nvPr/>
                  </p:nvSpPr>
                  <p:spPr bwMode="auto">
                    <a:xfrm>
                      <a:off x="3555"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42" name="Oval 62"/>
                    <p:cNvSpPr>
                      <a:spLocks noChangeArrowheads="1"/>
                    </p:cNvSpPr>
                    <p:nvPr/>
                  </p:nvSpPr>
                  <p:spPr bwMode="auto">
                    <a:xfrm>
                      <a:off x="3562" y="1908"/>
                      <a:ext cx="2" cy="3"/>
                    </a:xfrm>
                    <a:prstGeom prst="ellipse">
                      <a:avLst/>
                    </a:prstGeom>
                    <a:solidFill>
                      <a:srgbClr val="000000"/>
                    </a:solidFill>
                    <a:ln w="12700">
                      <a:noFill/>
                      <a:round/>
                      <a:headEnd/>
                      <a:tailEnd/>
                    </a:ln>
                    <a:effectLst/>
                  </p:spPr>
                  <p:txBody>
                    <a:bodyPr wrap="none" anchor="ctr"/>
                    <a:lstStyle/>
                    <a:p>
                      <a:endParaRPr lang="en-US"/>
                    </a:p>
                  </p:txBody>
                </p:sp>
                <p:sp>
                  <p:nvSpPr>
                    <p:cNvPr id="199743" name="Oval 63"/>
                    <p:cNvSpPr>
                      <a:spLocks noChangeArrowheads="1"/>
                    </p:cNvSpPr>
                    <p:nvPr/>
                  </p:nvSpPr>
                  <p:spPr bwMode="auto">
                    <a:xfrm>
                      <a:off x="3569" y="1908"/>
                      <a:ext cx="1" cy="3"/>
                    </a:xfrm>
                    <a:prstGeom prst="ellipse">
                      <a:avLst/>
                    </a:prstGeom>
                    <a:solidFill>
                      <a:srgbClr val="000000"/>
                    </a:solidFill>
                    <a:ln w="12700">
                      <a:noFill/>
                      <a:round/>
                      <a:headEnd/>
                      <a:tailEnd/>
                    </a:ln>
                    <a:effectLst/>
                  </p:spPr>
                  <p:txBody>
                    <a:bodyPr wrap="none" anchor="ctr"/>
                    <a:lstStyle/>
                    <a:p>
                      <a:endParaRPr lang="en-US"/>
                    </a:p>
                  </p:txBody>
                </p:sp>
                <p:sp>
                  <p:nvSpPr>
                    <p:cNvPr id="199744" name="Oval 64"/>
                    <p:cNvSpPr>
                      <a:spLocks noChangeArrowheads="1"/>
                    </p:cNvSpPr>
                    <p:nvPr/>
                  </p:nvSpPr>
                  <p:spPr bwMode="auto">
                    <a:xfrm>
                      <a:off x="3577" y="1908"/>
                      <a:ext cx="2" cy="3"/>
                    </a:xfrm>
                    <a:prstGeom prst="ellipse">
                      <a:avLst/>
                    </a:prstGeom>
                    <a:solidFill>
                      <a:srgbClr val="000000"/>
                    </a:solidFill>
                    <a:ln w="12700">
                      <a:noFill/>
                      <a:round/>
                      <a:headEnd/>
                      <a:tailEnd/>
                    </a:ln>
                    <a:effectLst/>
                  </p:spPr>
                  <p:txBody>
                    <a:bodyPr wrap="none" anchor="ctr"/>
                    <a:lstStyle/>
                    <a:p>
                      <a:endParaRPr lang="en-US"/>
                    </a:p>
                  </p:txBody>
                </p:sp>
                <p:sp>
                  <p:nvSpPr>
                    <p:cNvPr id="199745" name="Oval 65"/>
                    <p:cNvSpPr>
                      <a:spLocks noChangeArrowheads="1"/>
                    </p:cNvSpPr>
                    <p:nvPr/>
                  </p:nvSpPr>
                  <p:spPr bwMode="auto">
                    <a:xfrm>
                      <a:off x="3586" y="1908"/>
                      <a:ext cx="1" cy="3"/>
                    </a:xfrm>
                    <a:prstGeom prst="ellipse">
                      <a:avLst/>
                    </a:prstGeom>
                    <a:solidFill>
                      <a:srgbClr val="000000"/>
                    </a:solidFill>
                    <a:ln w="12700">
                      <a:noFill/>
                      <a:round/>
                      <a:headEnd/>
                      <a:tailEnd/>
                    </a:ln>
                    <a:effectLst/>
                  </p:spPr>
                  <p:txBody>
                    <a:bodyPr wrap="none" anchor="ctr"/>
                    <a:lstStyle/>
                    <a:p>
                      <a:endParaRPr lang="en-US"/>
                    </a:p>
                  </p:txBody>
                </p:sp>
              </p:grpSp>
              <p:grpSp>
                <p:nvGrpSpPr>
                  <p:cNvPr id="14" name="Group 66"/>
                  <p:cNvGrpSpPr>
                    <a:grpSpLocks/>
                  </p:cNvGrpSpPr>
                  <p:nvPr/>
                </p:nvGrpSpPr>
                <p:grpSpPr bwMode="auto">
                  <a:xfrm>
                    <a:off x="3771" y="1912"/>
                    <a:ext cx="37" cy="3"/>
                    <a:chOff x="3771" y="1912"/>
                    <a:chExt cx="37" cy="3"/>
                  </a:xfrm>
                </p:grpSpPr>
                <p:sp>
                  <p:nvSpPr>
                    <p:cNvPr id="199747" name="Oval 67"/>
                    <p:cNvSpPr>
                      <a:spLocks noChangeArrowheads="1"/>
                    </p:cNvSpPr>
                    <p:nvPr/>
                  </p:nvSpPr>
                  <p:spPr bwMode="auto">
                    <a:xfrm>
                      <a:off x="3771" y="1912"/>
                      <a:ext cx="1" cy="3"/>
                    </a:xfrm>
                    <a:prstGeom prst="ellipse">
                      <a:avLst/>
                    </a:prstGeom>
                    <a:solidFill>
                      <a:srgbClr val="000000"/>
                    </a:solidFill>
                    <a:ln w="12700">
                      <a:noFill/>
                      <a:round/>
                      <a:headEnd/>
                      <a:tailEnd/>
                    </a:ln>
                    <a:effectLst/>
                  </p:spPr>
                  <p:txBody>
                    <a:bodyPr wrap="none" anchor="ctr"/>
                    <a:lstStyle/>
                    <a:p>
                      <a:endParaRPr lang="en-US"/>
                    </a:p>
                  </p:txBody>
                </p:sp>
                <p:sp>
                  <p:nvSpPr>
                    <p:cNvPr id="199748" name="Oval 68"/>
                    <p:cNvSpPr>
                      <a:spLocks noChangeArrowheads="1"/>
                    </p:cNvSpPr>
                    <p:nvPr/>
                  </p:nvSpPr>
                  <p:spPr bwMode="auto">
                    <a:xfrm>
                      <a:off x="3778" y="1912"/>
                      <a:ext cx="2" cy="3"/>
                    </a:xfrm>
                    <a:prstGeom prst="ellipse">
                      <a:avLst/>
                    </a:prstGeom>
                    <a:solidFill>
                      <a:srgbClr val="000000"/>
                    </a:solidFill>
                    <a:ln w="12700">
                      <a:noFill/>
                      <a:round/>
                      <a:headEnd/>
                      <a:tailEnd/>
                    </a:ln>
                    <a:effectLst/>
                  </p:spPr>
                  <p:txBody>
                    <a:bodyPr wrap="none" anchor="ctr"/>
                    <a:lstStyle/>
                    <a:p>
                      <a:endParaRPr lang="en-US"/>
                    </a:p>
                  </p:txBody>
                </p:sp>
                <p:sp>
                  <p:nvSpPr>
                    <p:cNvPr id="199749" name="Oval 69"/>
                    <p:cNvSpPr>
                      <a:spLocks noChangeArrowheads="1"/>
                    </p:cNvSpPr>
                    <p:nvPr/>
                  </p:nvSpPr>
                  <p:spPr bwMode="auto">
                    <a:xfrm>
                      <a:off x="3785" y="1912"/>
                      <a:ext cx="1" cy="3"/>
                    </a:xfrm>
                    <a:prstGeom prst="ellipse">
                      <a:avLst/>
                    </a:prstGeom>
                    <a:solidFill>
                      <a:srgbClr val="000000"/>
                    </a:solidFill>
                    <a:ln w="12700">
                      <a:noFill/>
                      <a:round/>
                      <a:headEnd/>
                      <a:tailEnd/>
                    </a:ln>
                    <a:effectLst/>
                  </p:spPr>
                  <p:txBody>
                    <a:bodyPr wrap="none" anchor="ctr"/>
                    <a:lstStyle/>
                    <a:p>
                      <a:endParaRPr lang="en-US"/>
                    </a:p>
                  </p:txBody>
                </p:sp>
                <p:sp>
                  <p:nvSpPr>
                    <p:cNvPr id="199750" name="Oval 70"/>
                    <p:cNvSpPr>
                      <a:spLocks noChangeArrowheads="1"/>
                    </p:cNvSpPr>
                    <p:nvPr/>
                  </p:nvSpPr>
                  <p:spPr bwMode="auto">
                    <a:xfrm>
                      <a:off x="3792" y="1912"/>
                      <a:ext cx="2" cy="3"/>
                    </a:xfrm>
                    <a:prstGeom prst="ellipse">
                      <a:avLst/>
                    </a:prstGeom>
                    <a:solidFill>
                      <a:srgbClr val="000000"/>
                    </a:solidFill>
                    <a:ln w="12700">
                      <a:noFill/>
                      <a:round/>
                      <a:headEnd/>
                      <a:tailEnd/>
                    </a:ln>
                    <a:effectLst/>
                  </p:spPr>
                  <p:txBody>
                    <a:bodyPr wrap="none" anchor="ctr"/>
                    <a:lstStyle/>
                    <a:p>
                      <a:endParaRPr lang="en-US"/>
                    </a:p>
                  </p:txBody>
                </p:sp>
                <p:sp>
                  <p:nvSpPr>
                    <p:cNvPr id="199751" name="Oval 71"/>
                    <p:cNvSpPr>
                      <a:spLocks noChangeArrowheads="1"/>
                    </p:cNvSpPr>
                    <p:nvPr/>
                  </p:nvSpPr>
                  <p:spPr bwMode="auto">
                    <a:xfrm>
                      <a:off x="3800" y="1912"/>
                      <a:ext cx="1" cy="3"/>
                    </a:xfrm>
                    <a:prstGeom prst="ellipse">
                      <a:avLst/>
                    </a:prstGeom>
                    <a:solidFill>
                      <a:srgbClr val="000000"/>
                    </a:solidFill>
                    <a:ln w="12700">
                      <a:noFill/>
                      <a:round/>
                      <a:headEnd/>
                      <a:tailEnd/>
                    </a:ln>
                    <a:effectLst/>
                  </p:spPr>
                  <p:txBody>
                    <a:bodyPr wrap="none" anchor="ctr"/>
                    <a:lstStyle/>
                    <a:p>
                      <a:endParaRPr lang="en-US"/>
                    </a:p>
                  </p:txBody>
                </p:sp>
                <p:sp>
                  <p:nvSpPr>
                    <p:cNvPr id="199752" name="Oval 72"/>
                    <p:cNvSpPr>
                      <a:spLocks noChangeArrowheads="1"/>
                    </p:cNvSpPr>
                    <p:nvPr/>
                  </p:nvSpPr>
                  <p:spPr bwMode="auto">
                    <a:xfrm>
                      <a:off x="3807" y="1912"/>
                      <a:ext cx="1" cy="3"/>
                    </a:xfrm>
                    <a:prstGeom prst="ellipse">
                      <a:avLst/>
                    </a:prstGeom>
                    <a:solidFill>
                      <a:srgbClr val="000000"/>
                    </a:solidFill>
                    <a:ln w="12700">
                      <a:noFill/>
                      <a:round/>
                      <a:headEnd/>
                      <a:tailEnd/>
                    </a:ln>
                    <a:effectLst/>
                  </p:spPr>
                  <p:txBody>
                    <a:bodyPr wrap="none" anchor="ctr"/>
                    <a:lstStyle/>
                    <a:p>
                      <a:endParaRPr lang="en-US"/>
                    </a:p>
                  </p:txBody>
                </p:sp>
              </p:grpSp>
            </p:grpSp>
          </p:grpSp>
          <p:sp>
            <p:nvSpPr>
              <p:cNvPr id="199753" name="Freeform 73"/>
              <p:cNvSpPr>
                <a:spLocks/>
              </p:cNvSpPr>
              <p:nvPr/>
            </p:nvSpPr>
            <p:spPr bwMode="auto">
              <a:xfrm>
                <a:off x="3272" y="1851"/>
                <a:ext cx="657" cy="92"/>
              </a:xfrm>
              <a:custGeom>
                <a:avLst/>
                <a:gdLst/>
                <a:ahLst/>
                <a:cxnLst>
                  <a:cxn ang="0">
                    <a:pos x="656" y="0"/>
                  </a:cxn>
                  <a:cxn ang="0">
                    <a:pos x="601" y="54"/>
                  </a:cxn>
                  <a:cxn ang="0">
                    <a:pos x="596" y="60"/>
                  </a:cxn>
                  <a:cxn ang="0">
                    <a:pos x="594" y="61"/>
                  </a:cxn>
                  <a:cxn ang="0">
                    <a:pos x="593" y="62"/>
                  </a:cxn>
                  <a:cxn ang="0">
                    <a:pos x="591" y="63"/>
                  </a:cxn>
                  <a:cxn ang="0">
                    <a:pos x="588" y="64"/>
                  </a:cxn>
                  <a:cxn ang="0">
                    <a:pos x="586" y="65"/>
                  </a:cxn>
                  <a:cxn ang="0">
                    <a:pos x="583" y="66"/>
                  </a:cxn>
                  <a:cxn ang="0">
                    <a:pos x="581" y="67"/>
                  </a:cxn>
                  <a:cxn ang="0">
                    <a:pos x="577" y="68"/>
                  </a:cxn>
                  <a:cxn ang="0">
                    <a:pos x="573" y="69"/>
                  </a:cxn>
                  <a:cxn ang="0">
                    <a:pos x="568" y="69"/>
                  </a:cxn>
                  <a:cxn ang="0">
                    <a:pos x="59" y="66"/>
                  </a:cxn>
                  <a:cxn ang="0">
                    <a:pos x="48" y="65"/>
                  </a:cxn>
                  <a:cxn ang="0">
                    <a:pos x="34" y="64"/>
                  </a:cxn>
                  <a:cxn ang="0">
                    <a:pos x="16" y="63"/>
                  </a:cxn>
                  <a:cxn ang="0">
                    <a:pos x="14" y="65"/>
                  </a:cxn>
                  <a:cxn ang="0">
                    <a:pos x="11" y="66"/>
                  </a:cxn>
                  <a:cxn ang="0">
                    <a:pos x="9" y="68"/>
                  </a:cxn>
                  <a:cxn ang="0">
                    <a:pos x="6" y="69"/>
                  </a:cxn>
                  <a:cxn ang="0">
                    <a:pos x="4" y="71"/>
                  </a:cxn>
                  <a:cxn ang="0">
                    <a:pos x="2" y="73"/>
                  </a:cxn>
                  <a:cxn ang="0">
                    <a:pos x="1" y="76"/>
                  </a:cxn>
                  <a:cxn ang="0">
                    <a:pos x="0" y="77"/>
                  </a:cxn>
                  <a:cxn ang="0">
                    <a:pos x="0" y="79"/>
                  </a:cxn>
                  <a:cxn ang="0">
                    <a:pos x="1" y="81"/>
                  </a:cxn>
                  <a:cxn ang="0">
                    <a:pos x="1" y="83"/>
                  </a:cxn>
                  <a:cxn ang="0">
                    <a:pos x="3" y="85"/>
                  </a:cxn>
                  <a:cxn ang="0">
                    <a:pos x="6" y="87"/>
                  </a:cxn>
                  <a:cxn ang="0">
                    <a:pos x="8" y="89"/>
                  </a:cxn>
                  <a:cxn ang="0">
                    <a:pos x="11" y="90"/>
                  </a:cxn>
                  <a:cxn ang="0">
                    <a:pos x="15" y="91"/>
                  </a:cxn>
                  <a:cxn ang="0">
                    <a:pos x="16" y="88"/>
                  </a:cxn>
                  <a:cxn ang="0">
                    <a:pos x="17" y="86"/>
                  </a:cxn>
                  <a:cxn ang="0">
                    <a:pos x="19" y="83"/>
                  </a:cxn>
                  <a:cxn ang="0">
                    <a:pos x="20" y="82"/>
                  </a:cxn>
                  <a:cxn ang="0">
                    <a:pos x="22" y="80"/>
                  </a:cxn>
                  <a:cxn ang="0">
                    <a:pos x="24" y="78"/>
                  </a:cxn>
                  <a:cxn ang="0">
                    <a:pos x="27" y="76"/>
                  </a:cxn>
                  <a:cxn ang="0">
                    <a:pos x="29" y="75"/>
                  </a:cxn>
                  <a:cxn ang="0">
                    <a:pos x="32" y="73"/>
                  </a:cxn>
                  <a:cxn ang="0">
                    <a:pos x="35" y="72"/>
                  </a:cxn>
                  <a:cxn ang="0">
                    <a:pos x="39" y="71"/>
                  </a:cxn>
                  <a:cxn ang="0">
                    <a:pos x="43" y="70"/>
                  </a:cxn>
                  <a:cxn ang="0">
                    <a:pos x="52" y="71"/>
                  </a:cxn>
                  <a:cxn ang="0">
                    <a:pos x="59" y="71"/>
                  </a:cxn>
                  <a:cxn ang="0">
                    <a:pos x="65" y="71"/>
                  </a:cxn>
                  <a:cxn ang="0">
                    <a:pos x="568" y="75"/>
                  </a:cxn>
                  <a:cxn ang="0">
                    <a:pos x="573" y="75"/>
                  </a:cxn>
                  <a:cxn ang="0">
                    <a:pos x="578" y="75"/>
                  </a:cxn>
                  <a:cxn ang="0">
                    <a:pos x="583" y="75"/>
                  </a:cxn>
                  <a:cxn ang="0">
                    <a:pos x="586" y="74"/>
                  </a:cxn>
                  <a:cxn ang="0">
                    <a:pos x="589" y="74"/>
                  </a:cxn>
                  <a:cxn ang="0">
                    <a:pos x="593" y="73"/>
                  </a:cxn>
                  <a:cxn ang="0">
                    <a:pos x="597" y="73"/>
                  </a:cxn>
                  <a:cxn ang="0">
                    <a:pos x="600" y="71"/>
                  </a:cxn>
                  <a:cxn ang="0">
                    <a:pos x="648" y="23"/>
                  </a:cxn>
                  <a:cxn ang="0">
                    <a:pos x="656" y="0"/>
                  </a:cxn>
                </a:cxnLst>
                <a:rect l="0" t="0" r="r" b="b"/>
                <a:pathLst>
                  <a:path w="657" h="92">
                    <a:moveTo>
                      <a:pt x="656" y="0"/>
                    </a:moveTo>
                    <a:lnTo>
                      <a:pt x="601" y="54"/>
                    </a:lnTo>
                    <a:lnTo>
                      <a:pt x="596" y="60"/>
                    </a:lnTo>
                    <a:lnTo>
                      <a:pt x="594" y="61"/>
                    </a:lnTo>
                    <a:lnTo>
                      <a:pt x="593" y="62"/>
                    </a:lnTo>
                    <a:lnTo>
                      <a:pt x="591" y="63"/>
                    </a:lnTo>
                    <a:lnTo>
                      <a:pt x="588" y="64"/>
                    </a:lnTo>
                    <a:lnTo>
                      <a:pt x="586" y="65"/>
                    </a:lnTo>
                    <a:lnTo>
                      <a:pt x="583" y="66"/>
                    </a:lnTo>
                    <a:lnTo>
                      <a:pt x="581" y="67"/>
                    </a:lnTo>
                    <a:lnTo>
                      <a:pt x="577" y="68"/>
                    </a:lnTo>
                    <a:lnTo>
                      <a:pt x="573" y="69"/>
                    </a:lnTo>
                    <a:lnTo>
                      <a:pt x="568" y="69"/>
                    </a:lnTo>
                    <a:lnTo>
                      <a:pt x="59" y="66"/>
                    </a:lnTo>
                    <a:lnTo>
                      <a:pt x="48" y="65"/>
                    </a:lnTo>
                    <a:lnTo>
                      <a:pt x="34" y="64"/>
                    </a:lnTo>
                    <a:lnTo>
                      <a:pt x="16" y="63"/>
                    </a:lnTo>
                    <a:lnTo>
                      <a:pt x="14" y="65"/>
                    </a:lnTo>
                    <a:lnTo>
                      <a:pt x="11" y="66"/>
                    </a:lnTo>
                    <a:lnTo>
                      <a:pt x="9" y="68"/>
                    </a:lnTo>
                    <a:lnTo>
                      <a:pt x="6" y="69"/>
                    </a:lnTo>
                    <a:lnTo>
                      <a:pt x="4" y="71"/>
                    </a:lnTo>
                    <a:lnTo>
                      <a:pt x="2" y="73"/>
                    </a:lnTo>
                    <a:lnTo>
                      <a:pt x="1" y="76"/>
                    </a:lnTo>
                    <a:lnTo>
                      <a:pt x="0" y="77"/>
                    </a:lnTo>
                    <a:lnTo>
                      <a:pt x="0" y="79"/>
                    </a:lnTo>
                    <a:lnTo>
                      <a:pt x="1" y="81"/>
                    </a:lnTo>
                    <a:lnTo>
                      <a:pt x="1" y="83"/>
                    </a:lnTo>
                    <a:lnTo>
                      <a:pt x="3" y="85"/>
                    </a:lnTo>
                    <a:lnTo>
                      <a:pt x="6" y="87"/>
                    </a:lnTo>
                    <a:lnTo>
                      <a:pt x="8" y="89"/>
                    </a:lnTo>
                    <a:lnTo>
                      <a:pt x="11" y="90"/>
                    </a:lnTo>
                    <a:lnTo>
                      <a:pt x="15" y="91"/>
                    </a:lnTo>
                    <a:lnTo>
                      <a:pt x="16" y="88"/>
                    </a:lnTo>
                    <a:lnTo>
                      <a:pt x="17" y="86"/>
                    </a:lnTo>
                    <a:lnTo>
                      <a:pt x="19" y="83"/>
                    </a:lnTo>
                    <a:lnTo>
                      <a:pt x="20" y="82"/>
                    </a:lnTo>
                    <a:lnTo>
                      <a:pt x="22" y="80"/>
                    </a:lnTo>
                    <a:lnTo>
                      <a:pt x="24" y="78"/>
                    </a:lnTo>
                    <a:lnTo>
                      <a:pt x="27" y="76"/>
                    </a:lnTo>
                    <a:lnTo>
                      <a:pt x="29" y="75"/>
                    </a:lnTo>
                    <a:lnTo>
                      <a:pt x="32" y="73"/>
                    </a:lnTo>
                    <a:lnTo>
                      <a:pt x="35" y="72"/>
                    </a:lnTo>
                    <a:lnTo>
                      <a:pt x="39" y="71"/>
                    </a:lnTo>
                    <a:lnTo>
                      <a:pt x="43" y="70"/>
                    </a:lnTo>
                    <a:lnTo>
                      <a:pt x="52" y="71"/>
                    </a:lnTo>
                    <a:lnTo>
                      <a:pt x="59" y="71"/>
                    </a:lnTo>
                    <a:lnTo>
                      <a:pt x="65" y="71"/>
                    </a:lnTo>
                    <a:lnTo>
                      <a:pt x="568" y="75"/>
                    </a:lnTo>
                    <a:lnTo>
                      <a:pt x="573" y="75"/>
                    </a:lnTo>
                    <a:lnTo>
                      <a:pt x="578" y="75"/>
                    </a:lnTo>
                    <a:lnTo>
                      <a:pt x="583" y="75"/>
                    </a:lnTo>
                    <a:lnTo>
                      <a:pt x="586" y="74"/>
                    </a:lnTo>
                    <a:lnTo>
                      <a:pt x="589" y="74"/>
                    </a:lnTo>
                    <a:lnTo>
                      <a:pt x="593" y="73"/>
                    </a:lnTo>
                    <a:lnTo>
                      <a:pt x="597" y="73"/>
                    </a:lnTo>
                    <a:lnTo>
                      <a:pt x="600" y="71"/>
                    </a:lnTo>
                    <a:lnTo>
                      <a:pt x="648" y="23"/>
                    </a:lnTo>
                    <a:lnTo>
                      <a:pt x="65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nvGrpSpPr>
              <p:cNvPr id="15" name="Group 74"/>
              <p:cNvGrpSpPr>
                <a:grpSpLocks/>
              </p:cNvGrpSpPr>
              <p:nvPr/>
            </p:nvGrpSpPr>
            <p:grpSpPr bwMode="auto">
              <a:xfrm>
                <a:off x="3292" y="1906"/>
                <a:ext cx="12" cy="6"/>
                <a:chOff x="3292" y="1906"/>
                <a:chExt cx="12" cy="6"/>
              </a:xfrm>
            </p:grpSpPr>
            <p:sp>
              <p:nvSpPr>
                <p:cNvPr id="199755" name="Freeform 75"/>
                <p:cNvSpPr>
                  <a:spLocks/>
                </p:cNvSpPr>
                <p:nvPr/>
              </p:nvSpPr>
              <p:spPr bwMode="auto">
                <a:xfrm>
                  <a:off x="3303" y="1906"/>
                  <a:ext cx="1" cy="4"/>
                </a:xfrm>
                <a:custGeom>
                  <a:avLst/>
                  <a:gdLst/>
                  <a:ahLst/>
                  <a:cxnLst>
                    <a:cxn ang="0">
                      <a:pos x="0" y="0"/>
                    </a:cxn>
                    <a:cxn ang="0">
                      <a:pos x="0" y="0"/>
                    </a:cxn>
                    <a:cxn ang="0">
                      <a:pos x="0" y="3"/>
                    </a:cxn>
                    <a:cxn ang="0">
                      <a:pos x="0" y="3"/>
                    </a:cxn>
                    <a:cxn ang="0">
                      <a:pos x="0" y="0"/>
                    </a:cxn>
                  </a:cxnLst>
                  <a:rect l="0" t="0" r="r" b="b"/>
                  <a:pathLst>
                    <a:path w="1" h="4">
                      <a:moveTo>
                        <a:pt x="0" y="0"/>
                      </a:moveTo>
                      <a:lnTo>
                        <a:pt x="0" y="0"/>
                      </a:lnTo>
                      <a:lnTo>
                        <a:pt x="0" y="3"/>
                      </a:lnTo>
                      <a:lnTo>
                        <a:pt x="0" y="3"/>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756" name="Freeform 76"/>
                <p:cNvSpPr>
                  <a:spLocks/>
                </p:cNvSpPr>
                <p:nvPr/>
              </p:nvSpPr>
              <p:spPr bwMode="auto">
                <a:xfrm>
                  <a:off x="3297" y="1906"/>
                  <a:ext cx="3" cy="4"/>
                </a:xfrm>
                <a:custGeom>
                  <a:avLst/>
                  <a:gdLst/>
                  <a:ahLst/>
                  <a:cxnLst>
                    <a:cxn ang="0">
                      <a:pos x="2" y="0"/>
                    </a:cxn>
                    <a:cxn ang="0">
                      <a:pos x="1" y="0"/>
                    </a:cxn>
                    <a:cxn ang="0">
                      <a:pos x="0" y="3"/>
                    </a:cxn>
                    <a:cxn ang="0">
                      <a:pos x="1" y="3"/>
                    </a:cxn>
                    <a:cxn ang="0">
                      <a:pos x="2" y="0"/>
                    </a:cxn>
                  </a:cxnLst>
                  <a:rect l="0" t="0" r="r" b="b"/>
                  <a:pathLst>
                    <a:path w="3" h="4">
                      <a:moveTo>
                        <a:pt x="2" y="0"/>
                      </a:moveTo>
                      <a:lnTo>
                        <a:pt x="1" y="0"/>
                      </a:lnTo>
                      <a:lnTo>
                        <a:pt x="0" y="3"/>
                      </a:lnTo>
                      <a:lnTo>
                        <a:pt x="1" y="3"/>
                      </a:lnTo>
                      <a:lnTo>
                        <a:pt x="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757" name="Freeform 77"/>
                <p:cNvSpPr>
                  <a:spLocks/>
                </p:cNvSpPr>
                <p:nvPr/>
              </p:nvSpPr>
              <p:spPr bwMode="auto">
                <a:xfrm>
                  <a:off x="3292" y="1906"/>
                  <a:ext cx="3" cy="6"/>
                </a:xfrm>
                <a:custGeom>
                  <a:avLst/>
                  <a:gdLst/>
                  <a:ahLst/>
                  <a:cxnLst>
                    <a:cxn ang="0">
                      <a:pos x="2" y="0"/>
                    </a:cxn>
                    <a:cxn ang="0">
                      <a:pos x="2" y="0"/>
                    </a:cxn>
                    <a:cxn ang="0">
                      <a:pos x="1" y="1"/>
                    </a:cxn>
                    <a:cxn ang="0">
                      <a:pos x="1" y="2"/>
                    </a:cxn>
                    <a:cxn ang="0">
                      <a:pos x="1" y="2"/>
                    </a:cxn>
                    <a:cxn ang="0">
                      <a:pos x="0" y="3"/>
                    </a:cxn>
                    <a:cxn ang="0">
                      <a:pos x="0" y="5"/>
                    </a:cxn>
                    <a:cxn ang="0">
                      <a:pos x="0" y="5"/>
                    </a:cxn>
                    <a:cxn ang="0">
                      <a:pos x="1" y="4"/>
                    </a:cxn>
                    <a:cxn ang="0">
                      <a:pos x="1" y="4"/>
                    </a:cxn>
                    <a:cxn ang="0">
                      <a:pos x="2" y="0"/>
                    </a:cxn>
                  </a:cxnLst>
                  <a:rect l="0" t="0" r="r" b="b"/>
                  <a:pathLst>
                    <a:path w="3" h="6">
                      <a:moveTo>
                        <a:pt x="2" y="0"/>
                      </a:moveTo>
                      <a:lnTo>
                        <a:pt x="2" y="0"/>
                      </a:lnTo>
                      <a:lnTo>
                        <a:pt x="1" y="1"/>
                      </a:lnTo>
                      <a:lnTo>
                        <a:pt x="1" y="2"/>
                      </a:lnTo>
                      <a:lnTo>
                        <a:pt x="1" y="2"/>
                      </a:lnTo>
                      <a:lnTo>
                        <a:pt x="0" y="3"/>
                      </a:lnTo>
                      <a:lnTo>
                        <a:pt x="0" y="5"/>
                      </a:lnTo>
                      <a:lnTo>
                        <a:pt x="0" y="5"/>
                      </a:lnTo>
                      <a:lnTo>
                        <a:pt x="1" y="4"/>
                      </a:lnTo>
                      <a:lnTo>
                        <a:pt x="1" y="4"/>
                      </a:lnTo>
                      <a:lnTo>
                        <a:pt x="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sp>
            <p:nvSpPr>
              <p:cNvPr id="199758" name="Arc 78"/>
              <p:cNvSpPr>
                <a:spLocks/>
              </p:cNvSpPr>
              <p:nvPr/>
            </p:nvSpPr>
            <p:spPr bwMode="auto">
              <a:xfrm>
                <a:off x="3945" y="1918"/>
                <a:ext cx="1" cy="0"/>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BFBFBF"/>
              </a:solidFill>
              <a:ln w="127000" cap="rnd">
                <a:noFill/>
                <a:round/>
                <a:headEnd/>
                <a:tailEnd/>
              </a:ln>
              <a:effectLst/>
            </p:spPr>
            <p:txBody>
              <a:bodyPr/>
              <a:lstStyle/>
              <a:p>
                <a:endParaRPr lang="en-US"/>
              </a:p>
            </p:txBody>
          </p:sp>
          <p:sp>
            <p:nvSpPr>
              <p:cNvPr id="199759" name="Freeform 79"/>
              <p:cNvSpPr>
                <a:spLocks/>
              </p:cNvSpPr>
              <p:nvPr/>
            </p:nvSpPr>
            <p:spPr bwMode="auto">
              <a:xfrm>
                <a:off x="3552" y="1920"/>
                <a:ext cx="73" cy="16"/>
              </a:xfrm>
              <a:custGeom>
                <a:avLst/>
                <a:gdLst/>
                <a:ahLst/>
                <a:cxnLst>
                  <a:cxn ang="0">
                    <a:pos x="72" y="3"/>
                  </a:cxn>
                  <a:cxn ang="0">
                    <a:pos x="52" y="5"/>
                  </a:cxn>
                  <a:cxn ang="0">
                    <a:pos x="42" y="5"/>
                  </a:cxn>
                  <a:cxn ang="0">
                    <a:pos x="32" y="3"/>
                  </a:cxn>
                  <a:cxn ang="0">
                    <a:pos x="26" y="2"/>
                  </a:cxn>
                  <a:cxn ang="0">
                    <a:pos x="20" y="0"/>
                  </a:cxn>
                  <a:cxn ang="0">
                    <a:pos x="15" y="0"/>
                  </a:cxn>
                  <a:cxn ang="0">
                    <a:pos x="11" y="0"/>
                  </a:cxn>
                  <a:cxn ang="0">
                    <a:pos x="7" y="1"/>
                  </a:cxn>
                  <a:cxn ang="0">
                    <a:pos x="4" y="3"/>
                  </a:cxn>
                  <a:cxn ang="0">
                    <a:pos x="2" y="5"/>
                  </a:cxn>
                  <a:cxn ang="0">
                    <a:pos x="0" y="9"/>
                  </a:cxn>
                  <a:cxn ang="0">
                    <a:pos x="4" y="13"/>
                  </a:cxn>
                  <a:cxn ang="0">
                    <a:pos x="34" y="15"/>
                  </a:cxn>
                  <a:cxn ang="0">
                    <a:pos x="42" y="14"/>
                  </a:cxn>
                  <a:cxn ang="0">
                    <a:pos x="48" y="13"/>
                  </a:cxn>
                  <a:cxn ang="0">
                    <a:pos x="59" y="10"/>
                  </a:cxn>
                  <a:cxn ang="0">
                    <a:pos x="72" y="3"/>
                  </a:cxn>
                </a:cxnLst>
                <a:rect l="0" t="0" r="r" b="b"/>
                <a:pathLst>
                  <a:path w="73" h="16">
                    <a:moveTo>
                      <a:pt x="72" y="3"/>
                    </a:moveTo>
                    <a:lnTo>
                      <a:pt x="52" y="5"/>
                    </a:lnTo>
                    <a:lnTo>
                      <a:pt x="42" y="5"/>
                    </a:lnTo>
                    <a:lnTo>
                      <a:pt x="32" y="3"/>
                    </a:lnTo>
                    <a:lnTo>
                      <a:pt x="26" y="2"/>
                    </a:lnTo>
                    <a:lnTo>
                      <a:pt x="20" y="0"/>
                    </a:lnTo>
                    <a:lnTo>
                      <a:pt x="15" y="0"/>
                    </a:lnTo>
                    <a:lnTo>
                      <a:pt x="11" y="0"/>
                    </a:lnTo>
                    <a:lnTo>
                      <a:pt x="7" y="1"/>
                    </a:lnTo>
                    <a:lnTo>
                      <a:pt x="4" y="3"/>
                    </a:lnTo>
                    <a:lnTo>
                      <a:pt x="2" y="5"/>
                    </a:lnTo>
                    <a:lnTo>
                      <a:pt x="0" y="9"/>
                    </a:lnTo>
                    <a:lnTo>
                      <a:pt x="4" y="13"/>
                    </a:lnTo>
                    <a:lnTo>
                      <a:pt x="34" y="15"/>
                    </a:lnTo>
                    <a:lnTo>
                      <a:pt x="42" y="14"/>
                    </a:lnTo>
                    <a:lnTo>
                      <a:pt x="48" y="13"/>
                    </a:lnTo>
                    <a:lnTo>
                      <a:pt x="59" y="10"/>
                    </a:lnTo>
                    <a:lnTo>
                      <a:pt x="72" y="3"/>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16" name="Group 80"/>
              <p:cNvGrpSpPr>
                <a:grpSpLocks/>
              </p:cNvGrpSpPr>
              <p:nvPr/>
            </p:nvGrpSpPr>
            <p:grpSpPr bwMode="auto">
              <a:xfrm>
                <a:off x="3490" y="1918"/>
                <a:ext cx="221" cy="64"/>
                <a:chOff x="3490" y="1918"/>
                <a:chExt cx="221" cy="64"/>
              </a:xfrm>
            </p:grpSpPr>
            <p:grpSp>
              <p:nvGrpSpPr>
                <p:cNvPr id="17" name="Group 81"/>
                <p:cNvGrpSpPr>
                  <a:grpSpLocks/>
                </p:cNvGrpSpPr>
                <p:nvPr/>
              </p:nvGrpSpPr>
              <p:grpSpPr bwMode="auto">
                <a:xfrm>
                  <a:off x="3490" y="1918"/>
                  <a:ext cx="221" cy="42"/>
                  <a:chOff x="3490" y="1918"/>
                  <a:chExt cx="221" cy="42"/>
                </a:xfrm>
              </p:grpSpPr>
              <p:sp>
                <p:nvSpPr>
                  <p:cNvPr id="199762" name="Freeform 82"/>
                  <p:cNvSpPr>
                    <a:spLocks/>
                  </p:cNvSpPr>
                  <p:nvPr/>
                </p:nvSpPr>
                <p:spPr bwMode="auto">
                  <a:xfrm>
                    <a:off x="3490" y="1918"/>
                    <a:ext cx="221" cy="42"/>
                  </a:xfrm>
                  <a:custGeom>
                    <a:avLst/>
                    <a:gdLst/>
                    <a:ahLst/>
                    <a:cxnLst>
                      <a:cxn ang="0">
                        <a:pos x="164" y="6"/>
                      </a:cxn>
                      <a:cxn ang="0">
                        <a:pos x="173" y="8"/>
                      </a:cxn>
                      <a:cxn ang="0">
                        <a:pos x="181" y="12"/>
                      </a:cxn>
                      <a:cxn ang="0">
                        <a:pos x="189" y="14"/>
                      </a:cxn>
                      <a:cxn ang="0">
                        <a:pos x="199" y="16"/>
                      </a:cxn>
                      <a:cxn ang="0">
                        <a:pos x="207" y="19"/>
                      </a:cxn>
                      <a:cxn ang="0">
                        <a:pos x="214" y="22"/>
                      </a:cxn>
                      <a:cxn ang="0">
                        <a:pos x="216" y="24"/>
                      </a:cxn>
                      <a:cxn ang="0">
                        <a:pos x="219" y="27"/>
                      </a:cxn>
                      <a:cxn ang="0">
                        <a:pos x="219" y="28"/>
                      </a:cxn>
                      <a:cxn ang="0">
                        <a:pos x="220" y="31"/>
                      </a:cxn>
                      <a:cxn ang="0">
                        <a:pos x="217" y="33"/>
                      </a:cxn>
                      <a:cxn ang="0">
                        <a:pos x="214" y="35"/>
                      </a:cxn>
                      <a:cxn ang="0">
                        <a:pos x="210" y="36"/>
                      </a:cxn>
                      <a:cxn ang="0">
                        <a:pos x="206" y="37"/>
                      </a:cxn>
                      <a:cxn ang="0">
                        <a:pos x="198" y="38"/>
                      </a:cxn>
                      <a:cxn ang="0">
                        <a:pos x="189" y="39"/>
                      </a:cxn>
                      <a:cxn ang="0">
                        <a:pos x="183" y="40"/>
                      </a:cxn>
                      <a:cxn ang="0">
                        <a:pos x="159" y="41"/>
                      </a:cxn>
                      <a:cxn ang="0">
                        <a:pos x="142" y="41"/>
                      </a:cxn>
                      <a:cxn ang="0">
                        <a:pos x="117" y="41"/>
                      </a:cxn>
                      <a:cxn ang="0">
                        <a:pos x="94" y="41"/>
                      </a:cxn>
                      <a:cxn ang="0">
                        <a:pos x="43" y="41"/>
                      </a:cxn>
                      <a:cxn ang="0">
                        <a:pos x="29" y="39"/>
                      </a:cxn>
                      <a:cxn ang="0">
                        <a:pos x="23" y="38"/>
                      </a:cxn>
                      <a:cxn ang="0">
                        <a:pos x="17" y="36"/>
                      </a:cxn>
                      <a:cxn ang="0">
                        <a:pos x="11" y="34"/>
                      </a:cxn>
                      <a:cxn ang="0">
                        <a:pos x="6" y="30"/>
                      </a:cxn>
                      <a:cxn ang="0">
                        <a:pos x="1" y="26"/>
                      </a:cxn>
                      <a:cxn ang="0">
                        <a:pos x="0" y="22"/>
                      </a:cxn>
                      <a:cxn ang="0">
                        <a:pos x="1" y="19"/>
                      </a:cxn>
                      <a:cxn ang="0">
                        <a:pos x="4" y="15"/>
                      </a:cxn>
                      <a:cxn ang="0">
                        <a:pos x="9" y="12"/>
                      </a:cxn>
                      <a:cxn ang="0">
                        <a:pos x="14" y="10"/>
                      </a:cxn>
                      <a:cxn ang="0">
                        <a:pos x="20" y="7"/>
                      </a:cxn>
                      <a:cxn ang="0">
                        <a:pos x="28" y="6"/>
                      </a:cxn>
                      <a:cxn ang="0">
                        <a:pos x="35" y="5"/>
                      </a:cxn>
                      <a:cxn ang="0">
                        <a:pos x="39" y="5"/>
                      </a:cxn>
                      <a:cxn ang="0">
                        <a:pos x="42" y="3"/>
                      </a:cxn>
                      <a:cxn ang="0">
                        <a:pos x="48" y="1"/>
                      </a:cxn>
                      <a:cxn ang="0">
                        <a:pos x="56" y="0"/>
                      </a:cxn>
                      <a:cxn ang="0">
                        <a:pos x="67" y="0"/>
                      </a:cxn>
                      <a:cxn ang="0">
                        <a:pos x="81" y="1"/>
                      </a:cxn>
                      <a:cxn ang="0">
                        <a:pos x="164" y="6"/>
                      </a:cxn>
                    </a:cxnLst>
                    <a:rect l="0" t="0" r="r" b="b"/>
                    <a:pathLst>
                      <a:path w="221" h="42">
                        <a:moveTo>
                          <a:pt x="164" y="6"/>
                        </a:moveTo>
                        <a:lnTo>
                          <a:pt x="173" y="8"/>
                        </a:lnTo>
                        <a:lnTo>
                          <a:pt x="181" y="12"/>
                        </a:lnTo>
                        <a:lnTo>
                          <a:pt x="189" y="14"/>
                        </a:lnTo>
                        <a:lnTo>
                          <a:pt x="199" y="16"/>
                        </a:lnTo>
                        <a:lnTo>
                          <a:pt x="207" y="19"/>
                        </a:lnTo>
                        <a:lnTo>
                          <a:pt x="214" y="22"/>
                        </a:lnTo>
                        <a:lnTo>
                          <a:pt x="216" y="24"/>
                        </a:lnTo>
                        <a:lnTo>
                          <a:pt x="219" y="27"/>
                        </a:lnTo>
                        <a:lnTo>
                          <a:pt x="219" y="28"/>
                        </a:lnTo>
                        <a:lnTo>
                          <a:pt x="220" y="31"/>
                        </a:lnTo>
                        <a:lnTo>
                          <a:pt x="217" y="33"/>
                        </a:lnTo>
                        <a:lnTo>
                          <a:pt x="214" y="35"/>
                        </a:lnTo>
                        <a:lnTo>
                          <a:pt x="210" y="36"/>
                        </a:lnTo>
                        <a:lnTo>
                          <a:pt x="206" y="37"/>
                        </a:lnTo>
                        <a:lnTo>
                          <a:pt x="198" y="38"/>
                        </a:lnTo>
                        <a:lnTo>
                          <a:pt x="189" y="39"/>
                        </a:lnTo>
                        <a:lnTo>
                          <a:pt x="183" y="40"/>
                        </a:lnTo>
                        <a:lnTo>
                          <a:pt x="159" y="41"/>
                        </a:lnTo>
                        <a:lnTo>
                          <a:pt x="142" y="41"/>
                        </a:lnTo>
                        <a:lnTo>
                          <a:pt x="117" y="41"/>
                        </a:lnTo>
                        <a:lnTo>
                          <a:pt x="94" y="41"/>
                        </a:lnTo>
                        <a:lnTo>
                          <a:pt x="43" y="41"/>
                        </a:lnTo>
                        <a:lnTo>
                          <a:pt x="29" y="39"/>
                        </a:lnTo>
                        <a:lnTo>
                          <a:pt x="23" y="38"/>
                        </a:lnTo>
                        <a:lnTo>
                          <a:pt x="17" y="36"/>
                        </a:lnTo>
                        <a:lnTo>
                          <a:pt x="11" y="34"/>
                        </a:lnTo>
                        <a:lnTo>
                          <a:pt x="6" y="30"/>
                        </a:lnTo>
                        <a:lnTo>
                          <a:pt x="1" y="26"/>
                        </a:lnTo>
                        <a:lnTo>
                          <a:pt x="0" y="22"/>
                        </a:lnTo>
                        <a:lnTo>
                          <a:pt x="1" y="19"/>
                        </a:lnTo>
                        <a:lnTo>
                          <a:pt x="4" y="15"/>
                        </a:lnTo>
                        <a:lnTo>
                          <a:pt x="9" y="12"/>
                        </a:lnTo>
                        <a:lnTo>
                          <a:pt x="14" y="10"/>
                        </a:lnTo>
                        <a:lnTo>
                          <a:pt x="20" y="7"/>
                        </a:lnTo>
                        <a:lnTo>
                          <a:pt x="28" y="6"/>
                        </a:lnTo>
                        <a:lnTo>
                          <a:pt x="35" y="5"/>
                        </a:lnTo>
                        <a:lnTo>
                          <a:pt x="39" y="5"/>
                        </a:lnTo>
                        <a:lnTo>
                          <a:pt x="42" y="3"/>
                        </a:lnTo>
                        <a:lnTo>
                          <a:pt x="48" y="1"/>
                        </a:lnTo>
                        <a:lnTo>
                          <a:pt x="56" y="0"/>
                        </a:lnTo>
                        <a:lnTo>
                          <a:pt x="67" y="0"/>
                        </a:lnTo>
                        <a:lnTo>
                          <a:pt x="81" y="1"/>
                        </a:lnTo>
                        <a:lnTo>
                          <a:pt x="164" y="6"/>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763" name="Freeform 83"/>
                  <p:cNvSpPr>
                    <a:spLocks/>
                  </p:cNvSpPr>
                  <p:nvPr/>
                </p:nvSpPr>
                <p:spPr bwMode="auto">
                  <a:xfrm>
                    <a:off x="3491" y="1923"/>
                    <a:ext cx="220" cy="35"/>
                  </a:xfrm>
                  <a:custGeom>
                    <a:avLst/>
                    <a:gdLst/>
                    <a:ahLst/>
                    <a:cxnLst>
                      <a:cxn ang="0">
                        <a:pos x="164" y="0"/>
                      </a:cxn>
                      <a:cxn ang="0">
                        <a:pos x="163" y="3"/>
                      </a:cxn>
                      <a:cxn ang="0">
                        <a:pos x="162" y="7"/>
                      </a:cxn>
                      <a:cxn ang="0">
                        <a:pos x="161" y="10"/>
                      </a:cxn>
                      <a:cxn ang="0">
                        <a:pos x="163" y="14"/>
                      </a:cxn>
                      <a:cxn ang="0">
                        <a:pos x="165" y="18"/>
                      </a:cxn>
                      <a:cxn ang="0">
                        <a:pos x="166" y="21"/>
                      </a:cxn>
                      <a:cxn ang="0">
                        <a:pos x="169" y="23"/>
                      </a:cxn>
                      <a:cxn ang="0">
                        <a:pos x="176" y="23"/>
                      </a:cxn>
                      <a:cxn ang="0">
                        <a:pos x="182" y="24"/>
                      </a:cxn>
                      <a:cxn ang="0">
                        <a:pos x="189" y="24"/>
                      </a:cxn>
                      <a:cxn ang="0">
                        <a:pos x="194" y="23"/>
                      </a:cxn>
                      <a:cxn ang="0">
                        <a:pos x="202" y="23"/>
                      </a:cxn>
                      <a:cxn ang="0">
                        <a:pos x="207" y="22"/>
                      </a:cxn>
                      <a:cxn ang="0">
                        <a:pos x="212" y="21"/>
                      </a:cxn>
                      <a:cxn ang="0">
                        <a:pos x="218" y="20"/>
                      </a:cxn>
                      <a:cxn ang="0">
                        <a:pos x="218" y="22"/>
                      </a:cxn>
                      <a:cxn ang="0">
                        <a:pos x="219" y="23"/>
                      </a:cxn>
                      <a:cxn ang="0">
                        <a:pos x="219" y="25"/>
                      </a:cxn>
                      <a:cxn ang="0">
                        <a:pos x="218" y="26"/>
                      </a:cxn>
                      <a:cxn ang="0">
                        <a:pos x="217" y="27"/>
                      </a:cxn>
                      <a:cxn ang="0">
                        <a:pos x="215" y="28"/>
                      </a:cxn>
                      <a:cxn ang="0">
                        <a:pos x="211" y="29"/>
                      </a:cxn>
                      <a:cxn ang="0">
                        <a:pos x="206" y="30"/>
                      </a:cxn>
                      <a:cxn ang="0">
                        <a:pos x="199" y="31"/>
                      </a:cxn>
                      <a:cxn ang="0">
                        <a:pos x="190" y="33"/>
                      </a:cxn>
                      <a:cxn ang="0">
                        <a:pos x="182" y="33"/>
                      </a:cxn>
                      <a:cxn ang="0">
                        <a:pos x="143" y="34"/>
                      </a:cxn>
                      <a:cxn ang="0">
                        <a:pos x="113" y="34"/>
                      </a:cxn>
                      <a:cxn ang="0">
                        <a:pos x="93" y="33"/>
                      </a:cxn>
                      <a:cxn ang="0">
                        <a:pos x="44" y="33"/>
                      </a:cxn>
                      <a:cxn ang="0">
                        <a:pos x="31" y="33"/>
                      </a:cxn>
                      <a:cxn ang="0">
                        <a:pos x="25" y="32"/>
                      </a:cxn>
                      <a:cxn ang="0">
                        <a:pos x="20" y="31"/>
                      </a:cxn>
                      <a:cxn ang="0">
                        <a:pos x="15" y="29"/>
                      </a:cxn>
                      <a:cxn ang="0">
                        <a:pos x="11" y="28"/>
                      </a:cxn>
                      <a:cxn ang="0">
                        <a:pos x="5" y="25"/>
                      </a:cxn>
                      <a:cxn ang="0">
                        <a:pos x="2" y="22"/>
                      </a:cxn>
                      <a:cxn ang="0">
                        <a:pos x="0" y="20"/>
                      </a:cxn>
                      <a:cxn ang="0">
                        <a:pos x="0" y="17"/>
                      </a:cxn>
                      <a:cxn ang="0">
                        <a:pos x="1" y="14"/>
                      </a:cxn>
                      <a:cxn ang="0">
                        <a:pos x="4" y="10"/>
                      </a:cxn>
                      <a:cxn ang="0">
                        <a:pos x="6" y="13"/>
                      </a:cxn>
                      <a:cxn ang="0">
                        <a:pos x="9" y="17"/>
                      </a:cxn>
                      <a:cxn ang="0">
                        <a:pos x="12" y="17"/>
                      </a:cxn>
                      <a:cxn ang="0">
                        <a:pos x="15" y="18"/>
                      </a:cxn>
                      <a:cxn ang="0">
                        <a:pos x="23" y="18"/>
                      </a:cxn>
                      <a:cxn ang="0">
                        <a:pos x="31" y="19"/>
                      </a:cxn>
                      <a:cxn ang="0">
                        <a:pos x="94" y="12"/>
                      </a:cxn>
                      <a:cxn ang="0">
                        <a:pos x="101" y="12"/>
                      </a:cxn>
                      <a:cxn ang="0">
                        <a:pos x="111" y="10"/>
                      </a:cxn>
                      <a:cxn ang="0">
                        <a:pos x="120" y="7"/>
                      </a:cxn>
                      <a:cxn ang="0">
                        <a:pos x="125" y="5"/>
                      </a:cxn>
                      <a:cxn ang="0">
                        <a:pos x="130" y="2"/>
                      </a:cxn>
                      <a:cxn ang="0">
                        <a:pos x="131" y="2"/>
                      </a:cxn>
                      <a:cxn ang="0">
                        <a:pos x="144" y="1"/>
                      </a:cxn>
                      <a:cxn ang="0">
                        <a:pos x="154" y="0"/>
                      </a:cxn>
                      <a:cxn ang="0">
                        <a:pos x="164" y="0"/>
                      </a:cxn>
                    </a:cxnLst>
                    <a:rect l="0" t="0" r="r" b="b"/>
                    <a:pathLst>
                      <a:path w="220" h="35">
                        <a:moveTo>
                          <a:pt x="164" y="0"/>
                        </a:moveTo>
                        <a:lnTo>
                          <a:pt x="163" y="3"/>
                        </a:lnTo>
                        <a:lnTo>
                          <a:pt x="162" y="7"/>
                        </a:lnTo>
                        <a:lnTo>
                          <a:pt x="161" y="10"/>
                        </a:lnTo>
                        <a:lnTo>
                          <a:pt x="163" y="14"/>
                        </a:lnTo>
                        <a:lnTo>
                          <a:pt x="165" y="18"/>
                        </a:lnTo>
                        <a:lnTo>
                          <a:pt x="166" y="21"/>
                        </a:lnTo>
                        <a:lnTo>
                          <a:pt x="169" y="23"/>
                        </a:lnTo>
                        <a:lnTo>
                          <a:pt x="176" y="23"/>
                        </a:lnTo>
                        <a:lnTo>
                          <a:pt x="182" y="24"/>
                        </a:lnTo>
                        <a:lnTo>
                          <a:pt x="189" y="24"/>
                        </a:lnTo>
                        <a:lnTo>
                          <a:pt x="194" y="23"/>
                        </a:lnTo>
                        <a:lnTo>
                          <a:pt x="202" y="23"/>
                        </a:lnTo>
                        <a:lnTo>
                          <a:pt x="207" y="22"/>
                        </a:lnTo>
                        <a:lnTo>
                          <a:pt x="212" y="21"/>
                        </a:lnTo>
                        <a:lnTo>
                          <a:pt x="218" y="20"/>
                        </a:lnTo>
                        <a:lnTo>
                          <a:pt x="218" y="22"/>
                        </a:lnTo>
                        <a:lnTo>
                          <a:pt x="219" y="23"/>
                        </a:lnTo>
                        <a:lnTo>
                          <a:pt x="219" y="25"/>
                        </a:lnTo>
                        <a:lnTo>
                          <a:pt x="218" y="26"/>
                        </a:lnTo>
                        <a:lnTo>
                          <a:pt x="217" y="27"/>
                        </a:lnTo>
                        <a:lnTo>
                          <a:pt x="215" y="28"/>
                        </a:lnTo>
                        <a:lnTo>
                          <a:pt x="211" y="29"/>
                        </a:lnTo>
                        <a:lnTo>
                          <a:pt x="206" y="30"/>
                        </a:lnTo>
                        <a:lnTo>
                          <a:pt x="199" y="31"/>
                        </a:lnTo>
                        <a:lnTo>
                          <a:pt x="190" y="33"/>
                        </a:lnTo>
                        <a:lnTo>
                          <a:pt x="182" y="33"/>
                        </a:lnTo>
                        <a:lnTo>
                          <a:pt x="143" y="34"/>
                        </a:lnTo>
                        <a:lnTo>
                          <a:pt x="113" y="34"/>
                        </a:lnTo>
                        <a:lnTo>
                          <a:pt x="93" y="33"/>
                        </a:lnTo>
                        <a:lnTo>
                          <a:pt x="44" y="33"/>
                        </a:lnTo>
                        <a:lnTo>
                          <a:pt x="31" y="33"/>
                        </a:lnTo>
                        <a:lnTo>
                          <a:pt x="25" y="32"/>
                        </a:lnTo>
                        <a:lnTo>
                          <a:pt x="20" y="31"/>
                        </a:lnTo>
                        <a:lnTo>
                          <a:pt x="15" y="29"/>
                        </a:lnTo>
                        <a:lnTo>
                          <a:pt x="11" y="28"/>
                        </a:lnTo>
                        <a:lnTo>
                          <a:pt x="5" y="25"/>
                        </a:lnTo>
                        <a:lnTo>
                          <a:pt x="2" y="22"/>
                        </a:lnTo>
                        <a:lnTo>
                          <a:pt x="0" y="20"/>
                        </a:lnTo>
                        <a:lnTo>
                          <a:pt x="0" y="17"/>
                        </a:lnTo>
                        <a:lnTo>
                          <a:pt x="1" y="14"/>
                        </a:lnTo>
                        <a:lnTo>
                          <a:pt x="4" y="10"/>
                        </a:lnTo>
                        <a:lnTo>
                          <a:pt x="6" y="13"/>
                        </a:lnTo>
                        <a:lnTo>
                          <a:pt x="9" y="17"/>
                        </a:lnTo>
                        <a:lnTo>
                          <a:pt x="12" y="17"/>
                        </a:lnTo>
                        <a:lnTo>
                          <a:pt x="15" y="18"/>
                        </a:lnTo>
                        <a:lnTo>
                          <a:pt x="23" y="18"/>
                        </a:lnTo>
                        <a:lnTo>
                          <a:pt x="31" y="19"/>
                        </a:lnTo>
                        <a:lnTo>
                          <a:pt x="94" y="12"/>
                        </a:lnTo>
                        <a:lnTo>
                          <a:pt x="101" y="12"/>
                        </a:lnTo>
                        <a:lnTo>
                          <a:pt x="111" y="10"/>
                        </a:lnTo>
                        <a:lnTo>
                          <a:pt x="120" y="7"/>
                        </a:lnTo>
                        <a:lnTo>
                          <a:pt x="125" y="5"/>
                        </a:lnTo>
                        <a:lnTo>
                          <a:pt x="130" y="2"/>
                        </a:lnTo>
                        <a:lnTo>
                          <a:pt x="131" y="2"/>
                        </a:lnTo>
                        <a:lnTo>
                          <a:pt x="144" y="1"/>
                        </a:lnTo>
                        <a:lnTo>
                          <a:pt x="154" y="0"/>
                        </a:lnTo>
                        <a:lnTo>
                          <a:pt x="164"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18" name="Group 84"/>
                <p:cNvGrpSpPr>
                  <a:grpSpLocks/>
                </p:cNvGrpSpPr>
                <p:nvPr/>
              </p:nvGrpSpPr>
              <p:grpSpPr bwMode="auto">
                <a:xfrm>
                  <a:off x="3521" y="1959"/>
                  <a:ext cx="64" cy="23"/>
                  <a:chOff x="3521" y="1959"/>
                  <a:chExt cx="64" cy="23"/>
                </a:xfrm>
              </p:grpSpPr>
              <p:grpSp>
                <p:nvGrpSpPr>
                  <p:cNvPr id="19" name="Group 85"/>
                  <p:cNvGrpSpPr>
                    <a:grpSpLocks/>
                  </p:cNvGrpSpPr>
                  <p:nvPr/>
                </p:nvGrpSpPr>
                <p:grpSpPr bwMode="auto">
                  <a:xfrm>
                    <a:off x="3521" y="1959"/>
                    <a:ext cx="64" cy="23"/>
                    <a:chOff x="3521" y="1959"/>
                    <a:chExt cx="64" cy="23"/>
                  </a:xfrm>
                </p:grpSpPr>
                <p:grpSp>
                  <p:nvGrpSpPr>
                    <p:cNvPr id="20" name="Group 86"/>
                    <p:cNvGrpSpPr>
                      <a:grpSpLocks/>
                    </p:cNvGrpSpPr>
                    <p:nvPr/>
                  </p:nvGrpSpPr>
                  <p:grpSpPr bwMode="auto">
                    <a:xfrm>
                      <a:off x="3574" y="1959"/>
                      <a:ext cx="11" cy="17"/>
                      <a:chOff x="3574" y="1959"/>
                      <a:chExt cx="11" cy="17"/>
                    </a:xfrm>
                  </p:grpSpPr>
                  <p:sp>
                    <p:nvSpPr>
                      <p:cNvPr id="199767" name="Freeform 87"/>
                      <p:cNvSpPr>
                        <a:spLocks/>
                      </p:cNvSpPr>
                      <p:nvPr/>
                    </p:nvSpPr>
                    <p:spPr bwMode="auto">
                      <a:xfrm>
                        <a:off x="3574" y="1959"/>
                        <a:ext cx="11" cy="17"/>
                      </a:xfrm>
                      <a:custGeom>
                        <a:avLst/>
                        <a:gdLst/>
                        <a:ahLst/>
                        <a:cxnLst>
                          <a:cxn ang="0">
                            <a:pos x="6" y="1"/>
                          </a:cxn>
                          <a:cxn ang="0">
                            <a:pos x="9" y="2"/>
                          </a:cxn>
                          <a:cxn ang="0">
                            <a:pos x="9" y="3"/>
                          </a:cxn>
                          <a:cxn ang="0">
                            <a:pos x="10" y="6"/>
                          </a:cxn>
                          <a:cxn ang="0">
                            <a:pos x="10" y="7"/>
                          </a:cxn>
                          <a:cxn ang="0">
                            <a:pos x="10" y="10"/>
                          </a:cxn>
                          <a:cxn ang="0">
                            <a:pos x="10" y="13"/>
                          </a:cxn>
                          <a:cxn ang="0">
                            <a:pos x="0" y="16"/>
                          </a:cxn>
                          <a:cxn ang="0">
                            <a:pos x="1" y="0"/>
                          </a:cxn>
                          <a:cxn ang="0">
                            <a:pos x="6" y="1"/>
                          </a:cxn>
                        </a:cxnLst>
                        <a:rect l="0" t="0" r="r" b="b"/>
                        <a:pathLst>
                          <a:path w="11" h="17">
                            <a:moveTo>
                              <a:pt x="6" y="1"/>
                            </a:moveTo>
                            <a:lnTo>
                              <a:pt x="9" y="2"/>
                            </a:lnTo>
                            <a:lnTo>
                              <a:pt x="9" y="3"/>
                            </a:lnTo>
                            <a:lnTo>
                              <a:pt x="10" y="6"/>
                            </a:lnTo>
                            <a:lnTo>
                              <a:pt x="10" y="7"/>
                            </a:lnTo>
                            <a:lnTo>
                              <a:pt x="10" y="10"/>
                            </a:lnTo>
                            <a:lnTo>
                              <a:pt x="10" y="13"/>
                            </a:lnTo>
                            <a:lnTo>
                              <a:pt x="0" y="16"/>
                            </a:lnTo>
                            <a:lnTo>
                              <a:pt x="1" y="0"/>
                            </a:lnTo>
                            <a:lnTo>
                              <a:pt x="6" y="1"/>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sp>
                    <p:nvSpPr>
                      <p:cNvPr id="199768" name="Freeform 88"/>
                      <p:cNvSpPr>
                        <a:spLocks/>
                      </p:cNvSpPr>
                      <p:nvPr/>
                    </p:nvSpPr>
                    <p:spPr bwMode="auto">
                      <a:xfrm>
                        <a:off x="3574" y="1966"/>
                        <a:ext cx="11" cy="3"/>
                      </a:xfrm>
                      <a:custGeom>
                        <a:avLst/>
                        <a:gdLst/>
                        <a:ahLst/>
                        <a:cxnLst>
                          <a:cxn ang="0">
                            <a:pos x="10" y="0"/>
                          </a:cxn>
                          <a:cxn ang="0">
                            <a:pos x="0" y="0"/>
                          </a:cxn>
                          <a:cxn ang="0">
                            <a:pos x="0" y="2"/>
                          </a:cxn>
                          <a:cxn ang="0">
                            <a:pos x="10" y="1"/>
                          </a:cxn>
                          <a:cxn ang="0">
                            <a:pos x="10" y="1"/>
                          </a:cxn>
                          <a:cxn ang="0">
                            <a:pos x="10" y="0"/>
                          </a:cxn>
                        </a:cxnLst>
                        <a:rect l="0" t="0" r="r" b="b"/>
                        <a:pathLst>
                          <a:path w="11" h="3">
                            <a:moveTo>
                              <a:pt x="10" y="0"/>
                            </a:moveTo>
                            <a:lnTo>
                              <a:pt x="0" y="0"/>
                            </a:lnTo>
                            <a:lnTo>
                              <a:pt x="0" y="2"/>
                            </a:lnTo>
                            <a:lnTo>
                              <a:pt x="10" y="1"/>
                            </a:lnTo>
                            <a:lnTo>
                              <a:pt x="10" y="1"/>
                            </a:lnTo>
                            <a:lnTo>
                              <a:pt x="10" y="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99769" name="Freeform 89"/>
                      <p:cNvSpPr>
                        <a:spLocks/>
                      </p:cNvSpPr>
                      <p:nvPr/>
                    </p:nvSpPr>
                    <p:spPr bwMode="auto">
                      <a:xfrm>
                        <a:off x="3574" y="1972"/>
                        <a:ext cx="11" cy="4"/>
                      </a:xfrm>
                      <a:custGeom>
                        <a:avLst/>
                        <a:gdLst/>
                        <a:ahLst/>
                        <a:cxnLst>
                          <a:cxn ang="0">
                            <a:pos x="10" y="0"/>
                          </a:cxn>
                          <a:cxn ang="0">
                            <a:pos x="0" y="1"/>
                          </a:cxn>
                          <a:cxn ang="0">
                            <a:pos x="0" y="2"/>
                          </a:cxn>
                          <a:cxn ang="0">
                            <a:pos x="0" y="3"/>
                          </a:cxn>
                          <a:cxn ang="0">
                            <a:pos x="10" y="1"/>
                          </a:cxn>
                          <a:cxn ang="0">
                            <a:pos x="10" y="0"/>
                          </a:cxn>
                        </a:cxnLst>
                        <a:rect l="0" t="0" r="r" b="b"/>
                        <a:pathLst>
                          <a:path w="11" h="4">
                            <a:moveTo>
                              <a:pt x="10" y="0"/>
                            </a:moveTo>
                            <a:lnTo>
                              <a:pt x="0" y="1"/>
                            </a:lnTo>
                            <a:lnTo>
                              <a:pt x="0" y="2"/>
                            </a:lnTo>
                            <a:lnTo>
                              <a:pt x="0" y="3"/>
                            </a:lnTo>
                            <a:lnTo>
                              <a:pt x="10" y="1"/>
                            </a:lnTo>
                            <a:lnTo>
                              <a:pt x="10"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sp>
                  <p:nvSpPr>
                    <p:cNvPr id="199770" name="Freeform 90"/>
                    <p:cNvSpPr>
                      <a:spLocks/>
                    </p:cNvSpPr>
                    <p:nvPr/>
                  </p:nvSpPr>
                  <p:spPr bwMode="auto">
                    <a:xfrm>
                      <a:off x="3521" y="1960"/>
                      <a:ext cx="50" cy="22"/>
                    </a:xfrm>
                    <a:custGeom>
                      <a:avLst/>
                      <a:gdLst/>
                      <a:ahLst/>
                      <a:cxnLst>
                        <a:cxn ang="0">
                          <a:pos x="49" y="0"/>
                        </a:cxn>
                        <a:cxn ang="0">
                          <a:pos x="49" y="9"/>
                        </a:cxn>
                        <a:cxn ang="0">
                          <a:pos x="48" y="12"/>
                        </a:cxn>
                        <a:cxn ang="0">
                          <a:pos x="48" y="14"/>
                        </a:cxn>
                        <a:cxn ang="0">
                          <a:pos x="48" y="17"/>
                        </a:cxn>
                        <a:cxn ang="0">
                          <a:pos x="43" y="18"/>
                        </a:cxn>
                        <a:cxn ang="0">
                          <a:pos x="38" y="19"/>
                        </a:cxn>
                        <a:cxn ang="0">
                          <a:pos x="34" y="20"/>
                        </a:cxn>
                        <a:cxn ang="0">
                          <a:pos x="25" y="21"/>
                        </a:cxn>
                        <a:cxn ang="0">
                          <a:pos x="16" y="21"/>
                        </a:cxn>
                        <a:cxn ang="0">
                          <a:pos x="9" y="20"/>
                        </a:cxn>
                        <a:cxn ang="0">
                          <a:pos x="5" y="19"/>
                        </a:cxn>
                        <a:cxn ang="0">
                          <a:pos x="2" y="18"/>
                        </a:cxn>
                        <a:cxn ang="0">
                          <a:pos x="1" y="18"/>
                        </a:cxn>
                        <a:cxn ang="0">
                          <a:pos x="0" y="15"/>
                        </a:cxn>
                        <a:cxn ang="0">
                          <a:pos x="0" y="10"/>
                        </a:cxn>
                        <a:cxn ang="0">
                          <a:pos x="0" y="5"/>
                        </a:cxn>
                        <a:cxn ang="0">
                          <a:pos x="0" y="3"/>
                        </a:cxn>
                        <a:cxn ang="0">
                          <a:pos x="16" y="5"/>
                        </a:cxn>
                        <a:cxn ang="0">
                          <a:pos x="29" y="4"/>
                        </a:cxn>
                        <a:cxn ang="0">
                          <a:pos x="41" y="3"/>
                        </a:cxn>
                        <a:cxn ang="0">
                          <a:pos x="49" y="0"/>
                        </a:cxn>
                      </a:cxnLst>
                      <a:rect l="0" t="0" r="r" b="b"/>
                      <a:pathLst>
                        <a:path w="50" h="22">
                          <a:moveTo>
                            <a:pt x="49" y="0"/>
                          </a:moveTo>
                          <a:lnTo>
                            <a:pt x="49" y="9"/>
                          </a:lnTo>
                          <a:lnTo>
                            <a:pt x="48" y="12"/>
                          </a:lnTo>
                          <a:lnTo>
                            <a:pt x="48" y="14"/>
                          </a:lnTo>
                          <a:lnTo>
                            <a:pt x="48" y="17"/>
                          </a:lnTo>
                          <a:lnTo>
                            <a:pt x="43" y="18"/>
                          </a:lnTo>
                          <a:lnTo>
                            <a:pt x="38" y="19"/>
                          </a:lnTo>
                          <a:lnTo>
                            <a:pt x="34" y="20"/>
                          </a:lnTo>
                          <a:lnTo>
                            <a:pt x="25" y="21"/>
                          </a:lnTo>
                          <a:lnTo>
                            <a:pt x="16" y="21"/>
                          </a:lnTo>
                          <a:lnTo>
                            <a:pt x="9" y="20"/>
                          </a:lnTo>
                          <a:lnTo>
                            <a:pt x="5" y="19"/>
                          </a:lnTo>
                          <a:lnTo>
                            <a:pt x="2" y="18"/>
                          </a:lnTo>
                          <a:lnTo>
                            <a:pt x="1" y="18"/>
                          </a:lnTo>
                          <a:lnTo>
                            <a:pt x="0" y="15"/>
                          </a:lnTo>
                          <a:lnTo>
                            <a:pt x="0" y="10"/>
                          </a:lnTo>
                          <a:lnTo>
                            <a:pt x="0" y="5"/>
                          </a:lnTo>
                          <a:lnTo>
                            <a:pt x="0" y="3"/>
                          </a:lnTo>
                          <a:lnTo>
                            <a:pt x="16" y="5"/>
                          </a:lnTo>
                          <a:lnTo>
                            <a:pt x="29" y="4"/>
                          </a:lnTo>
                          <a:lnTo>
                            <a:pt x="41" y="3"/>
                          </a:lnTo>
                          <a:lnTo>
                            <a:pt x="49" y="0"/>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grpSp>
              <p:sp>
                <p:nvSpPr>
                  <p:cNvPr id="199771" name="Freeform 91"/>
                  <p:cNvSpPr>
                    <a:spLocks/>
                  </p:cNvSpPr>
                  <p:nvPr/>
                </p:nvSpPr>
                <p:spPr bwMode="auto">
                  <a:xfrm>
                    <a:off x="3521" y="1963"/>
                    <a:ext cx="50" cy="19"/>
                  </a:xfrm>
                  <a:custGeom>
                    <a:avLst/>
                    <a:gdLst/>
                    <a:ahLst/>
                    <a:cxnLst>
                      <a:cxn ang="0">
                        <a:pos x="5" y="0"/>
                      </a:cxn>
                      <a:cxn ang="0">
                        <a:pos x="6" y="3"/>
                      </a:cxn>
                      <a:cxn ang="0">
                        <a:pos x="7" y="5"/>
                      </a:cxn>
                      <a:cxn ang="0">
                        <a:pos x="9" y="7"/>
                      </a:cxn>
                      <a:cxn ang="0">
                        <a:pos x="10" y="9"/>
                      </a:cxn>
                      <a:cxn ang="0">
                        <a:pos x="12" y="11"/>
                      </a:cxn>
                      <a:cxn ang="0">
                        <a:pos x="15" y="12"/>
                      </a:cxn>
                      <a:cxn ang="0">
                        <a:pos x="17" y="13"/>
                      </a:cxn>
                      <a:cxn ang="0">
                        <a:pos x="21" y="14"/>
                      </a:cxn>
                      <a:cxn ang="0">
                        <a:pos x="28" y="14"/>
                      </a:cxn>
                      <a:cxn ang="0">
                        <a:pos x="37" y="13"/>
                      </a:cxn>
                      <a:cxn ang="0">
                        <a:pos x="49" y="12"/>
                      </a:cxn>
                      <a:cxn ang="0">
                        <a:pos x="48" y="14"/>
                      </a:cxn>
                      <a:cxn ang="0">
                        <a:pos x="44" y="14"/>
                      </a:cxn>
                      <a:cxn ang="0">
                        <a:pos x="40" y="16"/>
                      </a:cxn>
                      <a:cxn ang="0">
                        <a:pos x="37" y="16"/>
                      </a:cxn>
                      <a:cxn ang="0">
                        <a:pos x="33" y="17"/>
                      </a:cxn>
                      <a:cxn ang="0">
                        <a:pos x="28" y="18"/>
                      </a:cxn>
                      <a:cxn ang="0">
                        <a:pos x="22" y="18"/>
                      </a:cxn>
                      <a:cxn ang="0">
                        <a:pos x="16" y="18"/>
                      </a:cxn>
                      <a:cxn ang="0">
                        <a:pos x="12" y="18"/>
                      </a:cxn>
                      <a:cxn ang="0">
                        <a:pos x="9" y="17"/>
                      </a:cxn>
                      <a:cxn ang="0">
                        <a:pos x="5" y="16"/>
                      </a:cxn>
                      <a:cxn ang="0">
                        <a:pos x="3" y="16"/>
                      </a:cxn>
                      <a:cxn ang="0">
                        <a:pos x="1" y="14"/>
                      </a:cxn>
                      <a:cxn ang="0">
                        <a:pos x="0" y="13"/>
                      </a:cxn>
                      <a:cxn ang="0">
                        <a:pos x="0" y="12"/>
                      </a:cxn>
                      <a:cxn ang="0">
                        <a:pos x="0" y="0"/>
                      </a:cxn>
                      <a:cxn ang="0">
                        <a:pos x="5" y="0"/>
                      </a:cxn>
                    </a:cxnLst>
                    <a:rect l="0" t="0" r="r" b="b"/>
                    <a:pathLst>
                      <a:path w="50" h="19">
                        <a:moveTo>
                          <a:pt x="5" y="0"/>
                        </a:moveTo>
                        <a:lnTo>
                          <a:pt x="6" y="3"/>
                        </a:lnTo>
                        <a:lnTo>
                          <a:pt x="7" y="5"/>
                        </a:lnTo>
                        <a:lnTo>
                          <a:pt x="9" y="7"/>
                        </a:lnTo>
                        <a:lnTo>
                          <a:pt x="10" y="9"/>
                        </a:lnTo>
                        <a:lnTo>
                          <a:pt x="12" y="11"/>
                        </a:lnTo>
                        <a:lnTo>
                          <a:pt x="15" y="12"/>
                        </a:lnTo>
                        <a:lnTo>
                          <a:pt x="17" y="13"/>
                        </a:lnTo>
                        <a:lnTo>
                          <a:pt x="21" y="14"/>
                        </a:lnTo>
                        <a:lnTo>
                          <a:pt x="28" y="14"/>
                        </a:lnTo>
                        <a:lnTo>
                          <a:pt x="37" y="13"/>
                        </a:lnTo>
                        <a:lnTo>
                          <a:pt x="49" y="12"/>
                        </a:lnTo>
                        <a:lnTo>
                          <a:pt x="48" y="14"/>
                        </a:lnTo>
                        <a:lnTo>
                          <a:pt x="44" y="14"/>
                        </a:lnTo>
                        <a:lnTo>
                          <a:pt x="40" y="16"/>
                        </a:lnTo>
                        <a:lnTo>
                          <a:pt x="37" y="16"/>
                        </a:lnTo>
                        <a:lnTo>
                          <a:pt x="33" y="17"/>
                        </a:lnTo>
                        <a:lnTo>
                          <a:pt x="28" y="18"/>
                        </a:lnTo>
                        <a:lnTo>
                          <a:pt x="22" y="18"/>
                        </a:lnTo>
                        <a:lnTo>
                          <a:pt x="16" y="18"/>
                        </a:lnTo>
                        <a:lnTo>
                          <a:pt x="12" y="18"/>
                        </a:lnTo>
                        <a:lnTo>
                          <a:pt x="9" y="17"/>
                        </a:lnTo>
                        <a:lnTo>
                          <a:pt x="5" y="16"/>
                        </a:lnTo>
                        <a:lnTo>
                          <a:pt x="3" y="16"/>
                        </a:lnTo>
                        <a:lnTo>
                          <a:pt x="1" y="14"/>
                        </a:lnTo>
                        <a:lnTo>
                          <a:pt x="0" y="13"/>
                        </a:lnTo>
                        <a:lnTo>
                          <a:pt x="0" y="12"/>
                        </a:lnTo>
                        <a:lnTo>
                          <a:pt x="0" y="0"/>
                        </a:lnTo>
                        <a:lnTo>
                          <a:pt x="5"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21" name="Group 92"/>
                <p:cNvGrpSpPr>
                  <a:grpSpLocks/>
                </p:cNvGrpSpPr>
                <p:nvPr/>
              </p:nvGrpSpPr>
              <p:grpSpPr bwMode="auto">
                <a:xfrm>
                  <a:off x="3514" y="1923"/>
                  <a:ext cx="78" cy="44"/>
                  <a:chOff x="3514" y="1923"/>
                  <a:chExt cx="78" cy="44"/>
                </a:xfrm>
              </p:grpSpPr>
              <p:grpSp>
                <p:nvGrpSpPr>
                  <p:cNvPr id="22" name="Group 93"/>
                  <p:cNvGrpSpPr>
                    <a:grpSpLocks/>
                  </p:cNvGrpSpPr>
                  <p:nvPr/>
                </p:nvGrpSpPr>
                <p:grpSpPr bwMode="auto">
                  <a:xfrm>
                    <a:off x="3580" y="1933"/>
                    <a:ext cx="12" cy="24"/>
                    <a:chOff x="3580" y="1933"/>
                    <a:chExt cx="12" cy="24"/>
                  </a:xfrm>
                </p:grpSpPr>
                <p:sp>
                  <p:nvSpPr>
                    <p:cNvPr id="199774" name="Freeform 94"/>
                    <p:cNvSpPr>
                      <a:spLocks/>
                    </p:cNvSpPr>
                    <p:nvPr/>
                  </p:nvSpPr>
                  <p:spPr bwMode="auto">
                    <a:xfrm>
                      <a:off x="3580" y="1933"/>
                      <a:ext cx="12" cy="24"/>
                    </a:xfrm>
                    <a:custGeom>
                      <a:avLst/>
                      <a:gdLst/>
                      <a:ahLst/>
                      <a:cxnLst>
                        <a:cxn ang="0">
                          <a:pos x="10" y="6"/>
                        </a:cxn>
                        <a:cxn ang="0">
                          <a:pos x="10" y="4"/>
                        </a:cxn>
                        <a:cxn ang="0">
                          <a:pos x="0" y="0"/>
                        </a:cxn>
                        <a:cxn ang="0">
                          <a:pos x="0" y="23"/>
                        </a:cxn>
                        <a:cxn ang="0">
                          <a:pos x="10" y="17"/>
                        </a:cxn>
                        <a:cxn ang="0">
                          <a:pos x="11" y="13"/>
                        </a:cxn>
                        <a:cxn ang="0">
                          <a:pos x="11" y="11"/>
                        </a:cxn>
                        <a:cxn ang="0">
                          <a:pos x="11" y="8"/>
                        </a:cxn>
                        <a:cxn ang="0">
                          <a:pos x="10" y="6"/>
                        </a:cxn>
                      </a:cxnLst>
                      <a:rect l="0" t="0" r="r" b="b"/>
                      <a:pathLst>
                        <a:path w="12" h="24">
                          <a:moveTo>
                            <a:pt x="10" y="6"/>
                          </a:moveTo>
                          <a:lnTo>
                            <a:pt x="10" y="4"/>
                          </a:lnTo>
                          <a:lnTo>
                            <a:pt x="0" y="0"/>
                          </a:lnTo>
                          <a:lnTo>
                            <a:pt x="0" y="23"/>
                          </a:lnTo>
                          <a:lnTo>
                            <a:pt x="10" y="17"/>
                          </a:lnTo>
                          <a:lnTo>
                            <a:pt x="11" y="13"/>
                          </a:lnTo>
                          <a:lnTo>
                            <a:pt x="11" y="11"/>
                          </a:lnTo>
                          <a:lnTo>
                            <a:pt x="11" y="8"/>
                          </a:lnTo>
                          <a:lnTo>
                            <a:pt x="10" y="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775" name="Freeform 95"/>
                    <p:cNvSpPr>
                      <a:spLocks/>
                    </p:cNvSpPr>
                    <p:nvPr/>
                  </p:nvSpPr>
                  <p:spPr bwMode="auto">
                    <a:xfrm>
                      <a:off x="3581" y="1939"/>
                      <a:ext cx="11" cy="13"/>
                    </a:xfrm>
                    <a:custGeom>
                      <a:avLst/>
                      <a:gdLst/>
                      <a:ahLst/>
                      <a:cxnLst>
                        <a:cxn ang="0">
                          <a:pos x="10" y="3"/>
                        </a:cxn>
                        <a:cxn ang="0">
                          <a:pos x="9" y="2"/>
                        </a:cxn>
                        <a:cxn ang="0">
                          <a:pos x="0" y="0"/>
                        </a:cxn>
                        <a:cxn ang="0">
                          <a:pos x="0" y="6"/>
                        </a:cxn>
                        <a:cxn ang="0">
                          <a:pos x="0" y="9"/>
                        </a:cxn>
                        <a:cxn ang="0">
                          <a:pos x="0" y="12"/>
                        </a:cxn>
                        <a:cxn ang="0">
                          <a:pos x="10" y="10"/>
                        </a:cxn>
                        <a:cxn ang="0">
                          <a:pos x="10" y="8"/>
                        </a:cxn>
                        <a:cxn ang="0">
                          <a:pos x="10" y="6"/>
                        </a:cxn>
                        <a:cxn ang="0">
                          <a:pos x="10" y="3"/>
                        </a:cxn>
                      </a:cxnLst>
                      <a:rect l="0" t="0" r="r" b="b"/>
                      <a:pathLst>
                        <a:path w="11" h="13">
                          <a:moveTo>
                            <a:pt x="10" y="3"/>
                          </a:moveTo>
                          <a:lnTo>
                            <a:pt x="9" y="2"/>
                          </a:lnTo>
                          <a:lnTo>
                            <a:pt x="0" y="0"/>
                          </a:lnTo>
                          <a:lnTo>
                            <a:pt x="0" y="6"/>
                          </a:lnTo>
                          <a:lnTo>
                            <a:pt x="0" y="9"/>
                          </a:lnTo>
                          <a:lnTo>
                            <a:pt x="0" y="12"/>
                          </a:lnTo>
                          <a:lnTo>
                            <a:pt x="10" y="10"/>
                          </a:lnTo>
                          <a:lnTo>
                            <a:pt x="10" y="8"/>
                          </a:lnTo>
                          <a:lnTo>
                            <a:pt x="10" y="6"/>
                          </a:lnTo>
                          <a:lnTo>
                            <a:pt x="10" y="3"/>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sp>
                  <p:nvSpPr>
                    <p:cNvPr id="199776" name="Freeform 96"/>
                    <p:cNvSpPr>
                      <a:spLocks/>
                    </p:cNvSpPr>
                    <p:nvPr/>
                  </p:nvSpPr>
                  <p:spPr bwMode="auto">
                    <a:xfrm>
                      <a:off x="3581" y="1942"/>
                      <a:ext cx="11" cy="3"/>
                    </a:xfrm>
                    <a:custGeom>
                      <a:avLst/>
                      <a:gdLst/>
                      <a:ahLst/>
                      <a:cxnLst>
                        <a:cxn ang="0">
                          <a:pos x="10" y="1"/>
                        </a:cxn>
                        <a:cxn ang="0">
                          <a:pos x="0" y="0"/>
                        </a:cxn>
                        <a:cxn ang="0">
                          <a:pos x="0" y="2"/>
                        </a:cxn>
                        <a:cxn ang="0">
                          <a:pos x="10" y="2"/>
                        </a:cxn>
                        <a:cxn ang="0">
                          <a:pos x="10" y="1"/>
                        </a:cxn>
                        <a:cxn ang="0">
                          <a:pos x="10" y="1"/>
                        </a:cxn>
                      </a:cxnLst>
                      <a:rect l="0" t="0" r="r" b="b"/>
                      <a:pathLst>
                        <a:path w="11" h="3">
                          <a:moveTo>
                            <a:pt x="10" y="1"/>
                          </a:moveTo>
                          <a:lnTo>
                            <a:pt x="0" y="0"/>
                          </a:lnTo>
                          <a:lnTo>
                            <a:pt x="0" y="2"/>
                          </a:lnTo>
                          <a:lnTo>
                            <a:pt x="10" y="2"/>
                          </a:lnTo>
                          <a:lnTo>
                            <a:pt x="10" y="1"/>
                          </a:lnTo>
                          <a:lnTo>
                            <a:pt x="10" y="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99777" name="Freeform 97"/>
                    <p:cNvSpPr>
                      <a:spLocks/>
                    </p:cNvSpPr>
                    <p:nvPr/>
                  </p:nvSpPr>
                  <p:spPr bwMode="auto">
                    <a:xfrm>
                      <a:off x="3580" y="1951"/>
                      <a:ext cx="11" cy="6"/>
                    </a:xfrm>
                    <a:custGeom>
                      <a:avLst/>
                      <a:gdLst/>
                      <a:ahLst/>
                      <a:cxnLst>
                        <a:cxn ang="0">
                          <a:pos x="10" y="0"/>
                        </a:cxn>
                        <a:cxn ang="0">
                          <a:pos x="0" y="2"/>
                        </a:cxn>
                        <a:cxn ang="0">
                          <a:pos x="0" y="5"/>
                        </a:cxn>
                        <a:cxn ang="0">
                          <a:pos x="10" y="1"/>
                        </a:cxn>
                        <a:cxn ang="0">
                          <a:pos x="10" y="0"/>
                        </a:cxn>
                      </a:cxnLst>
                      <a:rect l="0" t="0" r="r" b="b"/>
                      <a:pathLst>
                        <a:path w="11" h="6">
                          <a:moveTo>
                            <a:pt x="10" y="0"/>
                          </a:moveTo>
                          <a:lnTo>
                            <a:pt x="0" y="2"/>
                          </a:lnTo>
                          <a:lnTo>
                            <a:pt x="0" y="5"/>
                          </a:lnTo>
                          <a:lnTo>
                            <a:pt x="10" y="1"/>
                          </a:lnTo>
                          <a:lnTo>
                            <a:pt x="10"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grpSp>
                <p:nvGrpSpPr>
                  <p:cNvPr id="23" name="Group 98"/>
                  <p:cNvGrpSpPr>
                    <a:grpSpLocks/>
                  </p:cNvGrpSpPr>
                  <p:nvPr/>
                </p:nvGrpSpPr>
                <p:grpSpPr bwMode="auto">
                  <a:xfrm>
                    <a:off x="3514" y="1923"/>
                    <a:ext cx="63" cy="44"/>
                    <a:chOff x="3514" y="1923"/>
                    <a:chExt cx="63" cy="44"/>
                  </a:xfrm>
                </p:grpSpPr>
                <p:sp>
                  <p:nvSpPr>
                    <p:cNvPr id="199779" name="Freeform 99"/>
                    <p:cNvSpPr>
                      <a:spLocks/>
                    </p:cNvSpPr>
                    <p:nvPr/>
                  </p:nvSpPr>
                  <p:spPr bwMode="auto">
                    <a:xfrm>
                      <a:off x="3514" y="1923"/>
                      <a:ext cx="63" cy="41"/>
                    </a:xfrm>
                    <a:custGeom>
                      <a:avLst/>
                      <a:gdLst/>
                      <a:ahLst/>
                      <a:cxnLst>
                        <a:cxn ang="0">
                          <a:pos x="60" y="5"/>
                        </a:cxn>
                        <a:cxn ang="0">
                          <a:pos x="57" y="4"/>
                        </a:cxn>
                        <a:cxn ang="0">
                          <a:pos x="53" y="2"/>
                        </a:cxn>
                        <a:cxn ang="0">
                          <a:pos x="48" y="1"/>
                        </a:cxn>
                        <a:cxn ang="0">
                          <a:pos x="43" y="1"/>
                        </a:cxn>
                        <a:cxn ang="0">
                          <a:pos x="34" y="0"/>
                        </a:cxn>
                        <a:cxn ang="0">
                          <a:pos x="24" y="0"/>
                        </a:cxn>
                        <a:cxn ang="0">
                          <a:pos x="13" y="0"/>
                        </a:cxn>
                        <a:cxn ang="0">
                          <a:pos x="8" y="1"/>
                        </a:cxn>
                        <a:cxn ang="0">
                          <a:pos x="5" y="1"/>
                        </a:cxn>
                        <a:cxn ang="0">
                          <a:pos x="3" y="2"/>
                        </a:cxn>
                        <a:cxn ang="0">
                          <a:pos x="1" y="3"/>
                        </a:cxn>
                        <a:cxn ang="0">
                          <a:pos x="1" y="4"/>
                        </a:cxn>
                        <a:cxn ang="0">
                          <a:pos x="1" y="6"/>
                        </a:cxn>
                        <a:cxn ang="0">
                          <a:pos x="0" y="8"/>
                        </a:cxn>
                        <a:cxn ang="0">
                          <a:pos x="1" y="20"/>
                        </a:cxn>
                        <a:cxn ang="0">
                          <a:pos x="1" y="32"/>
                        </a:cxn>
                        <a:cxn ang="0">
                          <a:pos x="1" y="34"/>
                        </a:cxn>
                        <a:cxn ang="0">
                          <a:pos x="2" y="36"/>
                        </a:cxn>
                        <a:cxn ang="0">
                          <a:pos x="3" y="37"/>
                        </a:cxn>
                        <a:cxn ang="0">
                          <a:pos x="5" y="38"/>
                        </a:cxn>
                        <a:cxn ang="0">
                          <a:pos x="8" y="38"/>
                        </a:cxn>
                        <a:cxn ang="0">
                          <a:pos x="13" y="39"/>
                        </a:cxn>
                        <a:cxn ang="0">
                          <a:pos x="19" y="40"/>
                        </a:cxn>
                        <a:cxn ang="0">
                          <a:pos x="26" y="40"/>
                        </a:cxn>
                        <a:cxn ang="0">
                          <a:pos x="31" y="40"/>
                        </a:cxn>
                        <a:cxn ang="0">
                          <a:pos x="37" y="40"/>
                        </a:cxn>
                        <a:cxn ang="0">
                          <a:pos x="41" y="39"/>
                        </a:cxn>
                        <a:cxn ang="0">
                          <a:pos x="45" y="38"/>
                        </a:cxn>
                        <a:cxn ang="0">
                          <a:pos x="49" y="38"/>
                        </a:cxn>
                        <a:cxn ang="0">
                          <a:pos x="53" y="37"/>
                        </a:cxn>
                        <a:cxn ang="0">
                          <a:pos x="57" y="35"/>
                        </a:cxn>
                        <a:cxn ang="0">
                          <a:pos x="61" y="34"/>
                        </a:cxn>
                        <a:cxn ang="0">
                          <a:pos x="61" y="31"/>
                        </a:cxn>
                        <a:cxn ang="0">
                          <a:pos x="61" y="27"/>
                        </a:cxn>
                        <a:cxn ang="0">
                          <a:pos x="62" y="22"/>
                        </a:cxn>
                        <a:cxn ang="0">
                          <a:pos x="62" y="17"/>
                        </a:cxn>
                        <a:cxn ang="0">
                          <a:pos x="61" y="11"/>
                        </a:cxn>
                        <a:cxn ang="0">
                          <a:pos x="60" y="5"/>
                        </a:cxn>
                      </a:cxnLst>
                      <a:rect l="0" t="0" r="r" b="b"/>
                      <a:pathLst>
                        <a:path w="63" h="41">
                          <a:moveTo>
                            <a:pt x="60" y="5"/>
                          </a:moveTo>
                          <a:lnTo>
                            <a:pt x="57" y="4"/>
                          </a:lnTo>
                          <a:lnTo>
                            <a:pt x="53" y="2"/>
                          </a:lnTo>
                          <a:lnTo>
                            <a:pt x="48" y="1"/>
                          </a:lnTo>
                          <a:lnTo>
                            <a:pt x="43" y="1"/>
                          </a:lnTo>
                          <a:lnTo>
                            <a:pt x="34" y="0"/>
                          </a:lnTo>
                          <a:lnTo>
                            <a:pt x="24" y="0"/>
                          </a:lnTo>
                          <a:lnTo>
                            <a:pt x="13" y="0"/>
                          </a:lnTo>
                          <a:lnTo>
                            <a:pt x="8" y="1"/>
                          </a:lnTo>
                          <a:lnTo>
                            <a:pt x="5" y="1"/>
                          </a:lnTo>
                          <a:lnTo>
                            <a:pt x="3" y="2"/>
                          </a:lnTo>
                          <a:lnTo>
                            <a:pt x="1" y="3"/>
                          </a:lnTo>
                          <a:lnTo>
                            <a:pt x="1" y="4"/>
                          </a:lnTo>
                          <a:lnTo>
                            <a:pt x="1" y="6"/>
                          </a:lnTo>
                          <a:lnTo>
                            <a:pt x="0" y="8"/>
                          </a:lnTo>
                          <a:lnTo>
                            <a:pt x="1" y="20"/>
                          </a:lnTo>
                          <a:lnTo>
                            <a:pt x="1" y="32"/>
                          </a:lnTo>
                          <a:lnTo>
                            <a:pt x="1" y="34"/>
                          </a:lnTo>
                          <a:lnTo>
                            <a:pt x="2" y="36"/>
                          </a:lnTo>
                          <a:lnTo>
                            <a:pt x="3" y="37"/>
                          </a:lnTo>
                          <a:lnTo>
                            <a:pt x="5" y="38"/>
                          </a:lnTo>
                          <a:lnTo>
                            <a:pt x="8" y="38"/>
                          </a:lnTo>
                          <a:lnTo>
                            <a:pt x="13" y="39"/>
                          </a:lnTo>
                          <a:lnTo>
                            <a:pt x="19" y="40"/>
                          </a:lnTo>
                          <a:lnTo>
                            <a:pt x="26" y="40"/>
                          </a:lnTo>
                          <a:lnTo>
                            <a:pt x="31" y="40"/>
                          </a:lnTo>
                          <a:lnTo>
                            <a:pt x="37" y="40"/>
                          </a:lnTo>
                          <a:lnTo>
                            <a:pt x="41" y="39"/>
                          </a:lnTo>
                          <a:lnTo>
                            <a:pt x="45" y="38"/>
                          </a:lnTo>
                          <a:lnTo>
                            <a:pt x="49" y="38"/>
                          </a:lnTo>
                          <a:lnTo>
                            <a:pt x="53" y="37"/>
                          </a:lnTo>
                          <a:lnTo>
                            <a:pt x="57" y="35"/>
                          </a:lnTo>
                          <a:lnTo>
                            <a:pt x="61" y="34"/>
                          </a:lnTo>
                          <a:lnTo>
                            <a:pt x="61" y="31"/>
                          </a:lnTo>
                          <a:lnTo>
                            <a:pt x="61" y="27"/>
                          </a:lnTo>
                          <a:lnTo>
                            <a:pt x="62" y="22"/>
                          </a:lnTo>
                          <a:lnTo>
                            <a:pt x="62" y="17"/>
                          </a:lnTo>
                          <a:lnTo>
                            <a:pt x="61" y="11"/>
                          </a:lnTo>
                          <a:lnTo>
                            <a:pt x="60" y="5"/>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99780" name="Freeform 100"/>
                    <p:cNvSpPr>
                      <a:spLocks/>
                    </p:cNvSpPr>
                    <p:nvPr/>
                  </p:nvSpPr>
                  <p:spPr bwMode="auto">
                    <a:xfrm>
                      <a:off x="3514" y="1932"/>
                      <a:ext cx="61" cy="32"/>
                    </a:xfrm>
                    <a:custGeom>
                      <a:avLst/>
                      <a:gdLst/>
                      <a:ahLst/>
                      <a:cxnLst>
                        <a:cxn ang="0">
                          <a:pos x="60" y="26"/>
                        </a:cxn>
                        <a:cxn ang="0">
                          <a:pos x="57" y="26"/>
                        </a:cxn>
                        <a:cxn ang="0">
                          <a:pos x="53" y="26"/>
                        </a:cxn>
                        <a:cxn ang="0">
                          <a:pos x="48" y="27"/>
                        </a:cxn>
                        <a:cxn ang="0">
                          <a:pos x="42" y="27"/>
                        </a:cxn>
                        <a:cxn ang="0">
                          <a:pos x="37" y="28"/>
                        </a:cxn>
                        <a:cxn ang="0">
                          <a:pos x="29" y="28"/>
                        </a:cxn>
                        <a:cxn ang="0">
                          <a:pos x="23" y="28"/>
                        </a:cxn>
                        <a:cxn ang="0">
                          <a:pos x="19" y="28"/>
                        </a:cxn>
                        <a:cxn ang="0">
                          <a:pos x="16" y="27"/>
                        </a:cxn>
                        <a:cxn ang="0">
                          <a:pos x="13" y="27"/>
                        </a:cxn>
                        <a:cxn ang="0">
                          <a:pos x="11" y="26"/>
                        </a:cxn>
                        <a:cxn ang="0">
                          <a:pos x="9" y="24"/>
                        </a:cxn>
                        <a:cxn ang="0">
                          <a:pos x="7" y="22"/>
                        </a:cxn>
                        <a:cxn ang="0">
                          <a:pos x="5" y="19"/>
                        </a:cxn>
                        <a:cxn ang="0">
                          <a:pos x="4" y="16"/>
                        </a:cxn>
                        <a:cxn ang="0">
                          <a:pos x="3" y="14"/>
                        </a:cxn>
                        <a:cxn ang="0">
                          <a:pos x="2" y="11"/>
                        </a:cxn>
                        <a:cxn ang="0">
                          <a:pos x="1" y="8"/>
                        </a:cxn>
                        <a:cxn ang="0">
                          <a:pos x="1" y="6"/>
                        </a:cxn>
                        <a:cxn ang="0">
                          <a:pos x="0" y="0"/>
                        </a:cxn>
                        <a:cxn ang="0">
                          <a:pos x="1" y="25"/>
                        </a:cxn>
                        <a:cxn ang="0">
                          <a:pos x="1" y="26"/>
                        </a:cxn>
                        <a:cxn ang="0">
                          <a:pos x="2" y="28"/>
                        </a:cxn>
                        <a:cxn ang="0">
                          <a:pos x="3" y="28"/>
                        </a:cxn>
                        <a:cxn ang="0">
                          <a:pos x="5" y="29"/>
                        </a:cxn>
                        <a:cxn ang="0">
                          <a:pos x="7" y="29"/>
                        </a:cxn>
                        <a:cxn ang="0">
                          <a:pos x="20" y="31"/>
                        </a:cxn>
                        <a:cxn ang="0">
                          <a:pos x="28" y="31"/>
                        </a:cxn>
                        <a:cxn ang="0">
                          <a:pos x="31" y="31"/>
                        </a:cxn>
                        <a:cxn ang="0">
                          <a:pos x="38" y="31"/>
                        </a:cxn>
                        <a:cxn ang="0">
                          <a:pos x="40" y="30"/>
                        </a:cxn>
                        <a:cxn ang="0">
                          <a:pos x="44" y="29"/>
                        </a:cxn>
                        <a:cxn ang="0">
                          <a:pos x="48" y="29"/>
                        </a:cxn>
                        <a:cxn ang="0">
                          <a:pos x="52" y="28"/>
                        </a:cxn>
                        <a:cxn ang="0">
                          <a:pos x="56" y="26"/>
                        </a:cxn>
                        <a:cxn ang="0">
                          <a:pos x="60" y="26"/>
                        </a:cxn>
                      </a:cxnLst>
                      <a:rect l="0" t="0" r="r" b="b"/>
                      <a:pathLst>
                        <a:path w="61" h="32">
                          <a:moveTo>
                            <a:pt x="60" y="26"/>
                          </a:moveTo>
                          <a:lnTo>
                            <a:pt x="57" y="26"/>
                          </a:lnTo>
                          <a:lnTo>
                            <a:pt x="53" y="26"/>
                          </a:lnTo>
                          <a:lnTo>
                            <a:pt x="48" y="27"/>
                          </a:lnTo>
                          <a:lnTo>
                            <a:pt x="42" y="27"/>
                          </a:lnTo>
                          <a:lnTo>
                            <a:pt x="37" y="28"/>
                          </a:lnTo>
                          <a:lnTo>
                            <a:pt x="29" y="28"/>
                          </a:lnTo>
                          <a:lnTo>
                            <a:pt x="23" y="28"/>
                          </a:lnTo>
                          <a:lnTo>
                            <a:pt x="19" y="28"/>
                          </a:lnTo>
                          <a:lnTo>
                            <a:pt x="16" y="27"/>
                          </a:lnTo>
                          <a:lnTo>
                            <a:pt x="13" y="27"/>
                          </a:lnTo>
                          <a:lnTo>
                            <a:pt x="11" y="26"/>
                          </a:lnTo>
                          <a:lnTo>
                            <a:pt x="9" y="24"/>
                          </a:lnTo>
                          <a:lnTo>
                            <a:pt x="7" y="22"/>
                          </a:lnTo>
                          <a:lnTo>
                            <a:pt x="5" y="19"/>
                          </a:lnTo>
                          <a:lnTo>
                            <a:pt x="4" y="16"/>
                          </a:lnTo>
                          <a:lnTo>
                            <a:pt x="3" y="14"/>
                          </a:lnTo>
                          <a:lnTo>
                            <a:pt x="2" y="11"/>
                          </a:lnTo>
                          <a:lnTo>
                            <a:pt x="1" y="8"/>
                          </a:lnTo>
                          <a:lnTo>
                            <a:pt x="1" y="6"/>
                          </a:lnTo>
                          <a:lnTo>
                            <a:pt x="0" y="0"/>
                          </a:lnTo>
                          <a:lnTo>
                            <a:pt x="1" y="25"/>
                          </a:lnTo>
                          <a:lnTo>
                            <a:pt x="1" y="26"/>
                          </a:lnTo>
                          <a:lnTo>
                            <a:pt x="2" y="28"/>
                          </a:lnTo>
                          <a:lnTo>
                            <a:pt x="3" y="28"/>
                          </a:lnTo>
                          <a:lnTo>
                            <a:pt x="5" y="29"/>
                          </a:lnTo>
                          <a:lnTo>
                            <a:pt x="7" y="29"/>
                          </a:lnTo>
                          <a:lnTo>
                            <a:pt x="20" y="31"/>
                          </a:lnTo>
                          <a:lnTo>
                            <a:pt x="28" y="31"/>
                          </a:lnTo>
                          <a:lnTo>
                            <a:pt x="31" y="31"/>
                          </a:lnTo>
                          <a:lnTo>
                            <a:pt x="38" y="31"/>
                          </a:lnTo>
                          <a:lnTo>
                            <a:pt x="40" y="30"/>
                          </a:lnTo>
                          <a:lnTo>
                            <a:pt x="44" y="29"/>
                          </a:lnTo>
                          <a:lnTo>
                            <a:pt x="48" y="29"/>
                          </a:lnTo>
                          <a:lnTo>
                            <a:pt x="52" y="28"/>
                          </a:lnTo>
                          <a:lnTo>
                            <a:pt x="56" y="26"/>
                          </a:lnTo>
                          <a:lnTo>
                            <a:pt x="60" y="26"/>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24" name="Group 101"/>
                    <p:cNvGrpSpPr>
                      <a:grpSpLocks/>
                    </p:cNvGrpSpPr>
                    <p:nvPr/>
                  </p:nvGrpSpPr>
                  <p:grpSpPr bwMode="auto">
                    <a:xfrm>
                      <a:off x="3514" y="1924"/>
                      <a:ext cx="36" cy="43"/>
                      <a:chOff x="3514" y="1924"/>
                      <a:chExt cx="36" cy="43"/>
                    </a:xfrm>
                  </p:grpSpPr>
                  <p:sp>
                    <p:nvSpPr>
                      <p:cNvPr id="199782" name="Freeform 102"/>
                      <p:cNvSpPr>
                        <a:spLocks/>
                      </p:cNvSpPr>
                      <p:nvPr/>
                    </p:nvSpPr>
                    <p:spPr bwMode="auto">
                      <a:xfrm>
                        <a:off x="3532" y="1924"/>
                        <a:ext cx="2" cy="40"/>
                      </a:xfrm>
                      <a:custGeom>
                        <a:avLst/>
                        <a:gdLst/>
                        <a:ahLst/>
                        <a:cxnLst>
                          <a:cxn ang="0">
                            <a:pos x="0" y="0"/>
                          </a:cxn>
                          <a:cxn ang="0">
                            <a:pos x="1" y="39"/>
                          </a:cxn>
                        </a:cxnLst>
                        <a:rect l="0" t="0" r="r" b="b"/>
                        <a:pathLst>
                          <a:path w="2" h="40">
                            <a:moveTo>
                              <a:pt x="0" y="0"/>
                            </a:moveTo>
                            <a:lnTo>
                              <a:pt x="1" y="3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99783" name="Freeform 103"/>
                      <p:cNvSpPr>
                        <a:spLocks/>
                      </p:cNvSpPr>
                      <p:nvPr/>
                    </p:nvSpPr>
                    <p:spPr bwMode="auto">
                      <a:xfrm>
                        <a:off x="3514" y="1924"/>
                        <a:ext cx="3" cy="40"/>
                      </a:xfrm>
                      <a:custGeom>
                        <a:avLst/>
                        <a:gdLst/>
                        <a:ahLst/>
                        <a:cxnLst>
                          <a:cxn ang="0">
                            <a:pos x="0" y="0"/>
                          </a:cxn>
                          <a:cxn ang="0">
                            <a:pos x="2" y="39"/>
                          </a:cxn>
                        </a:cxnLst>
                        <a:rect l="0" t="0" r="r" b="b"/>
                        <a:pathLst>
                          <a:path w="3" h="40">
                            <a:moveTo>
                              <a:pt x="0" y="0"/>
                            </a:moveTo>
                            <a:lnTo>
                              <a:pt x="2" y="3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99784" name="Freeform 104"/>
                      <p:cNvSpPr>
                        <a:spLocks/>
                      </p:cNvSpPr>
                      <p:nvPr/>
                    </p:nvSpPr>
                    <p:spPr bwMode="auto">
                      <a:xfrm>
                        <a:off x="3548" y="1924"/>
                        <a:ext cx="2" cy="43"/>
                      </a:xfrm>
                      <a:custGeom>
                        <a:avLst/>
                        <a:gdLst/>
                        <a:ahLst/>
                        <a:cxnLst>
                          <a:cxn ang="0">
                            <a:pos x="0" y="0"/>
                          </a:cxn>
                          <a:cxn ang="0">
                            <a:pos x="1" y="42"/>
                          </a:cxn>
                        </a:cxnLst>
                        <a:rect l="0" t="0" r="r" b="b"/>
                        <a:pathLst>
                          <a:path w="2" h="43">
                            <a:moveTo>
                              <a:pt x="0" y="0"/>
                            </a:moveTo>
                            <a:lnTo>
                              <a:pt x="1" y="4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grpSp>
            </p:grpSp>
          </p:grpSp>
          <p:grpSp>
            <p:nvGrpSpPr>
              <p:cNvPr id="25" name="Group 105"/>
              <p:cNvGrpSpPr>
                <a:grpSpLocks/>
              </p:cNvGrpSpPr>
              <p:nvPr/>
            </p:nvGrpSpPr>
            <p:grpSpPr bwMode="auto">
              <a:xfrm>
                <a:off x="3570" y="1789"/>
                <a:ext cx="397" cy="159"/>
                <a:chOff x="3570" y="1789"/>
                <a:chExt cx="397" cy="159"/>
              </a:xfrm>
            </p:grpSpPr>
            <p:sp>
              <p:nvSpPr>
                <p:cNvPr id="199786" name="Freeform 106"/>
                <p:cNvSpPr>
                  <a:spLocks/>
                </p:cNvSpPr>
                <p:nvPr/>
              </p:nvSpPr>
              <p:spPr bwMode="auto">
                <a:xfrm>
                  <a:off x="3820" y="1789"/>
                  <a:ext cx="129" cy="112"/>
                </a:xfrm>
                <a:custGeom>
                  <a:avLst/>
                  <a:gdLst/>
                  <a:ahLst/>
                  <a:cxnLst>
                    <a:cxn ang="0">
                      <a:pos x="128" y="0"/>
                    </a:cxn>
                    <a:cxn ang="0">
                      <a:pos x="96" y="0"/>
                    </a:cxn>
                    <a:cxn ang="0">
                      <a:pos x="9" y="95"/>
                    </a:cxn>
                    <a:cxn ang="0">
                      <a:pos x="6" y="98"/>
                    </a:cxn>
                    <a:cxn ang="0">
                      <a:pos x="3" y="99"/>
                    </a:cxn>
                    <a:cxn ang="0">
                      <a:pos x="0" y="100"/>
                    </a:cxn>
                    <a:cxn ang="0">
                      <a:pos x="12" y="101"/>
                    </a:cxn>
                    <a:cxn ang="0">
                      <a:pos x="28" y="103"/>
                    </a:cxn>
                    <a:cxn ang="0">
                      <a:pos x="47" y="105"/>
                    </a:cxn>
                    <a:cxn ang="0">
                      <a:pos x="70" y="107"/>
                    </a:cxn>
                    <a:cxn ang="0">
                      <a:pos x="91" y="111"/>
                    </a:cxn>
                    <a:cxn ang="0">
                      <a:pos x="128" y="0"/>
                    </a:cxn>
                  </a:cxnLst>
                  <a:rect l="0" t="0" r="r" b="b"/>
                  <a:pathLst>
                    <a:path w="129" h="112">
                      <a:moveTo>
                        <a:pt x="128" y="0"/>
                      </a:moveTo>
                      <a:lnTo>
                        <a:pt x="96" y="0"/>
                      </a:lnTo>
                      <a:lnTo>
                        <a:pt x="9" y="95"/>
                      </a:lnTo>
                      <a:lnTo>
                        <a:pt x="6" y="98"/>
                      </a:lnTo>
                      <a:lnTo>
                        <a:pt x="3" y="99"/>
                      </a:lnTo>
                      <a:lnTo>
                        <a:pt x="0" y="100"/>
                      </a:lnTo>
                      <a:lnTo>
                        <a:pt x="12" y="101"/>
                      </a:lnTo>
                      <a:lnTo>
                        <a:pt x="28" y="103"/>
                      </a:lnTo>
                      <a:lnTo>
                        <a:pt x="47" y="105"/>
                      </a:lnTo>
                      <a:lnTo>
                        <a:pt x="70" y="107"/>
                      </a:lnTo>
                      <a:lnTo>
                        <a:pt x="91" y="111"/>
                      </a:lnTo>
                      <a:lnTo>
                        <a:pt x="128" y="0"/>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grpSp>
              <p:nvGrpSpPr>
                <p:cNvPr id="26" name="Group 107"/>
                <p:cNvGrpSpPr>
                  <a:grpSpLocks/>
                </p:cNvGrpSpPr>
                <p:nvPr/>
              </p:nvGrpSpPr>
              <p:grpSpPr bwMode="auto">
                <a:xfrm>
                  <a:off x="3570" y="1860"/>
                  <a:ext cx="397" cy="88"/>
                  <a:chOff x="3570" y="1860"/>
                  <a:chExt cx="397" cy="88"/>
                </a:xfrm>
              </p:grpSpPr>
              <p:sp>
                <p:nvSpPr>
                  <p:cNvPr id="199788" name="Freeform 108"/>
                  <p:cNvSpPr>
                    <a:spLocks/>
                  </p:cNvSpPr>
                  <p:nvPr/>
                </p:nvSpPr>
                <p:spPr bwMode="auto">
                  <a:xfrm>
                    <a:off x="3852" y="1920"/>
                    <a:ext cx="60" cy="28"/>
                  </a:xfrm>
                  <a:custGeom>
                    <a:avLst/>
                    <a:gdLst/>
                    <a:ahLst/>
                    <a:cxnLst>
                      <a:cxn ang="0">
                        <a:pos x="8" y="0"/>
                      </a:cxn>
                      <a:cxn ang="0">
                        <a:pos x="9" y="5"/>
                      </a:cxn>
                      <a:cxn ang="0">
                        <a:pos x="9" y="10"/>
                      </a:cxn>
                      <a:cxn ang="0">
                        <a:pos x="9" y="14"/>
                      </a:cxn>
                      <a:cxn ang="0">
                        <a:pos x="7" y="18"/>
                      </a:cxn>
                      <a:cxn ang="0">
                        <a:pos x="5" y="21"/>
                      </a:cxn>
                      <a:cxn ang="0">
                        <a:pos x="4" y="24"/>
                      </a:cxn>
                      <a:cxn ang="0">
                        <a:pos x="2" y="26"/>
                      </a:cxn>
                      <a:cxn ang="0">
                        <a:pos x="0" y="27"/>
                      </a:cxn>
                      <a:cxn ang="0">
                        <a:pos x="10" y="25"/>
                      </a:cxn>
                      <a:cxn ang="0">
                        <a:pos x="21" y="22"/>
                      </a:cxn>
                      <a:cxn ang="0">
                        <a:pos x="37" y="18"/>
                      </a:cxn>
                      <a:cxn ang="0">
                        <a:pos x="49" y="14"/>
                      </a:cxn>
                      <a:cxn ang="0">
                        <a:pos x="52" y="12"/>
                      </a:cxn>
                      <a:cxn ang="0">
                        <a:pos x="55" y="10"/>
                      </a:cxn>
                      <a:cxn ang="0">
                        <a:pos x="56" y="8"/>
                      </a:cxn>
                      <a:cxn ang="0">
                        <a:pos x="58" y="7"/>
                      </a:cxn>
                      <a:cxn ang="0">
                        <a:pos x="59" y="4"/>
                      </a:cxn>
                      <a:cxn ang="0">
                        <a:pos x="52" y="3"/>
                      </a:cxn>
                      <a:cxn ang="0">
                        <a:pos x="36" y="5"/>
                      </a:cxn>
                      <a:cxn ang="0">
                        <a:pos x="28" y="5"/>
                      </a:cxn>
                      <a:cxn ang="0">
                        <a:pos x="21" y="5"/>
                      </a:cxn>
                      <a:cxn ang="0">
                        <a:pos x="17" y="5"/>
                      </a:cxn>
                      <a:cxn ang="0">
                        <a:pos x="15" y="5"/>
                      </a:cxn>
                      <a:cxn ang="0">
                        <a:pos x="13" y="4"/>
                      </a:cxn>
                      <a:cxn ang="0">
                        <a:pos x="11" y="3"/>
                      </a:cxn>
                      <a:cxn ang="0">
                        <a:pos x="10" y="2"/>
                      </a:cxn>
                      <a:cxn ang="0">
                        <a:pos x="8" y="0"/>
                      </a:cxn>
                    </a:cxnLst>
                    <a:rect l="0" t="0" r="r" b="b"/>
                    <a:pathLst>
                      <a:path w="60" h="28">
                        <a:moveTo>
                          <a:pt x="8" y="0"/>
                        </a:moveTo>
                        <a:lnTo>
                          <a:pt x="9" y="5"/>
                        </a:lnTo>
                        <a:lnTo>
                          <a:pt x="9" y="10"/>
                        </a:lnTo>
                        <a:lnTo>
                          <a:pt x="9" y="14"/>
                        </a:lnTo>
                        <a:lnTo>
                          <a:pt x="7" y="18"/>
                        </a:lnTo>
                        <a:lnTo>
                          <a:pt x="5" y="21"/>
                        </a:lnTo>
                        <a:lnTo>
                          <a:pt x="4" y="24"/>
                        </a:lnTo>
                        <a:lnTo>
                          <a:pt x="2" y="26"/>
                        </a:lnTo>
                        <a:lnTo>
                          <a:pt x="0" y="27"/>
                        </a:lnTo>
                        <a:lnTo>
                          <a:pt x="10" y="25"/>
                        </a:lnTo>
                        <a:lnTo>
                          <a:pt x="21" y="22"/>
                        </a:lnTo>
                        <a:lnTo>
                          <a:pt x="37" y="18"/>
                        </a:lnTo>
                        <a:lnTo>
                          <a:pt x="49" y="14"/>
                        </a:lnTo>
                        <a:lnTo>
                          <a:pt x="52" y="12"/>
                        </a:lnTo>
                        <a:lnTo>
                          <a:pt x="55" y="10"/>
                        </a:lnTo>
                        <a:lnTo>
                          <a:pt x="56" y="8"/>
                        </a:lnTo>
                        <a:lnTo>
                          <a:pt x="58" y="7"/>
                        </a:lnTo>
                        <a:lnTo>
                          <a:pt x="59" y="4"/>
                        </a:lnTo>
                        <a:lnTo>
                          <a:pt x="52" y="3"/>
                        </a:lnTo>
                        <a:lnTo>
                          <a:pt x="36" y="5"/>
                        </a:lnTo>
                        <a:lnTo>
                          <a:pt x="28" y="5"/>
                        </a:lnTo>
                        <a:lnTo>
                          <a:pt x="21" y="5"/>
                        </a:lnTo>
                        <a:lnTo>
                          <a:pt x="17" y="5"/>
                        </a:lnTo>
                        <a:lnTo>
                          <a:pt x="15" y="5"/>
                        </a:lnTo>
                        <a:lnTo>
                          <a:pt x="13" y="4"/>
                        </a:lnTo>
                        <a:lnTo>
                          <a:pt x="11" y="3"/>
                        </a:lnTo>
                        <a:lnTo>
                          <a:pt x="10" y="2"/>
                        </a:lnTo>
                        <a:lnTo>
                          <a:pt x="8"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27" name="Group 109"/>
                  <p:cNvGrpSpPr>
                    <a:grpSpLocks/>
                  </p:cNvGrpSpPr>
                  <p:nvPr/>
                </p:nvGrpSpPr>
                <p:grpSpPr bwMode="auto">
                  <a:xfrm>
                    <a:off x="3570" y="1860"/>
                    <a:ext cx="397" cy="64"/>
                    <a:chOff x="3570" y="1860"/>
                    <a:chExt cx="397" cy="64"/>
                  </a:xfrm>
                </p:grpSpPr>
                <p:sp>
                  <p:nvSpPr>
                    <p:cNvPr id="199790" name="Freeform 110"/>
                    <p:cNvSpPr>
                      <a:spLocks/>
                    </p:cNvSpPr>
                    <p:nvPr/>
                  </p:nvSpPr>
                  <p:spPr bwMode="auto">
                    <a:xfrm>
                      <a:off x="3861" y="1891"/>
                      <a:ext cx="106" cy="30"/>
                    </a:xfrm>
                    <a:custGeom>
                      <a:avLst/>
                      <a:gdLst/>
                      <a:ahLst/>
                      <a:cxnLst>
                        <a:cxn ang="0">
                          <a:pos x="105" y="1"/>
                        </a:cxn>
                        <a:cxn ang="0">
                          <a:pos x="95" y="0"/>
                        </a:cxn>
                        <a:cxn ang="0">
                          <a:pos x="85" y="0"/>
                        </a:cxn>
                        <a:cxn ang="0">
                          <a:pos x="48" y="11"/>
                        </a:cxn>
                        <a:cxn ang="0">
                          <a:pos x="0" y="24"/>
                        </a:cxn>
                        <a:cxn ang="0">
                          <a:pos x="1" y="26"/>
                        </a:cxn>
                        <a:cxn ang="0">
                          <a:pos x="3" y="27"/>
                        </a:cxn>
                        <a:cxn ang="0">
                          <a:pos x="5" y="28"/>
                        </a:cxn>
                        <a:cxn ang="0">
                          <a:pos x="8" y="29"/>
                        </a:cxn>
                        <a:cxn ang="0">
                          <a:pos x="11" y="29"/>
                        </a:cxn>
                        <a:cxn ang="0">
                          <a:pos x="30" y="29"/>
                        </a:cxn>
                        <a:cxn ang="0">
                          <a:pos x="44" y="28"/>
                        </a:cxn>
                        <a:cxn ang="0">
                          <a:pos x="53" y="28"/>
                        </a:cxn>
                        <a:cxn ang="0">
                          <a:pos x="105" y="1"/>
                        </a:cxn>
                      </a:cxnLst>
                      <a:rect l="0" t="0" r="r" b="b"/>
                      <a:pathLst>
                        <a:path w="106" h="30">
                          <a:moveTo>
                            <a:pt x="105" y="1"/>
                          </a:moveTo>
                          <a:lnTo>
                            <a:pt x="95" y="0"/>
                          </a:lnTo>
                          <a:lnTo>
                            <a:pt x="85" y="0"/>
                          </a:lnTo>
                          <a:lnTo>
                            <a:pt x="48" y="11"/>
                          </a:lnTo>
                          <a:lnTo>
                            <a:pt x="0" y="24"/>
                          </a:lnTo>
                          <a:lnTo>
                            <a:pt x="1" y="26"/>
                          </a:lnTo>
                          <a:lnTo>
                            <a:pt x="3" y="27"/>
                          </a:lnTo>
                          <a:lnTo>
                            <a:pt x="5" y="28"/>
                          </a:lnTo>
                          <a:lnTo>
                            <a:pt x="8" y="29"/>
                          </a:lnTo>
                          <a:lnTo>
                            <a:pt x="11" y="29"/>
                          </a:lnTo>
                          <a:lnTo>
                            <a:pt x="30" y="29"/>
                          </a:lnTo>
                          <a:lnTo>
                            <a:pt x="44" y="28"/>
                          </a:lnTo>
                          <a:lnTo>
                            <a:pt x="53" y="28"/>
                          </a:lnTo>
                          <a:lnTo>
                            <a:pt x="105" y="1"/>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99791" name="Freeform 111"/>
                    <p:cNvSpPr>
                      <a:spLocks/>
                    </p:cNvSpPr>
                    <p:nvPr/>
                  </p:nvSpPr>
                  <p:spPr bwMode="auto">
                    <a:xfrm>
                      <a:off x="3570" y="1860"/>
                      <a:ext cx="148" cy="64"/>
                    </a:xfrm>
                    <a:custGeom>
                      <a:avLst/>
                      <a:gdLst/>
                      <a:ahLst/>
                      <a:cxnLst>
                        <a:cxn ang="0">
                          <a:pos x="147" y="0"/>
                        </a:cxn>
                        <a:cxn ang="0">
                          <a:pos x="146" y="0"/>
                        </a:cxn>
                        <a:cxn ang="0">
                          <a:pos x="121" y="0"/>
                        </a:cxn>
                        <a:cxn ang="0">
                          <a:pos x="82" y="20"/>
                        </a:cxn>
                        <a:cxn ang="0">
                          <a:pos x="55" y="34"/>
                        </a:cxn>
                        <a:cxn ang="0">
                          <a:pos x="28" y="46"/>
                        </a:cxn>
                        <a:cxn ang="0">
                          <a:pos x="0" y="57"/>
                        </a:cxn>
                        <a:cxn ang="0">
                          <a:pos x="7" y="59"/>
                        </a:cxn>
                        <a:cxn ang="0">
                          <a:pos x="17" y="60"/>
                        </a:cxn>
                        <a:cxn ang="0">
                          <a:pos x="25" y="62"/>
                        </a:cxn>
                        <a:cxn ang="0">
                          <a:pos x="42" y="63"/>
                        </a:cxn>
                        <a:cxn ang="0">
                          <a:pos x="55" y="62"/>
                        </a:cxn>
                        <a:cxn ang="0">
                          <a:pos x="74" y="60"/>
                        </a:cxn>
                        <a:cxn ang="0">
                          <a:pos x="86" y="60"/>
                        </a:cxn>
                        <a:cxn ang="0">
                          <a:pos x="89" y="53"/>
                        </a:cxn>
                        <a:cxn ang="0">
                          <a:pos x="147" y="0"/>
                        </a:cxn>
                      </a:cxnLst>
                      <a:rect l="0" t="0" r="r" b="b"/>
                      <a:pathLst>
                        <a:path w="148" h="64">
                          <a:moveTo>
                            <a:pt x="147" y="0"/>
                          </a:moveTo>
                          <a:lnTo>
                            <a:pt x="146" y="0"/>
                          </a:lnTo>
                          <a:lnTo>
                            <a:pt x="121" y="0"/>
                          </a:lnTo>
                          <a:lnTo>
                            <a:pt x="82" y="20"/>
                          </a:lnTo>
                          <a:lnTo>
                            <a:pt x="55" y="34"/>
                          </a:lnTo>
                          <a:lnTo>
                            <a:pt x="28" y="46"/>
                          </a:lnTo>
                          <a:lnTo>
                            <a:pt x="0" y="57"/>
                          </a:lnTo>
                          <a:lnTo>
                            <a:pt x="7" y="59"/>
                          </a:lnTo>
                          <a:lnTo>
                            <a:pt x="17" y="60"/>
                          </a:lnTo>
                          <a:lnTo>
                            <a:pt x="25" y="62"/>
                          </a:lnTo>
                          <a:lnTo>
                            <a:pt x="42" y="63"/>
                          </a:lnTo>
                          <a:lnTo>
                            <a:pt x="55" y="62"/>
                          </a:lnTo>
                          <a:lnTo>
                            <a:pt x="74" y="60"/>
                          </a:lnTo>
                          <a:lnTo>
                            <a:pt x="86" y="60"/>
                          </a:lnTo>
                          <a:lnTo>
                            <a:pt x="89" y="53"/>
                          </a:lnTo>
                          <a:lnTo>
                            <a:pt x="147" y="0"/>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grpSp>
                  <p:nvGrpSpPr>
                    <p:cNvPr id="28" name="Group 112"/>
                    <p:cNvGrpSpPr>
                      <a:grpSpLocks/>
                    </p:cNvGrpSpPr>
                    <p:nvPr/>
                  </p:nvGrpSpPr>
                  <p:grpSpPr bwMode="auto">
                    <a:xfrm>
                      <a:off x="3627" y="1896"/>
                      <a:ext cx="68" cy="17"/>
                      <a:chOff x="3627" y="1896"/>
                      <a:chExt cx="68" cy="17"/>
                    </a:xfrm>
                  </p:grpSpPr>
                  <p:grpSp>
                    <p:nvGrpSpPr>
                      <p:cNvPr id="29" name="Group 113"/>
                      <p:cNvGrpSpPr>
                        <a:grpSpLocks/>
                      </p:cNvGrpSpPr>
                      <p:nvPr/>
                    </p:nvGrpSpPr>
                    <p:grpSpPr bwMode="auto">
                      <a:xfrm>
                        <a:off x="3627" y="1908"/>
                        <a:ext cx="53" cy="5"/>
                        <a:chOff x="3627" y="1908"/>
                        <a:chExt cx="53" cy="5"/>
                      </a:xfrm>
                    </p:grpSpPr>
                    <p:sp>
                      <p:nvSpPr>
                        <p:cNvPr id="199794" name="Freeform 114"/>
                        <p:cNvSpPr>
                          <a:spLocks/>
                        </p:cNvSpPr>
                        <p:nvPr/>
                      </p:nvSpPr>
                      <p:spPr bwMode="auto">
                        <a:xfrm>
                          <a:off x="3627" y="1908"/>
                          <a:ext cx="53" cy="5"/>
                        </a:xfrm>
                        <a:custGeom>
                          <a:avLst/>
                          <a:gdLst/>
                          <a:ahLst/>
                          <a:cxnLst>
                            <a:cxn ang="0">
                              <a:pos x="52" y="2"/>
                            </a:cxn>
                            <a:cxn ang="0">
                              <a:pos x="40" y="0"/>
                            </a:cxn>
                            <a:cxn ang="0">
                              <a:pos x="36" y="1"/>
                            </a:cxn>
                            <a:cxn ang="0">
                              <a:pos x="31" y="2"/>
                            </a:cxn>
                            <a:cxn ang="0">
                              <a:pos x="27" y="2"/>
                            </a:cxn>
                            <a:cxn ang="0">
                              <a:pos x="0" y="2"/>
                            </a:cxn>
                            <a:cxn ang="0">
                              <a:pos x="14" y="4"/>
                            </a:cxn>
                            <a:cxn ang="0">
                              <a:pos x="23" y="4"/>
                            </a:cxn>
                            <a:cxn ang="0">
                              <a:pos x="30" y="4"/>
                            </a:cxn>
                            <a:cxn ang="0">
                              <a:pos x="34" y="4"/>
                            </a:cxn>
                            <a:cxn ang="0">
                              <a:pos x="40" y="4"/>
                            </a:cxn>
                            <a:cxn ang="0">
                              <a:pos x="46" y="3"/>
                            </a:cxn>
                            <a:cxn ang="0">
                              <a:pos x="52" y="2"/>
                            </a:cxn>
                          </a:cxnLst>
                          <a:rect l="0" t="0" r="r" b="b"/>
                          <a:pathLst>
                            <a:path w="53" h="5">
                              <a:moveTo>
                                <a:pt x="52" y="2"/>
                              </a:moveTo>
                              <a:lnTo>
                                <a:pt x="40" y="0"/>
                              </a:lnTo>
                              <a:lnTo>
                                <a:pt x="36" y="1"/>
                              </a:lnTo>
                              <a:lnTo>
                                <a:pt x="31" y="2"/>
                              </a:lnTo>
                              <a:lnTo>
                                <a:pt x="27" y="2"/>
                              </a:lnTo>
                              <a:lnTo>
                                <a:pt x="0" y="2"/>
                              </a:lnTo>
                              <a:lnTo>
                                <a:pt x="14" y="4"/>
                              </a:lnTo>
                              <a:lnTo>
                                <a:pt x="23" y="4"/>
                              </a:lnTo>
                              <a:lnTo>
                                <a:pt x="30" y="4"/>
                              </a:lnTo>
                              <a:lnTo>
                                <a:pt x="34" y="4"/>
                              </a:lnTo>
                              <a:lnTo>
                                <a:pt x="40" y="4"/>
                              </a:lnTo>
                              <a:lnTo>
                                <a:pt x="46" y="3"/>
                              </a:lnTo>
                              <a:lnTo>
                                <a:pt x="52" y="2"/>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795" name="Freeform 115"/>
                        <p:cNvSpPr>
                          <a:spLocks/>
                        </p:cNvSpPr>
                        <p:nvPr/>
                      </p:nvSpPr>
                      <p:spPr bwMode="auto">
                        <a:xfrm>
                          <a:off x="3627" y="1908"/>
                          <a:ext cx="40" cy="5"/>
                        </a:xfrm>
                        <a:custGeom>
                          <a:avLst/>
                          <a:gdLst/>
                          <a:ahLst/>
                          <a:cxnLst>
                            <a:cxn ang="0">
                              <a:pos x="39" y="0"/>
                            </a:cxn>
                            <a:cxn ang="0">
                              <a:pos x="35" y="1"/>
                            </a:cxn>
                            <a:cxn ang="0">
                              <a:pos x="30" y="2"/>
                            </a:cxn>
                            <a:cxn ang="0">
                              <a:pos x="26" y="2"/>
                            </a:cxn>
                            <a:cxn ang="0">
                              <a:pos x="0" y="2"/>
                            </a:cxn>
                            <a:cxn ang="0">
                              <a:pos x="13" y="4"/>
                            </a:cxn>
                            <a:cxn ang="0">
                              <a:pos x="22" y="4"/>
                            </a:cxn>
                            <a:cxn ang="0">
                              <a:pos x="28" y="4"/>
                            </a:cxn>
                            <a:cxn ang="0">
                              <a:pos x="32" y="4"/>
                            </a:cxn>
                            <a:cxn ang="0">
                              <a:pos x="35" y="2"/>
                            </a:cxn>
                            <a:cxn ang="0">
                              <a:pos x="39" y="0"/>
                            </a:cxn>
                          </a:cxnLst>
                          <a:rect l="0" t="0" r="r" b="b"/>
                          <a:pathLst>
                            <a:path w="40" h="5">
                              <a:moveTo>
                                <a:pt x="39" y="0"/>
                              </a:moveTo>
                              <a:lnTo>
                                <a:pt x="35" y="1"/>
                              </a:lnTo>
                              <a:lnTo>
                                <a:pt x="30" y="2"/>
                              </a:lnTo>
                              <a:lnTo>
                                <a:pt x="26" y="2"/>
                              </a:lnTo>
                              <a:lnTo>
                                <a:pt x="0" y="2"/>
                              </a:lnTo>
                              <a:lnTo>
                                <a:pt x="13" y="4"/>
                              </a:lnTo>
                              <a:lnTo>
                                <a:pt x="22" y="4"/>
                              </a:lnTo>
                              <a:lnTo>
                                <a:pt x="28" y="4"/>
                              </a:lnTo>
                              <a:lnTo>
                                <a:pt x="32" y="4"/>
                              </a:lnTo>
                              <a:lnTo>
                                <a:pt x="35" y="2"/>
                              </a:lnTo>
                              <a:lnTo>
                                <a:pt x="39"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30" name="Group 116"/>
                      <p:cNvGrpSpPr>
                        <a:grpSpLocks/>
                      </p:cNvGrpSpPr>
                      <p:nvPr/>
                    </p:nvGrpSpPr>
                    <p:grpSpPr bwMode="auto">
                      <a:xfrm>
                        <a:off x="3654" y="1896"/>
                        <a:ext cx="41" cy="4"/>
                        <a:chOff x="3654" y="1896"/>
                        <a:chExt cx="41" cy="4"/>
                      </a:xfrm>
                    </p:grpSpPr>
                    <p:sp>
                      <p:nvSpPr>
                        <p:cNvPr id="199797" name="Freeform 117"/>
                        <p:cNvSpPr>
                          <a:spLocks/>
                        </p:cNvSpPr>
                        <p:nvPr/>
                      </p:nvSpPr>
                      <p:spPr bwMode="auto">
                        <a:xfrm>
                          <a:off x="3654" y="1896"/>
                          <a:ext cx="41" cy="4"/>
                        </a:xfrm>
                        <a:custGeom>
                          <a:avLst/>
                          <a:gdLst/>
                          <a:ahLst/>
                          <a:cxnLst>
                            <a:cxn ang="0">
                              <a:pos x="28" y="0"/>
                            </a:cxn>
                            <a:cxn ang="0">
                              <a:pos x="21" y="0"/>
                            </a:cxn>
                            <a:cxn ang="0">
                              <a:pos x="14" y="1"/>
                            </a:cxn>
                            <a:cxn ang="0">
                              <a:pos x="10" y="1"/>
                            </a:cxn>
                            <a:cxn ang="0">
                              <a:pos x="6" y="2"/>
                            </a:cxn>
                            <a:cxn ang="0">
                              <a:pos x="0" y="2"/>
                            </a:cxn>
                            <a:cxn ang="0">
                              <a:pos x="8" y="3"/>
                            </a:cxn>
                            <a:cxn ang="0">
                              <a:pos x="14" y="3"/>
                            </a:cxn>
                            <a:cxn ang="0">
                              <a:pos x="20" y="3"/>
                            </a:cxn>
                            <a:cxn ang="0">
                              <a:pos x="26" y="3"/>
                            </a:cxn>
                            <a:cxn ang="0">
                              <a:pos x="31" y="2"/>
                            </a:cxn>
                            <a:cxn ang="0">
                              <a:pos x="36" y="2"/>
                            </a:cxn>
                            <a:cxn ang="0">
                              <a:pos x="40" y="1"/>
                            </a:cxn>
                            <a:cxn ang="0">
                              <a:pos x="35" y="0"/>
                            </a:cxn>
                            <a:cxn ang="0">
                              <a:pos x="28" y="0"/>
                            </a:cxn>
                          </a:cxnLst>
                          <a:rect l="0" t="0" r="r" b="b"/>
                          <a:pathLst>
                            <a:path w="41" h="4">
                              <a:moveTo>
                                <a:pt x="28" y="0"/>
                              </a:moveTo>
                              <a:lnTo>
                                <a:pt x="21" y="0"/>
                              </a:lnTo>
                              <a:lnTo>
                                <a:pt x="14" y="1"/>
                              </a:lnTo>
                              <a:lnTo>
                                <a:pt x="10" y="1"/>
                              </a:lnTo>
                              <a:lnTo>
                                <a:pt x="6" y="2"/>
                              </a:lnTo>
                              <a:lnTo>
                                <a:pt x="0" y="2"/>
                              </a:lnTo>
                              <a:lnTo>
                                <a:pt x="8" y="3"/>
                              </a:lnTo>
                              <a:lnTo>
                                <a:pt x="14" y="3"/>
                              </a:lnTo>
                              <a:lnTo>
                                <a:pt x="20" y="3"/>
                              </a:lnTo>
                              <a:lnTo>
                                <a:pt x="26" y="3"/>
                              </a:lnTo>
                              <a:lnTo>
                                <a:pt x="31" y="2"/>
                              </a:lnTo>
                              <a:lnTo>
                                <a:pt x="36" y="2"/>
                              </a:lnTo>
                              <a:lnTo>
                                <a:pt x="40" y="1"/>
                              </a:lnTo>
                              <a:lnTo>
                                <a:pt x="35" y="0"/>
                              </a:lnTo>
                              <a:lnTo>
                                <a:pt x="28" y="0"/>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798" name="Freeform 118"/>
                        <p:cNvSpPr>
                          <a:spLocks/>
                        </p:cNvSpPr>
                        <p:nvPr/>
                      </p:nvSpPr>
                      <p:spPr bwMode="auto">
                        <a:xfrm>
                          <a:off x="3654" y="1896"/>
                          <a:ext cx="28" cy="4"/>
                        </a:xfrm>
                        <a:custGeom>
                          <a:avLst/>
                          <a:gdLst/>
                          <a:ahLst/>
                          <a:cxnLst>
                            <a:cxn ang="0">
                              <a:pos x="27" y="0"/>
                            </a:cxn>
                            <a:cxn ang="0">
                              <a:pos x="20" y="0"/>
                            </a:cxn>
                            <a:cxn ang="0">
                              <a:pos x="14" y="1"/>
                            </a:cxn>
                            <a:cxn ang="0">
                              <a:pos x="10" y="1"/>
                            </a:cxn>
                            <a:cxn ang="0">
                              <a:pos x="6" y="2"/>
                            </a:cxn>
                            <a:cxn ang="0">
                              <a:pos x="0" y="2"/>
                            </a:cxn>
                            <a:cxn ang="0">
                              <a:pos x="7" y="3"/>
                            </a:cxn>
                            <a:cxn ang="0">
                              <a:pos x="14" y="3"/>
                            </a:cxn>
                            <a:cxn ang="0">
                              <a:pos x="18" y="3"/>
                            </a:cxn>
                            <a:cxn ang="0">
                              <a:pos x="20" y="3"/>
                            </a:cxn>
                            <a:cxn ang="0">
                              <a:pos x="27" y="0"/>
                            </a:cxn>
                          </a:cxnLst>
                          <a:rect l="0" t="0" r="r" b="b"/>
                          <a:pathLst>
                            <a:path w="28" h="4">
                              <a:moveTo>
                                <a:pt x="27" y="0"/>
                              </a:moveTo>
                              <a:lnTo>
                                <a:pt x="20" y="0"/>
                              </a:lnTo>
                              <a:lnTo>
                                <a:pt x="14" y="1"/>
                              </a:lnTo>
                              <a:lnTo>
                                <a:pt x="10" y="1"/>
                              </a:lnTo>
                              <a:lnTo>
                                <a:pt x="6" y="2"/>
                              </a:lnTo>
                              <a:lnTo>
                                <a:pt x="0" y="2"/>
                              </a:lnTo>
                              <a:lnTo>
                                <a:pt x="7" y="3"/>
                              </a:lnTo>
                              <a:lnTo>
                                <a:pt x="14" y="3"/>
                              </a:lnTo>
                              <a:lnTo>
                                <a:pt x="18" y="3"/>
                              </a:lnTo>
                              <a:lnTo>
                                <a:pt x="20" y="3"/>
                              </a:lnTo>
                              <a:lnTo>
                                <a:pt x="27"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grpSp>
            </p:grpSp>
          </p:grpSp>
        </p:grpSp>
        <p:sp>
          <p:nvSpPr>
            <p:cNvPr id="199799" name="Rectangle 119"/>
            <p:cNvSpPr>
              <a:spLocks noChangeArrowheads="1"/>
            </p:cNvSpPr>
            <p:nvPr/>
          </p:nvSpPr>
          <p:spPr bwMode="auto">
            <a:xfrm>
              <a:off x="3331" y="2016"/>
              <a:ext cx="490" cy="226"/>
            </a:xfrm>
            <a:prstGeom prst="rect">
              <a:avLst/>
            </a:prstGeom>
            <a:noFill/>
            <a:ln w="12700">
              <a:noFill/>
              <a:miter lim="800000"/>
              <a:headEnd/>
              <a:tailEnd/>
            </a:ln>
            <a:effectLst/>
          </p:spPr>
          <p:txBody>
            <a:bodyPr wrap="none" lIns="90488" tIns="44450" rIns="90488" bIns="44450">
              <a:spAutoFit/>
            </a:bodyPr>
            <a:lstStyle/>
            <a:p>
              <a:pPr algn="l" rtl="1">
                <a:lnSpc>
                  <a:spcPct val="90000"/>
                </a:lnSpc>
              </a:pPr>
              <a:r>
                <a:rPr lang="en-US" sz="1600" dirty="0">
                  <a:solidFill>
                    <a:schemeClr val="tx1"/>
                  </a:solidFill>
                  <a:latin typeface="Arial" charset="0"/>
                </a:rPr>
                <a:t>DL227</a:t>
              </a:r>
            </a:p>
          </p:txBody>
        </p:sp>
        <p:grpSp>
          <p:nvGrpSpPr>
            <p:cNvPr id="31" name="Group 120"/>
            <p:cNvGrpSpPr>
              <a:grpSpLocks/>
            </p:cNvGrpSpPr>
            <p:nvPr/>
          </p:nvGrpSpPr>
          <p:grpSpPr bwMode="auto">
            <a:xfrm>
              <a:off x="3121" y="1940"/>
              <a:ext cx="195" cy="152"/>
              <a:chOff x="3121" y="1940"/>
              <a:chExt cx="195" cy="152"/>
            </a:xfrm>
          </p:grpSpPr>
          <p:grpSp>
            <p:nvGrpSpPr>
              <p:cNvPr id="199680" name="Group 121"/>
              <p:cNvGrpSpPr>
                <a:grpSpLocks/>
              </p:cNvGrpSpPr>
              <p:nvPr/>
            </p:nvGrpSpPr>
            <p:grpSpPr bwMode="auto">
              <a:xfrm>
                <a:off x="3121" y="1940"/>
                <a:ext cx="144" cy="152"/>
                <a:chOff x="3121" y="1940"/>
                <a:chExt cx="144" cy="152"/>
              </a:xfrm>
            </p:grpSpPr>
            <p:sp>
              <p:nvSpPr>
                <p:cNvPr id="199802" name="Arc 122"/>
                <p:cNvSpPr>
                  <a:spLocks/>
                </p:cNvSpPr>
                <p:nvPr/>
              </p:nvSpPr>
              <p:spPr bwMode="auto">
                <a:xfrm>
                  <a:off x="3209" y="1944"/>
                  <a:ext cx="32" cy="6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sp>
              <p:nvSpPr>
                <p:cNvPr id="199803" name="Arc 123"/>
                <p:cNvSpPr>
                  <a:spLocks/>
                </p:cNvSpPr>
                <p:nvPr/>
              </p:nvSpPr>
              <p:spPr bwMode="auto">
                <a:xfrm>
                  <a:off x="3165" y="1940"/>
                  <a:ext cx="64" cy="11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sp>
              <p:nvSpPr>
                <p:cNvPr id="199804" name="Arc 124"/>
                <p:cNvSpPr>
                  <a:spLocks/>
                </p:cNvSpPr>
                <p:nvPr/>
              </p:nvSpPr>
              <p:spPr bwMode="auto">
                <a:xfrm>
                  <a:off x="3121" y="1940"/>
                  <a:ext cx="80" cy="15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sp>
              <p:nvSpPr>
                <p:cNvPr id="199805" name="Arc 125"/>
                <p:cNvSpPr>
                  <a:spLocks/>
                </p:cNvSpPr>
                <p:nvPr/>
              </p:nvSpPr>
              <p:spPr bwMode="auto">
                <a:xfrm>
                  <a:off x="3249" y="1944"/>
                  <a:ext cx="16" cy="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grpSp>
          <p:sp>
            <p:nvSpPr>
              <p:cNvPr id="199806" name="Rectangle 126"/>
              <p:cNvSpPr>
                <a:spLocks noChangeArrowheads="1"/>
              </p:cNvSpPr>
              <p:nvPr/>
            </p:nvSpPr>
            <p:spPr bwMode="auto">
              <a:xfrm>
                <a:off x="3304" y="1948"/>
                <a:ext cx="12" cy="8"/>
              </a:xfrm>
              <a:prstGeom prst="rect">
                <a:avLst/>
              </a:prstGeom>
              <a:solidFill>
                <a:schemeClr val="hlink"/>
              </a:solidFill>
              <a:ln w="12700">
                <a:solidFill>
                  <a:schemeClr val="hlink"/>
                </a:solidFill>
                <a:miter lim="800000"/>
                <a:headEnd/>
                <a:tailEnd/>
              </a:ln>
              <a:effectLst/>
            </p:spPr>
            <p:txBody>
              <a:bodyPr wrap="none" anchor="ctr"/>
              <a:lstStyle/>
              <a:p>
                <a:endParaRPr lang="en-US"/>
              </a:p>
            </p:txBody>
          </p:sp>
        </p:grpSp>
      </p:grpSp>
      <p:grpSp>
        <p:nvGrpSpPr>
          <p:cNvPr id="199681" name="Group 127"/>
          <p:cNvGrpSpPr>
            <a:grpSpLocks/>
          </p:cNvGrpSpPr>
          <p:nvPr/>
        </p:nvGrpSpPr>
        <p:grpSpPr bwMode="auto">
          <a:xfrm>
            <a:off x="6142038" y="3438525"/>
            <a:ext cx="1349375" cy="714375"/>
            <a:chOff x="3153" y="2665"/>
            <a:chExt cx="850" cy="522"/>
          </a:xfrm>
        </p:grpSpPr>
        <p:grpSp>
          <p:nvGrpSpPr>
            <p:cNvPr id="199682" name="Group 128"/>
            <p:cNvGrpSpPr>
              <a:grpSpLocks/>
            </p:cNvGrpSpPr>
            <p:nvPr/>
          </p:nvGrpSpPr>
          <p:grpSpPr bwMode="auto">
            <a:xfrm>
              <a:off x="3308" y="2665"/>
              <a:ext cx="695" cy="253"/>
              <a:chOff x="3308" y="2665"/>
              <a:chExt cx="695" cy="253"/>
            </a:xfrm>
          </p:grpSpPr>
          <p:sp>
            <p:nvSpPr>
              <p:cNvPr id="199809" name="Freeform 129"/>
              <p:cNvSpPr>
                <a:spLocks/>
              </p:cNvSpPr>
              <p:nvPr/>
            </p:nvSpPr>
            <p:spPr bwMode="auto">
              <a:xfrm>
                <a:off x="3308" y="2665"/>
                <a:ext cx="677" cy="220"/>
              </a:xfrm>
              <a:custGeom>
                <a:avLst/>
                <a:gdLst/>
                <a:ahLst/>
                <a:cxnLst>
                  <a:cxn ang="0">
                    <a:pos x="642" y="0"/>
                  </a:cxn>
                  <a:cxn ang="0">
                    <a:pos x="551" y="129"/>
                  </a:cxn>
                  <a:cxn ang="0">
                    <a:pos x="543" y="134"/>
                  </a:cxn>
                  <a:cxn ang="0">
                    <a:pos x="259" y="134"/>
                  </a:cxn>
                  <a:cxn ang="0">
                    <a:pos x="65" y="129"/>
                  </a:cxn>
                  <a:cxn ang="0">
                    <a:pos x="56" y="131"/>
                  </a:cxn>
                  <a:cxn ang="0">
                    <a:pos x="47" y="134"/>
                  </a:cxn>
                  <a:cxn ang="0">
                    <a:pos x="39" y="138"/>
                  </a:cxn>
                  <a:cxn ang="0">
                    <a:pos x="32" y="143"/>
                  </a:cxn>
                  <a:cxn ang="0">
                    <a:pos x="25" y="150"/>
                  </a:cxn>
                  <a:cxn ang="0">
                    <a:pos x="19" y="161"/>
                  </a:cxn>
                  <a:cxn ang="0">
                    <a:pos x="13" y="165"/>
                  </a:cxn>
                  <a:cxn ang="0">
                    <a:pos x="8" y="169"/>
                  </a:cxn>
                  <a:cxn ang="0">
                    <a:pos x="4" y="174"/>
                  </a:cxn>
                  <a:cxn ang="0">
                    <a:pos x="1" y="179"/>
                  </a:cxn>
                  <a:cxn ang="0">
                    <a:pos x="0" y="182"/>
                  </a:cxn>
                  <a:cxn ang="0">
                    <a:pos x="0" y="187"/>
                  </a:cxn>
                  <a:cxn ang="0">
                    <a:pos x="3" y="192"/>
                  </a:cxn>
                  <a:cxn ang="0">
                    <a:pos x="8" y="198"/>
                  </a:cxn>
                  <a:cxn ang="0">
                    <a:pos x="18" y="202"/>
                  </a:cxn>
                  <a:cxn ang="0">
                    <a:pos x="29" y="205"/>
                  </a:cxn>
                  <a:cxn ang="0">
                    <a:pos x="42" y="207"/>
                  </a:cxn>
                  <a:cxn ang="0">
                    <a:pos x="59" y="209"/>
                  </a:cxn>
                  <a:cxn ang="0">
                    <a:pos x="120" y="210"/>
                  </a:cxn>
                  <a:cxn ang="0">
                    <a:pos x="418" y="219"/>
                  </a:cxn>
                  <a:cxn ang="0">
                    <a:pos x="495" y="219"/>
                  </a:cxn>
                  <a:cxn ang="0">
                    <a:pos x="537" y="214"/>
                  </a:cxn>
                  <a:cxn ang="0">
                    <a:pos x="562" y="210"/>
                  </a:cxn>
                  <a:cxn ang="0">
                    <a:pos x="579" y="206"/>
                  </a:cxn>
                  <a:cxn ang="0">
                    <a:pos x="640" y="184"/>
                  </a:cxn>
                  <a:cxn ang="0">
                    <a:pos x="670" y="170"/>
                  </a:cxn>
                  <a:cxn ang="0">
                    <a:pos x="657" y="159"/>
                  </a:cxn>
                  <a:cxn ang="0">
                    <a:pos x="649" y="104"/>
                  </a:cxn>
                  <a:cxn ang="0">
                    <a:pos x="676" y="0"/>
                  </a:cxn>
                </a:cxnLst>
                <a:rect l="0" t="0" r="r" b="b"/>
                <a:pathLst>
                  <a:path w="677" h="220">
                    <a:moveTo>
                      <a:pt x="676" y="0"/>
                    </a:moveTo>
                    <a:lnTo>
                      <a:pt x="642" y="0"/>
                    </a:lnTo>
                    <a:lnTo>
                      <a:pt x="553" y="126"/>
                    </a:lnTo>
                    <a:lnTo>
                      <a:pt x="551" y="129"/>
                    </a:lnTo>
                    <a:lnTo>
                      <a:pt x="547" y="133"/>
                    </a:lnTo>
                    <a:lnTo>
                      <a:pt x="543" y="134"/>
                    </a:lnTo>
                    <a:lnTo>
                      <a:pt x="371" y="135"/>
                    </a:lnTo>
                    <a:lnTo>
                      <a:pt x="259" y="134"/>
                    </a:lnTo>
                    <a:lnTo>
                      <a:pt x="70" y="129"/>
                    </a:lnTo>
                    <a:lnTo>
                      <a:pt x="65" y="129"/>
                    </a:lnTo>
                    <a:lnTo>
                      <a:pt x="60" y="130"/>
                    </a:lnTo>
                    <a:lnTo>
                      <a:pt x="56" y="131"/>
                    </a:lnTo>
                    <a:lnTo>
                      <a:pt x="51" y="132"/>
                    </a:lnTo>
                    <a:lnTo>
                      <a:pt x="47" y="134"/>
                    </a:lnTo>
                    <a:lnTo>
                      <a:pt x="42" y="136"/>
                    </a:lnTo>
                    <a:lnTo>
                      <a:pt x="39" y="138"/>
                    </a:lnTo>
                    <a:lnTo>
                      <a:pt x="35" y="141"/>
                    </a:lnTo>
                    <a:lnTo>
                      <a:pt x="32" y="143"/>
                    </a:lnTo>
                    <a:lnTo>
                      <a:pt x="29" y="147"/>
                    </a:lnTo>
                    <a:lnTo>
                      <a:pt x="25" y="150"/>
                    </a:lnTo>
                    <a:lnTo>
                      <a:pt x="22" y="155"/>
                    </a:lnTo>
                    <a:lnTo>
                      <a:pt x="19" y="161"/>
                    </a:lnTo>
                    <a:lnTo>
                      <a:pt x="17" y="163"/>
                    </a:lnTo>
                    <a:lnTo>
                      <a:pt x="13" y="165"/>
                    </a:lnTo>
                    <a:lnTo>
                      <a:pt x="9" y="168"/>
                    </a:lnTo>
                    <a:lnTo>
                      <a:pt x="8" y="169"/>
                    </a:lnTo>
                    <a:lnTo>
                      <a:pt x="6" y="172"/>
                    </a:lnTo>
                    <a:lnTo>
                      <a:pt x="4" y="174"/>
                    </a:lnTo>
                    <a:lnTo>
                      <a:pt x="2" y="176"/>
                    </a:lnTo>
                    <a:lnTo>
                      <a:pt x="1" y="179"/>
                    </a:lnTo>
                    <a:lnTo>
                      <a:pt x="1" y="181"/>
                    </a:lnTo>
                    <a:lnTo>
                      <a:pt x="0" y="182"/>
                    </a:lnTo>
                    <a:lnTo>
                      <a:pt x="0" y="184"/>
                    </a:lnTo>
                    <a:lnTo>
                      <a:pt x="0" y="187"/>
                    </a:lnTo>
                    <a:lnTo>
                      <a:pt x="1" y="190"/>
                    </a:lnTo>
                    <a:lnTo>
                      <a:pt x="3" y="192"/>
                    </a:lnTo>
                    <a:lnTo>
                      <a:pt x="5" y="195"/>
                    </a:lnTo>
                    <a:lnTo>
                      <a:pt x="8" y="198"/>
                    </a:lnTo>
                    <a:lnTo>
                      <a:pt x="13" y="200"/>
                    </a:lnTo>
                    <a:lnTo>
                      <a:pt x="18" y="202"/>
                    </a:lnTo>
                    <a:lnTo>
                      <a:pt x="22" y="204"/>
                    </a:lnTo>
                    <a:lnTo>
                      <a:pt x="29" y="205"/>
                    </a:lnTo>
                    <a:lnTo>
                      <a:pt x="35" y="206"/>
                    </a:lnTo>
                    <a:lnTo>
                      <a:pt x="42" y="207"/>
                    </a:lnTo>
                    <a:lnTo>
                      <a:pt x="52" y="208"/>
                    </a:lnTo>
                    <a:lnTo>
                      <a:pt x="59" y="209"/>
                    </a:lnTo>
                    <a:lnTo>
                      <a:pt x="75" y="210"/>
                    </a:lnTo>
                    <a:lnTo>
                      <a:pt x="120" y="210"/>
                    </a:lnTo>
                    <a:lnTo>
                      <a:pt x="218" y="212"/>
                    </a:lnTo>
                    <a:lnTo>
                      <a:pt x="418" y="219"/>
                    </a:lnTo>
                    <a:lnTo>
                      <a:pt x="428" y="219"/>
                    </a:lnTo>
                    <a:lnTo>
                      <a:pt x="495" y="219"/>
                    </a:lnTo>
                    <a:lnTo>
                      <a:pt x="511" y="217"/>
                    </a:lnTo>
                    <a:lnTo>
                      <a:pt x="537" y="214"/>
                    </a:lnTo>
                    <a:lnTo>
                      <a:pt x="552" y="212"/>
                    </a:lnTo>
                    <a:lnTo>
                      <a:pt x="562" y="210"/>
                    </a:lnTo>
                    <a:lnTo>
                      <a:pt x="571" y="208"/>
                    </a:lnTo>
                    <a:lnTo>
                      <a:pt x="579" y="206"/>
                    </a:lnTo>
                    <a:lnTo>
                      <a:pt x="590" y="202"/>
                    </a:lnTo>
                    <a:lnTo>
                      <a:pt x="640" y="184"/>
                    </a:lnTo>
                    <a:lnTo>
                      <a:pt x="652" y="179"/>
                    </a:lnTo>
                    <a:lnTo>
                      <a:pt x="670" y="170"/>
                    </a:lnTo>
                    <a:lnTo>
                      <a:pt x="670" y="164"/>
                    </a:lnTo>
                    <a:lnTo>
                      <a:pt x="657" y="159"/>
                    </a:lnTo>
                    <a:lnTo>
                      <a:pt x="638" y="146"/>
                    </a:lnTo>
                    <a:lnTo>
                      <a:pt x="649" y="104"/>
                    </a:lnTo>
                    <a:lnTo>
                      <a:pt x="659" y="64"/>
                    </a:lnTo>
                    <a:lnTo>
                      <a:pt x="676" y="0"/>
                    </a:lnTo>
                  </a:path>
                </a:pathLst>
              </a:custGeom>
              <a:solidFill>
                <a:srgbClr val="BFBFBF"/>
              </a:solidFill>
              <a:ln w="127000" cap="rnd" cmpd="sng">
                <a:noFill/>
                <a:prstDash val="solid"/>
                <a:round/>
                <a:headEnd type="none" w="med" len="med"/>
                <a:tailEnd type="none" w="med" len="med"/>
              </a:ln>
              <a:effectLst/>
            </p:spPr>
            <p:txBody>
              <a:bodyPr/>
              <a:lstStyle/>
              <a:p>
                <a:endParaRPr lang="en-US"/>
              </a:p>
            </p:txBody>
          </p:sp>
          <p:sp>
            <p:nvSpPr>
              <p:cNvPr id="199810" name="Freeform 130"/>
              <p:cNvSpPr>
                <a:spLocks/>
              </p:cNvSpPr>
              <p:nvPr/>
            </p:nvSpPr>
            <p:spPr bwMode="auto">
              <a:xfrm>
                <a:off x="3366" y="2805"/>
                <a:ext cx="12" cy="37"/>
              </a:xfrm>
              <a:custGeom>
                <a:avLst/>
                <a:gdLst/>
                <a:ahLst/>
                <a:cxnLst>
                  <a:cxn ang="0">
                    <a:pos x="11" y="0"/>
                  </a:cxn>
                  <a:cxn ang="0">
                    <a:pos x="1" y="0"/>
                  </a:cxn>
                  <a:cxn ang="0">
                    <a:pos x="1" y="2"/>
                  </a:cxn>
                  <a:cxn ang="0">
                    <a:pos x="1" y="4"/>
                  </a:cxn>
                  <a:cxn ang="0">
                    <a:pos x="1" y="6"/>
                  </a:cxn>
                  <a:cxn ang="0">
                    <a:pos x="0" y="10"/>
                  </a:cxn>
                  <a:cxn ang="0">
                    <a:pos x="1" y="28"/>
                  </a:cxn>
                  <a:cxn ang="0">
                    <a:pos x="1" y="32"/>
                  </a:cxn>
                  <a:cxn ang="0">
                    <a:pos x="1" y="36"/>
                  </a:cxn>
                  <a:cxn ang="0">
                    <a:pos x="11" y="36"/>
                  </a:cxn>
                  <a:cxn ang="0">
                    <a:pos x="10" y="32"/>
                  </a:cxn>
                  <a:cxn ang="0">
                    <a:pos x="10" y="28"/>
                  </a:cxn>
                  <a:cxn ang="0">
                    <a:pos x="10" y="11"/>
                  </a:cxn>
                  <a:cxn ang="0">
                    <a:pos x="10" y="6"/>
                  </a:cxn>
                  <a:cxn ang="0">
                    <a:pos x="10" y="4"/>
                  </a:cxn>
                  <a:cxn ang="0">
                    <a:pos x="10" y="2"/>
                  </a:cxn>
                  <a:cxn ang="0">
                    <a:pos x="11" y="0"/>
                  </a:cxn>
                </a:cxnLst>
                <a:rect l="0" t="0" r="r" b="b"/>
                <a:pathLst>
                  <a:path w="12" h="37">
                    <a:moveTo>
                      <a:pt x="11" y="0"/>
                    </a:moveTo>
                    <a:lnTo>
                      <a:pt x="1" y="0"/>
                    </a:lnTo>
                    <a:lnTo>
                      <a:pt x="1" y="2"/>
                    </a:lnTo>
                    <a:lnTo>
                      <a:pt x="1" y="4"/>
                    </a:lnTo>
                    <a:lnTo>
                      <a:pt x="1" y="6"/>
                    </a:lnTo>
                    <a:lnTo>
                      <a:pt x="0" y="10"/>
                    </a:lnTo>
                    <a:lnTo>
                      <a:pt x="1" y="28"/>
                    </a:lnTo>
                    <a:lnTo>
                      <a:pt x="1" y="32"/>
                    </a:lnTo>
                    <a:lnTo>
                      <a:pt x="1" y="36"/>
                    </a:lnTo>
                    <a:lnTo>
                      <a:pt x="11" y="36"/>
                    </a:lnTo>
                    <a:lnTo>
                      <a:pt x="10" y="32"/>
                    </a:lnTo>
                    <a:lnTo>
                      <a:pt x="10" y="28"/>
                    </a:lnTo>
                    <a:lnTo>
                      <a:pt x="10" y="11"/>
                    </a:lnTo>
                    <a:lnTo>
                      <a:pt x="10" y="6"/>
                    </a:lnTo>
                    <a:lnTo>
                      <a:pt x="10" y="4"/>
                    </a:lnTo>
                    <a:lnTo>
                      <a:pt x="10" y="2"/>
                    </a:lnTo>
                    <a:lnTo>
                      <a:pt x="11"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811" name="Freeform 131"/>
              <p:cNvSpPr>
                <a:spLocks/>
              </p:cNvSpPr>
              <p:nvPr/>
            </p:nvSpPr>
            <p:spPr bwMode="auto">
              <a:xfrm>
                <a:off x="3502" y="2809"/>
                <a:ext cx="13" cy="34"/>
              </a:xfrm>
              <a:custGeom>
                <a:avLst/>
                <a:gdLst/>
                <a:ahLst/>
                <a:cxnLst>
                  <a:cxn ang="0">
                    <a:pos x="12" y="0"/>
                  </a:cxn>
                  <a:cxn ang="0">
                    <a:pos x="1" y="0"/>
                  </a:cxn>
                  <a:cxn ang="0">
                    <a:pos x="1" y="1"/>
                  </a:cxn>
                  <a:cxn ang="0">
                    <a:pos x="1" y="4"/>
                  </a:cxn>
                  <a:cxn ang="0">
                    <a:pos x="0" y="6"/>
                  </a:cxn>
                  <a:cxn ang="0">
                    <a:pos x="0" y="9"/>
                  </a:cxn>
                  <a:cxn ang="0">
                    <a:pos x="1" y="25"/>
                  </a:cxn>
                  <a:cxn ang="0">
                    <a:pos x="1" y="29"/>
                  </a:cxn>
                  <a:cxn ang="0">
                    <a:pos x="1" y="33"/>
                  </a:cxn>
                  <a:cxn ang="0">
                    <a:pos x="12" y="33"/>
                  </a:cxn>
                  <a:cxn ang="0">
                    <a:pos x="11" y="30"/>
                  </a:cxn>
                  <a:cxn ang="0">
                    <a:pos x="11" y="26"/>
                  </a:cxn>
                  <a:cxn ang="0">
                    <a:pos x="11" y="9"/>
                  </a:cxn>
                  <a:cxn ang="0">
                    <a:pos x="11" y="6"/>
                  </a:cxn>
                  <a:cxn ang="0">
                    <a:pos x="11" y="3"/>
                  </a:cxn>
                  <a:cxn ang="0">
                    <a:pos x="11" y="1"/>
                  </a:cxn>
                  <a:cxn ang="0">
                    <a:pos x="12" y="0"/>
                  </a:cxn>
                </a:cxnLst>
                <a:rect l="0" t="0" r="r" b="b"/>
                <a:pathLst>
                  <a:path w="13" h="34">
                    <a:moveTo>
                      <a:pt x="12" y="0"/>
                    </a:moveTo>
                    <a:lnTo>
                      <a:pt x="1" y="0"/>
                    </a:lnTo>
                    <a:lnTo>
                      <a:pt x="1" y="1"/>
                    </a:lnTo>
                    <a:lnTo>
                      <a:pt x="1" y="4"/>
                    </a:lnTo>
                    <a:lnTo>
                      <a:pt x="0" y="6"/>
                    </a:lnTo>
                    <a:lnTo>
                      <a:pt x="0" y="9"/>
                    </a:lnTo>
                    <a:lnTo>
                      <a:pt x="1" y="25"/>
                    </a:lnTo>
                    <a:lnTo>
                      <a:pt x="1" y="29"/>
                    </a:lnTo>
                    <a:lnTo>
                      <a:pt x="1" y="33"/>
                    </a:lnTo>
                    <a:lnTo>
                      <a:pt x="12" y="33"/>
                    </a:lnTo>
                    <a:lnTo>
                      <a:pt x="11" y="30"/>
                    </a:lnTo>
                    <a:lnTo>
                      <a:pt x="11" y="26"/>
                    </a:lnTo>
                    <a:lnTo>
                      <a:pt x="11" y="9"/>
                    </a:lnTo>
                    <a:lnTo>
                      <a:pt x="11" y="6"/>
                    </a:lnTo>
                    <a:lnTo>
                      <a:pt x="11" y="3"/>
                    </a:lnTo>
                    <a:lnTo>
                      <a:pt x="11" y="1"/>
                    </a:lnTo>
                    <a:lnTo>
                      <a:pt x="12"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812" name="Freeform 132"/>
              <p:cNvSpPr>
                <a:spLocks/>
              </p:cNvSpPr>
              <p:nvPr/>
            </p:nvSpPr>
            <p:spPr bwMode="auto">
              <a:xfrm>
                <a:off x="3732" y="2809"/>
                <a:ext cx="14" cy="33"/>
              </a:xfrm>
              <a:custGeom>
                <a:avLst/>
                <a:gdLst/>
                <a:ahLst/>
                <a:cxnLst>
                  <a:cxn ang="0">
                    <a:pos x="13" y="0"/>
                  </a:cxn>
                  <a:cxn ang="0">
                    <a:pos x="2" y="0"/>
                  </a:cxn>
                  <a:cxn ang="0">
                    <a:pos x="1" y="1"/>
                  </a:cxn>
                  <a:cxn ang="0">
                    <a:pos x="0" y="4"/>
                  </a:cxn>
                  <a:cxn ang="0">
                    <a:pos x="0" y="6"/>
                  </a:cxn>
                  <a:cxn ang="0">
                    <a:pos x="0" y="10"/>
                  </a:cxn>
                  <a:cxn ang="0">
                    <a:pos x="0" y="28"/>
                  </a:cxn>
                  <a:cxn ang="0">
                    <a:pos x="1" y="32"/>
                  </a:cxn>
                  <a:cxn ang="0">
                    <a:pos x="12" y="32"/>
                  </a:cxn>
                  <a:cxn ang="0">
                    <a:pos x="11" y="28"/>
                  </a:cxn>
                  <a:cxn ang="0">
                    <a:pos x="11" y="10"/>
                  </a:cxn>
                  <a:cxn ang="0">
                    <a:pos x="11" y="6"/>
                  </a:cxn>
                  <a:cxn ang="0">
                    <a:pos x="11" y="4"/>
                  </a:cxn>
                  <a:cxn ang="0">
                    <a:pos x="12" y="1"/>
                  </a:cxn>
                  <a:cxn ang="0">
                    <a:pos x="13" y="0"/>
                  </a:cxn>
                </a:cxnLst>
                <a:rect l="0" t="0" r="r" b="b"/>
                <a:pathLst>
                  <a:path w="14" h="33">
                    <a:moveTo>
                      <a:pt x="13" y="0"/>
                    </a:moveTo>
                    <a:lnTo>
                      <a:pt x="2" y="0"/>
                    </a:lnTo>
                    <a:lnTo>
                      <a:pt x="1" y="1"/>
                    </a:lnTo>
                    <a:lnTo>
                      <a:pt x="0" y="4"/>
                    </a:lnTo>
                    <a:lnTo>
                      <a:pt x="0" y="6"/>
                    </a:lnTo>
                    <a:lnTo>
                      <a:pt x="0" y="10"/>
                    </a:lnTo>
                    <a:lnTo>
                      <a:pt x="0" y="28"/>
                    </a:lnTo>
                    <a:lnTo>
                      <a:pt x="1" y="32"/>
                    </a:lnTo>
                    <a:lnTo>
                      <a:pt x="12" y="32"/>
                    </a:lnTo>
                    <a:lnTo>
                      <a:pt x="11" y="28"/>
                    </a:lnTo>
                    <a:lnTo>
                      <a:pt x="11" y="10"/>
                    </a:lnTo>
                    <a:lnTo>
                      <a:pt x="11" y="6"/>
                    </a:lnTo>
                    <a:lnTo>
                      <a:pt x="11" y="4"/>
                    </a:lnTo>
                    <a:lnTo>
                      <a:pt x="12" y="1"/>
                    </a:lnTo>
                    <a:lnTo>
                      <a:pt x="13"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813" name="Freeform 133"/>
              <p:cNvSpPr>
                <a:spLocks/>
              </p:cNvSpPr>
              <p:nvPr/>
            </p:nvSpPr>
            <p:spPr bwMode="auto">
              <a:xfrm>
                <a:off x="3853" y="2811"/>
                <a:ext cx="13" cy="32"/>
              </a:xfrm>
              <a:custGeom>
                <a:avLst/>
                <a:gdLst/>
                <a:ahLst/>
                <a:cxnLst>
                  <a:cxn ang="0">
                    <a:pos x="0" y="0"/>
                  </a:cxn>
                  <a:cxn ang="0">
                    <a:pos x="11" y="0"/>
                  </a:cxn>
                  <a:cxn ang="0">
                    <a:pos x="11" y="1"/>
                  </a:cxn>
                  <a:cxn ang="0">
                    <a:pos x="11" y="4"/>
                  </a:cxn>
                  <a:cxn ang="0">
                    <a:pos x="11" y="6"/>
                  </a:cxn>
                  <a:cxn ang="0">
                    <a:pos x="12" y="10"/>
                  </a:cxn>
                  <a:cxn ang="0">
                    <a:pos x="11" y="27"/>
                  </a:cxn>
                  <a:cxn ang="0">
                    <a:pos x="11" y="31"/>
                  </a:cxn>
                  <a:cxn ang="0">
                    <a:pos x="1" y="31"/>
                  </a:cxn>
                  <a:cxn ang="0">
                    <a:pos x="1" y="28"/>
                  </a:cxn>
                  <a:cxn ang="0">
                    <a:pos x="1" y="10"/>
                  </a:cxn>
                  <a:cxn ang="0">
                    <a:pos x="1" y="6"/>
                  </a:cxn>
                  <a:cxn ang="0">
                    <a:pos x="1" y="3"/>
                  </a:cxn>
                  <a:cxn ang="0">
                    <a:pos x="1" y="1"/>
                  </a:cxn>
                  <a:cxn ang="0">
                    <a:pos x="0" y="0"/>
                  </a:cxn>
                </a:cxnLst>
                <a:rect l="0" t="0" r="r" b="b"/>
                <a:pathLst>
                  <a:path w="13" h="32">
                    <a:moveTo>
                      <a:pt x="0" y="0"/>
                    </a:moveTo>
                    <a:lnTo>
                      <a:pt x="11" y="0"/>
                    </a:lnTo>
                    <a:lnTo>
                      <a:pt x="11" y="1"/>
                    </a:lnTo>
                    <a:lnTo>
                      <a:pt x="11" y="4"/>
                    </a:lnTo>
                    <a:lnTo>
                      <a:pt x="11" y="6"/>
                    </a:lnTo>
                    <a:lnTo>
                      <a:pt x="12" y="10"/>
                    </a:lnTo>
                    <a:lnTo>
                      <a:pt x="11" y="27"/>
                    </a:lnTo>
                    <a:lnTo>
                      <a:pt x="11" y="31"/>
                    </a:lnTo>
                    <a:lnTo>
                      <a:pt x="1" y="31"/>
                    </a:lnTo>
                    <a:lnTo>
                      <a:pt x="1" y="28"/>
                    </a:lnTo>
                    <a:lnTo>
                      <a:pt x="1" y="10"/>
                    </a:lnTo>
                    <a:lnTo>
                      <a:pt x="1" y="6"/>
                    </a:lnTo>
                    <a:lnTo>
                      <a:pt x="1" y="3"/>
                    </a:lnTo>
                    <a:lnTo>
                      <a:pt x="1" y="1"/>
                    </a:lnTo>
                    <a:lnTo>
                      <a:pt x="0"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814" name="Oval 134"/>
              <p:cNvSpPr>
                <a:spLocks noChangeArrowheads="1"/>
              </p:cNvSpPr>
              <p:nvPr/>
            </p:nvSpPr>
            <p:spPr bwMode="auto">
              <a:xfrm>
                <a:off x="3754" y="2825"/>
                <a:ext cx="1" cy="5"/>
              </a:xfrm>
              <a:prstGeom prst="ellipse">
                <a:avLst/>
              </a:prstGeom>
              <a:solidFill>
                <a:srgbClr val="000000"/>
              </a:solidFill>
              <a:ln w="12700">
                <a:noFill/>
                <a:round/>
                <a:headEnd/>
                <a:tailEnd/>
              </a:ln>
              <a:effectLst/>
            </p:spPr>
            <p:txBody>
              <a:bodyPr wrap="none" anchor="ctr"/>
              <a:lstStyle/>
              <a:p>
                <a:endParaRPr lang="en-US"/>
              </a:p>
            </p:txBody>
          </p:sp>
          <p:sp>
            <p:nvSpPr>
              <p:cNvPr id="199815" name="Oval 135"/>
              <p:cNvSpPr>
                <a:spLocks noChangeArrowheads="1"/>
              </p:cNvSpPr>
              <p:nvPr/>
            </p:nvSpPr>
            <p:spPr bwMode="auto">
              <a:xfrm>
                <a:off x="3762" y="2825"/>
                <a:ext cx="1" cy="5"/>
              </a:xfrm>
              <a:prstGeom prst="ellipse">
                <a:avLst/>
              </a:prstGeom>
              <a:solidFill>
                <a:srgbClr val="000000"/>
              </a:solidFill>
              <a:ln w="12700">
                <a:noFill/>
                <a:round/>
                <a:headEnd/>
                <a:tailEnd/>
              </a:ln>
              <a:effectLst/>
            </p:spPr>
            <p:txBody>
              <a:bodyPr wrap="none" anchor="ctr"/>
              <a:lstStyle/>
              <a:p>
                <a:endParaRPr lang="en-US"/>
              </a:p>
            </p:txBody>
          </p:sp>
          <p:sp>
            <p:nvSpPr>
              <p:cNvPr id="199816" name="Oval 136"/>
              <p:cNvSpPr>
                <a:spLocks noChangeArrowheads="1"/>
              </p:cNvSpPr>
              <p:nvPr/>
            </p:nvSpPr>
            <p:spPr bwMode="auto">
              <a:xfrm>
                <a:off x="3769" y="2825"/>
                <a:ext cx="1" cy="5"/>
              </a:xfrm>
              <a:prstGeom prst="ellipse">
                <a:avLst/>
              </a:prstGeom>
              <a:solidFill>
                <a:srgbClr val="000000"/>
              </a:solidFill>
              <a:ln w="12700">
                <a:noFill/>
                <a:round/>
                <a:headEnd/>
                <a:tailEnd/>
              </a:ln>
              <a:effectLst/>
            </p:spPr>
            <p:txBody>
              <a:bodyPr wrap="none" anchor="ctr"/>
              <a:lstStyle/>
              <a:p>
                <a:endParaRPr lang="en-US"/>
              </a:p>
            </p:txBody>
          </p:sp>
          <p:sp>
            <p:nvSpPr>
              <p:cNvPr id="199817" name="Oval 137"/>
              <p:cNvSpPr>
                <a:spLocks noChangeArrowheads="1"/>
              </p:cNvSpPr>
              <p:nvPr/>
            </p:nvSpPr>
            <p:spPr bwMode="auto">
              <a:xfrm>
                <a:off x="3776" y="2825"/>
                <a:ext cx="1" cy="5"/>
              </a:xfrm>
              <a:prstGeom prst="ellipse">
                <a:avLst/>
              </a:prstGeom>
              <a:solidFill>
                <a:srgbClr val="000000"/>
              </a:solidFill>
              <a:ln w="12700">
                <a:noFill/>
                <a:round/>
                <a:headEnd/>
                <a:tailEnd/>
              </a:ln>
              <a:effectLst/>
            </p:spPr>
            <p:txBody>
              <a:bodyPr wrap="none" anchor="ctr"/>
              <a:lstStyle/>
              <a:p>
                <a:endParaRPr lang="en-US"/>
              </a:p>
            </p:txBody>
          </p:sp>
          <p:sp>
            <p:nvSpPr>
              <p:cNvPr id="199818" name="Oval 138"/>
              <p:cNvSpPr>
                <a:spLocks noChangeArrowheads="1"/>
              </p:cNvSpPr>
              <p:nvPr/>
            </p:nvSpPr>
            <p:spPr bwMode="auto">
              <a:xfrm>
                <a:off x="3784" y="2825"/>
                <a:ext cx="1" cy="5"/>
              </a:xfrm>
              <a:prstGeom prst="ellipse">
                <a:avLst/>
              </a:prstGeom>
              <a:solidFill>
                <a:srgbClr val="000000"/>
              </a:solidFill>
              <a:ln w="12700">
                <a:noFill/>
                <a:round/>
                <a:headEnd/>
                <a:tailEnd/>
              </a:ln>
              <a:effectLst/>
            </p:spPr>
            <p:txBody>
              <a:bodyPr wrap="none" anchor="ctr"/>
              <a:lstStyle/>
              <a:p>
                <a:endParaRPr lang="en-US"/>
              </a:p>
            </p:txBody>
          </p:sp>
          <p:sp>
            <p:nvSpPr>
              <p:cNvPr id="199819" name="Oval 139"/>
              <p:cNvSpPr>
                <a:spLocks noChangeArrowheads="1"/>
              </p:cNvSpPr>
              <p:nvPr/>
            </p:nvSpPr>
            <p:spPr bwMode="auto">
              <a:xfrm>
                <a:off x="3792" y="2825"/>
                <a:ext cx="1" cy="5"/>
              </a:xfrm>
              <a:prstGeom prst="ellipse">
                <a:avLst/>
              </a:prstGeom>
              <a:solidFill>
                <a:srgbClr val="000000"/>
              </a:solidFill>
              <a:ln w="12700">
                <a:noFill/>
                <a:round/>
                <a:headEnd/>
                <a:tailEnd/>
              </a:ln>
              <a:effectLst/>
            </p:spPr>
            <p:txBody>
              <a:bodyPr wrap="none" anchor="ctr"/>
              <a:lstStyle/>
              <a:p>
                <a:endParaRPr lang="en-US"/>
              </a:p>
            </p:txBody>
          </p:sp>
          <p:sp>
            <p:nvSpPr>
              <p:cNvPr id="199820" name="Oval 140"/>
              <p:cNvSpPr>
                <a:spLocks noChangeArrowheads="1"/>
              </p:cNvSpPr>
              <p:nvPr/>
            </p:nvSpPr>
            <p:spPr bwMode="auto">
              <a:xfrm>
                <a:off x="3800" y="2826"/>
                <a:ext cx="1" cy="4"/>
              </a:xfrm>
              <a:prstGeom prst="ellipse">
                <a:avLst/>
              </a:prstGeom>
              <a:solidFill>
                <a:srgbClr val="000000"/>
              </a:solidFill>
              <a:ln w="12700">
                <a:noFill/>
                <a:round/>
                <a:headEnd/>
                <a:tailEnd/>
              </a:ln>
              <a:effectLst/>
            </p:spPr>
            <p:txBody>
              <a:bodyPr wrap="none" anchor="ctr"/>
              <a:lstStyle/>
              <a:p>
                <a:endParaRPr lang="en-US"/>
              </a:p>
            </p:txBody>
          </p:sp>
          <p:grpSp>
            <p:nvGrpSpPr>
              <p:cNvPr id="199683" name="Group 141"/>
              <p:cNvGrpSpPr>
                <a:grpSpLocks/>
              </p:cNvGrpSpPr>
              <p:nvPr/>
            </p:nvGrpSpPr>
            <p:grpSpPr bwMode="auto">
              <a:xfrm>
                <a:off x="3392" y="2817"/>
                <a:ext cx="48" cy="6"/>
                <a:chOff x="3392" y="2817"/>
                <a:chExt cx="48" cy="6"/>
              </a:xfrm>
            </p:grpSpPr>
            <p:sp>
              <p:nvSpPr>
                <p:cNvPr id="199822" name="Oval 142"/>
                <p:cNvSpPr>
                  <a:spLocks noChangeArrowheads="1"/>
                </p:cNvSpPr>
                <p:nvPr/>
              </p:nvSpPr>
              <p:spPr bwMode="auto">
                <a:xfrm>
                  <a:off x="3392" y="2817"/>
                  <a:ext cx="1" cy="4"/>
                </a:xfrm>
                <a:prstGeom prst="ellipse">
                  <a:avLst/>
                </a:prstGeom>
                <a:solidFill>
                  <a:srgbClr val="000000"/>
                </a:solidFill>
                <a:ln w="12700">
                  <a:noFill/>
                  <a:round/>
                  <a:headEnd/>
                  <a:tailEnd/>
                </a:ln>
                <a:effectLst/>
              </p:spPr>
              <p:txBody>
                <a:bodyPr wrap="none" anchor="ctr"/>
                <a:lstStyle/>
                <a:p>
                  <a:endParaRPr lang="en-US"/>
                </a:p>
              </p:txBody>
            </p:sp>
            <p:sp>
              <p:nvSpPr>
                <p:cNvPr id="199823" name="Oval 143"/>
                <p:cNvSpPr>
                  <a:spLocks noChangeArrowheads="1"/>
                </p:cNvSpPr>
                <p:nvPr/>
              </p:nvSpPr>
              <p:spPr bwMode="auto">
                <a:xfrm>
                  <a:off x="3400" y="2817"/>
                  <a:ext cx="1" cy="4"/>
                </a:xfrm>
                <a:prstGeom prst="ellipse">
                  <a:avLst/>
                </a:prstGeom>
                <a:solidFill>
                  <a:srgbClr val="000000"/>
                </a:solidFill>
                <a:ln w="12700">
                  <a:noFill/>
                  <a:round/>
                  <a:headEnd/>
                  <a:tailEnd/>
                </a:ln>
                <a:effectLst/>
              </p:spPr>
              <p:txBody>
                <a:bodyPr wrap="none" anchor="ctr"/>
                <a:lstStyle/>
                <a:p>
                  <a:endParaRPr lang="en-US"/>
                </a:p>
              </p:txBody>
            </p:sp>
            <p:sp>
              <p:nvSpPr>
                <p:cNvPr id="199824" name="Oval 144"/>
                <p:cNvSpPr>
                  <a:spLocks noChangeArrowheads="1"/>
                </p:cNvSpPr>
                <p:nvPr/>
              </p:nvSpPr>
              <p:spPr bwMode="auto">
                <a:xfrm>
                  <a:off x="3407" y="2817"/>
                  <a:ext cx="1" cy="4"/>
                </a:xfrm>
                <a:prstGeom prst="ellipse">
                  <a:avLst/>
                </a:prstGeom>
                <a:solidFill>
                  <a:srgbClr val="000000"/>
                </a:solidFill>
                <a:ln w="12700">
                  <a:noFill/>
                  <a:round/>
                  <a:headEnd/>
                  <a:tailEnd/>
                </a:ln>
                <a:effectLst/>
              </p:spPr>
              <p:txBody>
                <a:bodyPr wrap="none" anchor="ctr"/>
                <a:lstStyle/>
                <a:p>
                  <a:endParaRPr lang="en-US"/>
                </a:p>
              </p:txBody>
            </p:sp>
            <p:sp>
              <p:nvSpPr>
                <p:cNvPr id="199825" name="Oval 145"/>
                <p:cNvSpPr>
                  <a:spLocks noChangeArrowheads="1"/>
                </p:cNvSpPr>
                <p:nvPr/>
              </p:nvSpPr>
              <p:spPr bwMode="auto">
                <a:xfrm>
                  <a:off x="3415" y="2819"/>
                  <a:ext cx="1" cy="4"/>
                </a:xfrm>
                <a:prstGeom prst="ellipse">
                  <a:avLst/>
                </a:prstGeom>
                <a:solidFill>
                  <a:srgbClr val="000000"/>
                </a:solidFill>
                <a:ln w="12700">
                  <a:noFill/>
                  <a:round/>
                  <a:headEnd/>
                  <a:tailEnd/>
                </a:ln>
                <a:effectLst/>
              </p:spPr>
              <p:txBody>
                <a:bodyPr wrap="none" anchor="ctr"/>
                <a:lstStyle/>
                <a:p>
                  <a:endParaRPr lang="en-US"/>
                </a:p>
              </p:txBody>
            </p:sp>
            <p:sp>
              <p:nvSpPr>
                <p:cNvPr id="199826" name="Oval 146"/>
                <p:cNvSpPr>
                  <a:spLocks noChangeArrowheads="1"/>
                </p:cNvSpPr>
                <p:nvPr/>
              </p:nvSpPr>
              <p:spPr bwMode="auto">
                <a:xfrm>
                  <a:off x="3422" y="2819"/>
                  <a:ext cx="2" cy="4"/>
                </a:xfrm>
                <a:prstGeom prst="ellipse">
                  <a:avLst/>
                </a:prstGeom>
                <a:solidFill>
                  <a:srgbClr val="000000"/>
                </a:solidFill>
                <a:ln w="12700">
                  <a:noFill/>
                  <a:round/>
                  <a:headEnd/>
                  <a:tailEnd/>
                </a:ln>
                <a:effectLst/>
              </p:spPr>
              <p:txBody>
                <a:bodyPr wrap="none" anchor="ctr"/>
                <a:lstStyle/>
                <a:p>
                  <a:endParaRPr lang="en-US"/>
                </a:p>
              </p:txBody>
            </p:sp>
            <p:sp>
              <p:nvSpPr>
                <p:cNvPr id="199827" name="Oval 147"/>
                <p:cNvSpPr>
                  <a:spLocks noChangeArrowheads="1"/>
                </p:cNvSpPr>
                <p:nvPr/>
              </p:nvSpPr>
              <p:spPr bwMode="auto">
                <a:xfrm>
                  <a:off x="3430" y="2819"/>
                  <a:ext cx="2" cy="4"/>
                </a:xfrm>
                <a:prstGeom prst="ellipse">
                  <a:avLst/>
                </a:prstGeom>
                <a:solidFill>
                  <a:srgbClr val="000000"/>
                </a:solidFill>
                <a:ln w="12700">
                  <a:noFill/>
                  <a:round/>
                  <a:headEnd/>
                  <a:tailEnd/>
                </a:ln>
                <a:effectLst/>
              </p:spPr>
              <p:txBody>
                <a:bodyPr wrap="none" anchor="ctr"/>
                <a:lstStyle/>
                <a:p>
                  <a:endParaRPr lang="en-US"/>
                </a:p>
              </p:txBody>
            </p:sp>
            <p:sp>
              <p:nvSpPr>
                <p:cNvPr id="199828" name="Oval 148"/>
                <p:cNvSpPr>
                  <a:spLocks noChangeArrowheads="1"/>
                </p:cNvSpPr>
                <p:nvPr/>
              </p:nvSpPr>
              <p:spPr bwMode="auto">
                <a:xfrm>
                  <a:off x="3439" y="2819"/>
                  <a:ext cx="1" cy="4"/>
                </a:xfrm>
                <a:prstGeom prst="ellipse">
                  <a:avLst/>
                </a:prstGeom>
                <a:solidFill>
                  <a:srgbClr val="000000"/>
                </a:solidFill>
                <a:ln w="12700">
                  <a:noFill/>
                  <a:round/>
                  <a:headEnd/>
                  <a:tailEnd/>
                </a:ln>
                <a:effectLst/>
              </p:spPr>
              <p:txBody>
                <a:bodyPr wrap="none" anchor="ctr"/>
                <a:lstStyle/>
                <a:p>
                  <a:endParaRPr lang="en-US"/>
                </a:p>
              </p:txBody>
            </p:sp>
          </p:grpSp>
          <p:grpSp>
            <p:nvGrpSpPr>
              <p:cNvPr id="199684" name="Group 149"/>
              <p:cNvGrpSpPr>
                <a:grpSpLocks/>
              </p:cNvGrpSpPr>
              <p:nvPr/>
            </p:nvGrpSpPr>
            <p:grpSpPr bwMode="auto">
              <a:xfrm>
                <a:off x="3447" y="2819"/>
                <a:ext cx="48" cy="6"/>
                <a:chOff x="3447" y="2819"/>
                <a:chExt cx="48" cy="6"/>
              </a:xfrm>
            </p:grpSpPr>
            <p:sp>
              <p:nvSpPr>
                <p:cNvPr id="199830" name="Oval 150"/>
                <p:cNvSpPr>
                  <a:spLocks noChangeArrowheads="1"/>
                </p:cNvSpPr>
                <p:nvPr/>
              </p:nvSpPr>
              <p:spPr bwMode="auto">
                <a:xfrm>
                  <a:off x="3447" y="2819"/>
                  <a:ext cx="2" cy="4"/>
                </a:xfrm>
                <a:prstGeom prst="ellipse">
                  <a:avLst/>
                </a:prstGeom>
                <a:solidFill>
                  <a:srgbClr val="000000"/>
                </a:solidFill>
                <a:ln w="12700">
                  <a:noFill/>
                  <a:round/>
                  <a:headEnd/>
                  <a:tailEnd/>
                </a:ln>
                <a:effectLst/>
              </p:spPr>
              <p:txBody>
                <a:bodyPr wrap="none" anchor="ctr"/>
                <a:lstStyle/>
                <a:p>
                  <a:endParaRPr lang="en-US"/>
                </a:p>
              </p:txBody>
            </p:sp>
            <p:sp>
              <p:nvSpPr>
                <p:cNvPr id="199831" name="Oval 151"/>
                <p:cNvSpPr>
                  <a:spLocks noChangeArrowheads="1"/>
                </p:cNvSpPr>
                <p:nvPr/>
              </p:nvSpPr>
              <p:spPr bwMode="auto">
                <a:xfrm>
                  <a:off x="3454" y="2819"/>
                  <a:ext cx="2" cy="4"/>
                </a:xfrm>
                <a:prstGeom prst="ellipse">
                  <a:avLst/>
                </a:prstGeom>
                <a:solidFill>
                  <a:srgbClr val="000000"/>
                </a:solidFill>
                <a:ln w="12700">
                  <a:noFill/>
                  <a:round/>
                  <a:headEnd/>
                  <a:tailEnd/>
                </a:ln>
                <a:effectLst/>
              </p:spPr>
              <p:txBody>
                <a:bodyPr wrap="none" anchor="ctr"/>
                <a:lstStyle/>
                <a:p>
                  <a:endParaRPr lang="en-US"/>
                </a:p>
              </p:txBody>
            </p:sp>
            <p:sp>
              <p:nvSpPr>
                <p:cNvPr id="199832" name="Oval 152"/>
                <p:cNvSpPr>
                  <a:spLocks noChangeArrowheads="1"/>
                </p:cNvSpPr>
                <p:nvPr/>
              </p:nvSpPr>
              <p:spPr bwMode="auto">
                <a:xfrm>
                  <a:off x="3462" y="2819"/>
                  <a:ext cx="1" cy="6"/>
                </a:xfrm>
                <a:prstGeom prst="ellipse">
                  <a:avLst/>
                </a:prstGeom>
                <a:solidFill>
                  <a:srgbClr val="000000"/>
                </a:solidFill>
                <a:ln w="12700">
                  <a:noFill/>
                  <a:round/>
                  <a:headEnd/>
                  <a:tailEnd/>
                </a:ln>
                <a:effectLst/>
              </p:spPr>
              <p:txBody>
                <a:bodyPr wrap="none" anchor="ctr"/>
                <a:lstStyle/>
                <a:p>
                  <a:endParaRPr lang="en-US"/>
                </a:p>
              </p:txBody>
            </p:sp>
            <p:sp>
              <p:nvSpPr>
                <p:cNvPr id="199833" name="Oval 153"/>
                <p:cNvSpPr>
                  <a:spLocks noChangeArrowheads="1"/>
                </p:cNvSpPr>
                <p:nvPr/>
              </p:nvSpPr>
              <p:spPr bwMode="auto">
                <a:xfrm>
                  <a:off x="3470"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34" name="Oval 154"/>
                <p:cNvSpPr>
                  <a:spLocks noChangeArrowheads="1"/>
                </p:cNvSpPr>
                <p:nvPr/>
              </p:nvSpPr>
              <p:spPr bwMode="auto">
                <a:xfrm>
                  <a:off x="3478"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35" name="Oval 155"/>
                <p:cNvSpPr>
                  <a:spLocks noChangeArrowheads="1"/>
                </p:cNvSpPr>
                <p:nvPr/>
              </p:nvSpPr>
              <p:spPr bwMode="auto">
                <a:xfrm>
                  <a:off x="3486"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36" name="Oval 156"/>
                <p:cNvSpPr>
                  <a:spLocks noChangeArrowheads="1"/>
                </p:cNvSpPr>
                <p:nvPr/>
              </p:nvSpPr>
              <p:spPr bwMode="auto">
                <a:xfrm>
                  <a:off x="3494" y="2821"/>
                  <a:ext cx="1" cy="4"/>
                </a:xfrm>
                <a:prstGeom prst="ellipse">
                  <a:avLst/>
                </a:prstGeom>
                <a:solidFill>
                  <a:srgbClr val="000000"/>
                </a:solidFill>
                <a:ln w="12700">
                  <a:noFill/>
                  <a:round/>
                  <a:headEnd/>
                  <a:tailEnd/>
                </a:ln>
                <a:effectLst/>
              </p:spPr>
              <p:txBody>
                <a:bodyPr wrap="none" anchor="ctr"/>
                <a:lstStyle/>
                <a:p>
                  <a:endParaRPr lang="en-US"/>
                </a:p>
              </p:txBody>
            </p:sp>
          </p:grpSp>
          <p:grpSp>
            <p:nvGrpSpPr>
              <p:cNvPr id="199697" name="Group 157"/>
              <p:cNvGrpSpPr>
                <a:grpSpLocks/>
              </p:cNvGrpSpPr>
              <p:nvPr/>
            </p:nvGrpSpPr>
            <p:grpSpPr bwMode="auto">
              <a:xfrm>
                <a:off x="3524" y="2821"/>
                <a:ext cx="48" cy="4"/>
                <a:chOff x="3524" y="2821"/>
                <a:chExt cx="48" cy="4"/>
              </a:xfrm>
            </p:grpSpPr>
            <p:sp>
              <p:nvSpPr>
                <p:cNvPr id="199838" name="Oval 158"/>
                <p:cNvSpPr>
                  <a:spLocks noChangeArrowheads="1"/>
                </p:cNvSpPr>
                <p:nvPr/>
              </p:nvSpPr>
              <p:spPr bwMode="auto">
                <a:xfrm>
                  <a:off x="3524"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39" name="Oval 159"/>
                <p:cNvSpPr>
                  <a:spLocks noChangeArrowheads="1"/>
                </p:cNvSpPr>
                <p:nvPr/>
              </p:nvSpPr>
              <p:spPr bwMode="auto">
                <a:xfrm>
                  <a:off x="3532"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40" name="Oval 160"/>
                <p:cNvSpPr>
                  <a:spLocks noChangeArrowheads="1"/>
                </p:cNvSpPr>
                <p:nvPr/>
              </p:nvSpPr>
              <p:spPr bwMode="auto">
                <a:xfrm>
                  <a:off x="3540"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41" name="Oval 161"/>
                <p:cNvSpPr>
                  <a:spLocks noChangeArrowheads="1"/>
                </p:cNvSpPr>
                <p:nvPr/>
              </p:nvSpPr>
              <p:spPr bwMode="auto">
                <a:xfrm>
                  <a:off x="3547"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42" name="Oval 162"/>
                <p:cNvSpPr>
                  <a:spLocks noChangeArrowheads="1"/>
                </p:cNvSpPr>
                <p:nvPr/>
              </p:nvSpPr>
              <p:spPr bwMode="auto">
                <a:xfrm>
                  <a:off x="3555"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43" name="Oval 163"/>
                <p:cNvSpPr>
                  <a:spLocks noChangeArrowheads="1"/>
                </p:cNvSpPr>
                <p:nvPr/>
              </p:nvSpPr>
              <p:spPr bwMode="auto">
                <a:xfrm>
                  <a:off x="3571" y="2821"/>
                  <a:ext cx="1" cy="4"/>
                </a:xfrm>
                <a:prstGeom prst="ellipse">
                  <a:avLst/>
                </a:prstGeom>
                <a:solidFill>
                  <a:srgbClr val="000000"/>
                </a:solidFill>
                <a:ln w="12700">
                  <a:noFill/>
                  <a:round/>
                  <a:headEnd/>
                  <a:tailEnd/>
                </a:ln>
                <a:effectLst/>
              </p:spPr>
              <p:txBody>
                <a:bodyPr wrap="none" anchor="ctr"/>
                <a:lstStyle/>
                <a:p>
                  <a:endParaRPr lang="en-US"/>
                </a:p>
              </p:txBody>
            </p:sp>
          </p:grpSp>
          <p:sp>
            <p:nvSpPr>
              <p:cNvPr id="199844" name="Oval 164"/>
              <p:cNvSpPr>
                <a:spLocks noChangeArrowheads="1"/>
              </p:cNvSpPr>
              <p:nvPr/>
            </p:nvSpPr>
            <p:spPr bwMode="auto">
              <a:xfrm>
                <a:off x="3584" y="2821"/>
                <a:ext cx="2" cy="4"/>
              </a:xfrm>
              <a:prstGeom prst="ellipse">
                <a:avLst/>
              </a:prstGeom>
              <a:solidFill>
                <a:srgbClr val="000000"/>
              </a:solidFill>
              <a:ln w="12700">
                <a:noFill/>
                <a:round/>
                <a:headEnd/>
                <a:tailEnd/>
              </a:ln>
              <a:effectLst/>
            </p:spPr>
            <p:txBody>
              <a:bodyPr wrap="none" anchor="ctr"/>
              <a:lstStyle/>
              <a:p>
                <a:endParaRPr lang="en-US"/>
              </a:p>
            </p:txBody>
          </p:sp>
          <p:sp>
            <p:nvSpPr>
              <p:cNvPr id="199845" name="Oval 165"/>
              <p:cNvSpPr>
                <a:spLocks noChangeArrowheads="1"/>
              </p:cNvSpPr>
              <p:nvPr/>
            </p:nvSpPr>
            <p:spPr bwMode="auto">
              <a:xfrm>
                <a:off x="3591"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46" name="Oval 166"/>
              <p:cNvSpPr>
                <a:spLocks noChangeArrowheads="1"/>
              </p:cNvSpPr>
              <p:nvPr/>
            </p:nvSpPr>
            <p:spPr bwMode="auto">
              <a:xfrm>
                <a:off x="3598" y="2821"/>
                <a:ext cx="2" cy="4"/>
              </a:xfrm>
              <a:prstGeom prst="ellipse">
                <a:avLst/>
              </a:prstGeom>
              <a:solidFill>
                <a:srgbClr val="000000"/>
              </a:solidFill>
              <a:ln w="12700">
                <a:noFill/>
                <a:round/>
                <a:headEnd/>
                <a:tailEnd/>
              </a:ln>
              <a:effectLst/>
            </p:spPr>
            <p:txBody>
              <a:bodyPr wrap="none" anchor="ctr"/>
              <a:lstStyle/>
              <a:p>
                <a:endParaRPr lang="en-US"/>
              </a:p>
            </p:txBody>
          </p:sp>
          <p:sp>
            <p:nvSpPr>
              <p:cNvPr id="199847" name="Oval 167"/>
              <p:cNvSpPr>
                <a:spLocks noChangeArrowheads="1"/>
              </p:cNvSpPr>
              <p:nvPr/>
            </p:nvSpPr>
            <p:spPr bwMode="auto">
              <a:xfrm>
                <a:off x="3605"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48" name="Oval 168"/>
              <p:cNvSpPr>
                <a:spLocks noChangeArrowheads="1"/>
              </p:cNvSpPr>
              <p:nvPr/>
            </p:nvSpPr>
            <p:spPr bwMode="auto">
              <a:xfrm>
                <a:off x="3613" y="2821"/>
                <a:ext cx="2" cy="4"/>
              </a:xfrm>
              <a:prstGeom prst="ellipse">
                <a:avLst/>
              </a:prstGeom>
              <a:solidFill>
                <a:srgbClr val="000000"/>
              </a:solidFill>
              <a:ln w="12700">
                <a:noFill/>
                <a:round/>
                <a:headEnd/>
                <a:tailEnd/>
              </a:ln>
              <a:effectLst/>
            </p:spPr>
            <p:txBody>
              <a:bodyPr wrap="none" anchor="ctr"/>
              <a:lstStyle/>
              <a:p>
                <a:endParaRPr lang="en-US"/>
              </a:p>
            </p:txBody>
          </p:sp>
          <p:sp>
            <p:nvSpPr>
              <p:cNvPr id="199849" name="Oval 169"/>
              <p:cNvSpPr>
                <a:spLocks noChangeArrowheads="1"/>
              </p:cNvSpPr>
              <p:nvPr/>
            </p:nvSpPr>
            <p:spPr bwMode="auto">
              <a:xfrm>
                <a:off x="3622" y="2821"/>
                <a:ext cx="1" cy="4"/>
              </a:xfrm>
              <a:prstGeom prst="ellipse">
                <a:avLst/>
              </a:prstGeom>
              <a:solidFill>
                <a:srgbClr val="000000"/>
              </a:solidFill>
              <a:ln w="12700">
                <a:noFill/>
                <a:round/>
                <a:headEnd/>
                <a:tailEnd/>
              </a:ln>
              <a:effectLst/>
            </p:spPr>
            <p:txBody>
              <a:bodyPr wrap="none" anchor="ctr"/>
              <a:lstStyle/>
              <a:p>
                <a:endParaRPr lang="en-US"/>
              </a:p>
            </p:txBody>
          </p:sp>
          <p:sp>
            <p:nvSpPr>
              <p:cNvPr id="199850" name="Oval 170"/>
              <p:cNvSpPr>
                <a:spLocks noChangeArrowheads="1"/>
              </p:cNvSpPr>
              <p:nvPr/>
            </p:nvSpPr>
            <p:spPr bwMode="auto">
              <a:xfrm>
                <a:off x="3807" y="2826"/>
                <a:ext cx="1" cy="4"/>
              </a:xfrm>
              <a:prstGeom prst="ellipse">
                <a:avLst/>
              </a:prstGeom>
              <a:solidFill>
                <a:srgbClr val="000000"/>
              </a:solidFill>
              <a:ln w="12700">
                <a:noFill/>
                <a:round/>
                <a:headEnd/>
                <a:tailEnd/>
              </a:ln>
              <a:effectLst/>
            </p:spPr>
            <p:txBody>
              <a:bodyPr wrap="none" anchor="ctr"/>
              <a:lstStyle/>
              <a:p>
                <a:endParaRPr lang="en-US"/>
              </a:p>
            </p:txBody>
          </p:sp>
          <p:sp>
            <p:nvSpPr>
              <p:cNvPr id="199851" name="Oval 171"/>
              <p:cNvSpPr>
                <a:spLocks noChangeArrowheads="1"/>
              </p:cNvSpPr>
              <p:nvPr/>
            </p:nvSpPr>
            <p:spPr bwMode="auto">
              <a:xfrm>
                <a:off x="3814" y="2826"/>
                <a:ext cx="2" cy="4"/>
              </a:xfrm>
              <a:prstGeom prst="ellipse">
                <a:avLst/>
              </a:prstGeom>
              <a:solidFill>
                <a:srgbClr val="000000"/>
              </a:solidFill>
              <a:ln w="12700">
                <a:noFill/>
                <a:round/>
                <a:headEnd/>
                <a:tailEnd/>
              </a:ln>
              <a:effectLst/>
            </p:spPr>
            <p:txBody>
              <a:bodyPr wrap="none" anchor="ctr"/>
              <a:lstStyle/>
              <a:p>
                <a:endParaRPr lang="en-US"/>
              </a:p>
            </p:txBody>
          </p:sp>
          <p:sp>
            <p:nvSpPr>
              <p:cNvPr id="199852" name="Oval 172"/>
              <p:cNvSpPr>
                <a:spLocks noChangeArrowheads="1"/>
              </p:cNvSpPr>
              <p:nvPr/>
            </p:nvSpPr>
            <p:spPr bwMode="auto">
              <a:xfrm>
                <a:off x="3821" y="2826"/>
                <a:ext cx="1" cy="4"/>
              </a:xfrm>
              <a:prstGeom prst="ellipse">
                <a:avLst/>
              </a:prstGeom>
              <a:solidFill>
                <a:srgbClr val="000000"/>
              </a:solidFill>
              <a:ln w="12700">
                <a:noFill/>
                <a:round/>
                <a:headEnd/>
                <a:tailEnd/>
              </a:ln>
              <a:effectLst/>
            </p:spPr>
            <p:txBody>
              <a:bodyPr wrap="none" anchor="ctr"/>
              <a:lstStyle/>
              <a:p>
                <a:endParaRPr lang="en-US"/>
              </a:p>
            </p:txBody>
          </p:sp>
          <p:sp>
            <p:nvSpPr>
              <p:cNvPr id="199853" name="Oval 173"/>
              <p:cNvSpPr>
                <a:spLocks noChangeArrowheads="1"/>
              </p:cNvSpPr>
              <p:nvPr/>
            </p:nvSpPr>
            <p:spPr bwMode="auto">
              <a:xfrm>
                <a:off x="3828" y="2826"/>
                <a:ext cx="2" cy="4"/>
              </a:xfrm>
              <a:prstGeom prst="ellipse">
                <a:avLst/>
              </a:prstGeom>
              <a:solidFill>
                <a:srgbClr val="000000"/>
              </a:solidFill>
              <a:ln w="12700">
                <a:noFill/>
                <a:round/>
                <a:headEnd/>
                <a:tailEnd/>
              </a:ln>
              <a:effectLst/>
            </p:spPr>
            <p:txBody>
              <a:bodyPr wrap="none" anchor="ctr"/>
              <a:lstStyle/>
              <a:p>
                <a:endParaRPr lang="en-US"/>
              </a:p>
            </p:txBody>
          </p:sp>
          <p:sp>
            <p:nvSpPr>
              <p:cNvPr id="199854" name="Oval 174"/>
              <p:cNvSpPr>
                <a:spLocks noChangeArrowheads="1"/>
              </p:cNvSpPr>
              <p:nvPr/>
            </p:nvSpPr>
            <p:spPr bwMode="auto">
              <a:xfrm>
                <a:off x="3836" y="2826"/>
                <a:ext cx="1" cy="4"/>
              </a:xfrm>
              <a:prstGeom prst="ellipse">
                <a:avLst/>
              </a:prstGeom>
              <a:solidFill>
                <a:srgbClr val="000000"/>
              </a:solidFill>
              <a:ln w="12700">
                <a:noFill/>
                <a:round/>
                <a:headEnd/>
                <a:tailEnd/>
              </a:ln>
              <a:effectLst/>
            </p:spPr>
            <p:txBody>
              <a:bodyPr wrap="none" anchor="ctr"/>
              <a:lstStyle/>
              <a:p>
                <a:endParaRPr lang="en-US"/>
              </a:p>
            </p:txBody>
          </p:sp>
          <p:sp>
            <p:nvSpPr>
              <p:cNvPr id="199855" name="Oval 175"/>
              <p:cNvSpPr>
                <a:spLocks noChangeArrowheads="1"/>
              </p:cNvSpPr>
              <p:nvPr/>
            </p:nvSpPr>
            <p:spPr bwMode="auto">
              <a:xfrm>
                <a:off x="3843" y="2826"/>
                <a:ext cx="1" cy="4"/>
              </a:xfrm>
              <a:prstGeom prst="ellipse">
                <a:avLst/>
              </a:prstGeom>
              <a:solidFill>
                <a:srgbClr val="000000"/>
              </a:solidFill>
              <a:ln w="12700">
                <a:noFill/>
                <a:round/>
                <a:headEnd/>
                <a:tailEnd/>
              </a:ln>
              <a:effectLst/>
            </p:spPr>
            <p:txBody>
              <a:bodyPr wrap="none" anchor="ctr"/>
              <a:lstStyle/>
              <a:p>
                <a:endParaRPr lang="en-US"/>
              </a:p>
            </p:txBody>
          </p:sp>
          <p:sp>
            <p:nvSpPr>
              <p:cNvPr id="199856" name="Freeform 176"/>
              <p:cNvSpPr>
                <a:spLocks/>
              </p:cNvSpPr>
              <p:nvPr/>
            </p:nvSpPr>
            <p:spPr bwMode="auto">
              <a:xfrm>
                <a:off x="3308" y="2746"/>
                <a:ext cx="657" cy="121"/>
              </a:xfrm>
              <a:custGeom>
                <a:avLst/>
                <a:gdLst/>
                <a:ahLst/>
                <a:cxnLst>
                  <a:cxn ang="0">
                    <a:pos x="656" y="0"/>
                  </a:cxn>
                  <a:cxn ang="0">
                    <a:pos x="601" y="71"/>
                  </a:cxn>
                  <a:cxn ang="0">
                    <a:pos x="596" y="78"/>
                  </a:cxn>
                  <a:cxn ang="0">
                    <a:pos x="594" y="80"/>
                  </a:cxn>
                  <a:cxn ang="0">
                    <a:pos x="593" y="82"/>
                  </a:cxn>
                  <a:cxn ang="0">
                    <a:pos x="591" y="84"/>
                  </a:cxn>
                  <a:cxn ang="0">
                    <a:pos x="588" y="85"/>
                  </a:cxn>
                  <a:cxn ang="0">
                    <a:pos x="586" y="86"/>
                  </a:cxn>
                  <a:cxn ang="0">
                    <a:pos x="583" y="88"/>
                  </a:cxn>
                  <a:cxn ang="0">
                    <a:pos x="581" y="89"/>
                  </a:cxn>
                  <a:cxn ang="0">
                    <a:pos x="577" y="90"/>
                  </a:cxn>
                  <a:cxn ang="0">
                    <a:pos x="573" y="91"/>
                  </a:cxn>
                  <a:cxn ang="0">
                    <a:pos x="568" y="91"/>
                  </a:cxn>
                  <a:cxn ang="0">
                    <a:pos x="59" y="88"/>
                  </a:cxn>
                  <a:cxn ang="0">
                    <a:pos x="48" y="86"/>
                  </a:cxn>
                  <a:cxn ang="0">
                    <a:pos x="34" y="85"/>
                  </a:cxn>
                  <a:cxn ang="0">
                    <a:pos x="16" y="84"/>
                  </a:cxn>
                  <a:cxn ang="0">
                    <a:pos x="14" y="86"/>
                  </a:cxn>
                  <a:cxn ang="0">
                    <a:pos x="11" y="87"/>
                  </a:cxn>
                  <a:cxn ang="0">
                    <a:pos x="9" y="90"/>
                  </a:cxn>
                  <a:cxn ang="0">
                    <a:pos x="6" y="91"/>
                  </a:cxn>
                  <a:cxn ang="0">
                    <a:pos x="4" y="94"/>
                  </a:cxn>
                  <a:cxn ang="0">
                    <a:pos x="2" y="97"/>
                  </a:cxn>
                  <a:cxn ang="0">
                    <a:pos x="1" y="100"/>
                  </a:cxn>
                  <a:cxn ang="0">
                    <a:pos x="0" y="102"/>
                  </a:cxn>
                  <a:cxn ang="0">
                    <a:pos x="0" y="104"/>
                  </a:cxn>
                  <a:cxn ang="0">
                    <a:pos x="1" y="107"/>
                  </a:cxn>
                  <a:cxn ang="0">
                    <a:pos x="1" y="110"/>
                  </a:cxn>
                  <a:cxn ang="0">
                    <a:pos x="3" y="112"/>
                  </a:cxn>
                  <a:cxn ang="0">
                    <a:pos x="6" y="115"/>
                  </a:cxn>
                  <a:cxn ang="0">
                    <a:pos x="8" y="117"/>
                  </a:cxn>
                  <a:cxn ang="0">
                    <a:pos x="11" y="118"/>
                  </a:cxn>
                  <a:cxn ang="0">
                    <a:pos x="15" y="120"/>
                  </a:cxn>
                  <a:cxn ang="0">
                    <a:pos x="16" y="116"/>
                  </a:cxn>
                  <a:cxn ang="0">
                    <a:pos x="17" y="113"/>
                  </a:cxn>
                  <a:cxn ang="0">
                    <a:pos x="19" y="110"/>
                  </a:cxn>
                  <a:cxn ang="0">
                    <a:pos x="20" y="108"/>
                  </a:cxn>
                  <a:cxn ang="0">
                    <a:pos x="22" y="106"/>
                  </a:cxn>
                  <a:cxn ang="0">
                    <a:pos x="24" y="102"/>
                  </a:cxn>
                  <a:cxn ang="0">
                    <a:pos x="27" y="101"/>
                  </a:cxn>
                  <a:cxn ang="0">
                    <a:pos x="29" y="99"/>
                  </a:cxn>
                  <a:cxn ang="0">
                    <a:pos x="32" y="97"/>
                  </a:cxn>
                  <a:cxn ang="0">
                    <a:pos x="35" y="95"/>
                  </a:cxn>
                  <a:cxn ang="0">
                    <a:pos x="39" y="93"/>
                  </a:cxn>
                  <a:cxn ang="0">
                    <a:pos x="43" y="93"/>
                  </a:cxn>
                  <a:cxn ang="0">
                    <a:pos x="52" y="93"/>
                  </a:cxn>
                  <a:cxn ang="0">
                    <a:pos x="59" y="94"/>
                  </a:cxn>
                  <a:cxn ang="0">
                    <a:pos x="65" y="94"/>
                  </a:cxn>
                  <a:cxn ang="0">
                    <a:pos x="568" y="99"/>
                  </a:cxn>
                  <a:cxn ang="0">
                    <a:pos x="573" y="99"/>
                  </a:cxn>
                  <a:cxn ang="0">
                    <a:pos x="578" y="99"/>
                  </a:cxn>
                  <a:cxn ang="0">
                    <a:pos x="583" y="99"/>
                  </a:cxn>
                  <a:cxn ang="0">
                    <a:pos x="586" y="98"/>
                  </a:cxn>
                  <a:cxn ang="0">
                    <a:pos x="589" y="98"/>
                  </a:cxn>
                  <a:cxn ang="0">
                    <a:pos x="593" y="97"/>
                  </a:cxn>
                  <a:cxn ang="0">
                    <a:pos x="597" y="96"/>
                  </a:cxn>
                  <a:cxn ang="0">
                    <a:pos x="600" y="94"/>
                  </a:cxn>
                  <a:cxn ang="0">
                    <a:pos x="648" y="30"/>
                  </a:cxn>
                  <a:cxn ang="0">
                    <a:pos x="656" y="0"/>
                  </a:cxn>
                </a:cxnLst>
                <a:rect l="0" t="0" r="r" b="b"/>
                <a:pathLst>
                  <a:path w="657" h="121">
                    <a:moveTo>
                      <a:pt x="656" y="0"/>
                    </a:moveTo>
                    <a:lnTo>
                      <a:pt x="601" y="71"/>
                    </a:lnTo>
                    <a:lnTo>
                      <a:pt x="596" y="78"/>
                    </a:lnTo>
                    <a:lnTo>
                      <a:pt x="594" y="80"/>
                    </a:lnTo>
                    <a:lnTo>
                      <a:pt x="593" y="82"/>
                    </a:lnTo>
                    <a:lnTo>
                      <a:pt x="591" y="84"/>
                    </a:lnTo>
                    <a:lnTo>
                      <a:pt x="588" y="85"/>
                    </a:lnTo>
                    <a:lnTo>
                      <a:pt x="586" y="86"/>
                    </a:lnTo>
                    <a:lnTo>
                      <a:pt x="583" y="88"/>
                    </a:lnTo>
                    <a:lnTo>
                      <a:pt x="581" y="89"/>
                    </a:lnTo>
                    <a:lnTo>
                      <a:pt x="577" y="90"/>
                    </a:lnTo>
                    <a:lnTo>
                      <a:pt x="573" y="91"/>
                    </a:lnTo>
                    <a:lnTo>
                      <a:pt x="568" y="91"/>
                    </a:lnTo>
                    <a:lnTo>
                      <a:pt x="59" y="88"/>
                    </a:lnTo>
                    <a:lnTo>
                      <a:pt x="48" y="86"/>
                    </a:lnTo>
                    <a:lnTo>
                      <a:pt x="34" y="85"/>
                    </a:lnTo>
                    <a:lnTo>
                      <a:pt x="16" y="84"/>
                    </a:lnTo>
                    <a:lnTo>
                      <a:pt x="14" y="86"/>
                    </a:lnTo>
                    <a:lnTo>
                      <a:pt x="11" y="87"/>
                    </a:lnTo>
                    <a:lnTo>
                      <a:pt x="9" y="90"/>
                    </a:lnTo>
                    <a:lnTo>
                      <a:pt x="6" y="91"/>
                    </a:lnTo>
                    <a:lnTo>
                      <a:pt x="4" y="94"/>
                    </a:lnTo>
                    <a:lnTo>
                      <a:pt x="2" y="97"/>
                    </a:lnTo>
                    <a:lnTo>
                      <a:pt x="1" y="100"/>
                    </a:lnTo>
                    <a:lnTo>
                      <a:pt x="0" y="102"/>
                    </a:lnTo>
                    <a:lnTo>
                      <a:pt x="0" y="104"/>
                    </a:lnTo>
                    <a:lnTo>
                      <a:pt x="1" y="107"/>
                    </a:lnTo>
                    <a:lnTo>
                      <a:pt x="1" y="110"/>
                    </a:lnTo>
                    <a:lnTo>
                      <a:pt x="3" y="112"/>
                    </a:lnTo>
                    <a:lnTo>
                      <a:pt x="6" y="115"/>
                    </a:lnTo>
                    <a:lnTo>
                      <a:pt x="8" y="117"/>
                    </a:lnTo>
                    <a:lnTo>
                      <a:pt x="11" y="118"/>
                    </a:lnTo>
                    <a:lnTo>
                      <a:pt x="15" y="120"/>
                    </a:lnTo>
                    <a:lnTo>
                      <a:pt x="16" y="116"/>
                    </a:lnTo>
                    <a:lnTo>
                      <a:pt x="17" y="113"/>
                    </a:lnTo>
                    <a:lnTo>
                      <a:pt x="19" y="110"/>
                    </a:lnTo>
                    <a:lnTo>
                      <a:pt x="20" y="108"/>
                    </a:lnTo>
                    <a:lnTo>
                      <a:pt x="22" y="106"/>
                    </a:lnTo>
                    <a:lnTo>
                      <a:pt x="24" y="102"/>
                    </a:lnTo>
                    <a:lnTo>
                      <a:pt x="27" y="101"/>
                    </a:lnTo>
                    <a:lnTo>
                      <a:pt x="29" y="99"/>
                    </a:lnTo>
                    <a:lnTo>
                      <a:pt x="32" y="97"/>
                    </a:lnTo>
                    <a:lnTo>
                      <a:pt x="35" y="95"/>
                    </a:lnTo>
                    <a:lnTo>
                      <a:pt x="39" y="93"/>
                    </a:lnTo>
                    <a:lnTo>
                      <a:pt x="43" y="93"/>
                    </a:lnTo>
                    <a:lnTo>
                      <a:pt x="52" y="93"/>
                    </a:lnTo>
                    <a:lnTo>
                      <a:pt x="59" y="94"/>
                    </a:lnTo>
                    <a:lnTo>
                      <a:pt x="65" y="94"/>
                    </a:lnTo>
                    <a:lnTo>
                      <a:pt x="568" y="99"/>
                    </a:lnTo>
                    <a:lnTo>
                      <a:pt x="573" y="99"/>
                    </a:lnTo>
                    <a:lnTo>
                      <a:pt x="578" y="99"/>
                    </a:lnTo>
                    <a:lnTo>
                      <a:pt x="583" y="99"/>
                    </a:lnTo>
                    <a:lnTo>
                      <a:pt x="586" y="98"/>
                    </a:lnTo>
                    <a:lnTo>
                      <a:pt x="589" y="98"/>
                    </a:lnTo>
                    <a:lnTo>
                      <a:pt x="593" y="97"/>
                    </a:lnTo>
                    <a:lnTo>
                      <a:pt x="597" y="96"/>
                    </a:lnTo>
                    <a:lnTo>
                      <a:pt x="600" y="94"/>
                    </a:lnTo>
                    <a:lnTo>
                      <a:pt x="648" y="30"/>
                    </a:lnTo>
                    <a:lnTo>
                      <a:pt x="656"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857" name="Freeform 177"/>
              <p:cNvSpPr>
                <a:spLocks/>
              </p:cNvSpPr>
              <p:nvPr/>
            </p:nvSpPr>
            <p:spPr bwMode="auto">
              <a:xfrm>
                <a:off x="3339" y="2819"/>
                <a:ext cx="1" cy="5"/>
              </a:xfrm>
              <a:custGeom>
                <a:avLst/>
                <a:gdLst/>
                <a:ahLst/>
                <a:cxnLst>
                  <a:cxn ang="0">
                    <a:pos x="0" y="0"/>
                  </a:cxn>
                  <a:cxn ang="0">
                    <a:pos x="0" y="0"/>
                  </a:cxn>
                  <a:cxn ang="0">
                    <a:pos x="0" y="4"/>
                  </a:cxn>
                  <a:cxn ang="0">
                    <a:pos x="0" y="4"/>
                  </a:cxn>
                  <a:cxn ang="0">
                    <a:pos x="0" y="0"/>
                  </a:cxn>
                </a:cxnLst>
                <a:rect l="0" t="0" r="r" b="b"/>
                <a:pathLst>
                  <a:path w="1" h="5">
                    <a:moveTo>
                      <a:pt x="0" y="0"/>
                    </a:moveTo>
                    <a:lnTo>
                      <a:pt x="0" y="0"/>
                    </a:lnTo>
                    <a:lnTo>
                      <a:pt x="0" y="4"/>
                    </a:lnTo>
                    <a:lnTo>
                      <a:pt x="0" y="4"/>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858" name="Freeform 178"/>
              <p:cNvSpPr>
                <a:spLocks/>
              </p:cNvSpPr>
              <p:nvPr/>
            </p:nvSpPr>
            <p:spPr bwMode="auto">
              <a:xfrm>
                <a:off x="3333" y="2819"/>
                <a:ext cx="3" cy="5"/>
              </a:xfrm>
              <a:custGeom>
                <a:avLst/>
                <a:gdLst/>
                <a:ahLst/>
                <a:cxnLst>
                  <a:cxn ang="0">
                    <a:pos x="2" y="0"/>
                  </a:cxn>
                  <a:cxn ang="0">
                    <a:pos x="1" y="0"/>
                  </a:cxn>
                  <a:cxn ang="0">
                    <a:pos x="0" y="4"/>
                  </a:cxn>
                  <a:cxn ang="0">
                    <a:pos x="1" y="4"/>
                  </a:cxn>
                  <a:cxn ang="0">
                    <a:pos x="2" y="0"/>
                  </a:cxn>
                </a:cxnLst>
                <a:rect l="0" t="0" r="r" b="b"/>
                <a:pathLst>
                  <a:path w="3" h="5">
                    <a:moveTo>
                      <a:pt x="2" y="0"/>
                    </a:moveTo>
                    <a:lnTo>
                      <a:pt x="1" y="0"/>
                    </a:lnTo>
                    <a:lnTo>
                      <a:pt x="0" y="4"/>
                    </a:lnTo>
                    <a:lnTo>
                      <a:pt x="1" y="4"/>
                    </a:lnTo>
                    <a:lnTo>
                      <a:pt x="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859" name="Freeform 179"/>
              <p:cNvSpPr>
                <a:spLocks/>
              </p:cNvSpPr>
              <p:nvPr/>
            </p:nvSpPr>
            <p:spPr bwMode="auto">
              <a:xfrm>
                <a:off x="3328" y="2819"/>
                <a:ext cx="3" cy="7"/>
              </a:xfrm>
              <a:custGeom>
                <a:avLst/>
                <a:gdLst/>
                <a:ahLst/>
                <a:cxnLst>
                  <a:cxn ang="0">
                    <a:pos x="2" y="0"/>
                  </a:cxn>
                  <a:cxn ang="0">
                    <a:pos x="2" y="0"/>
                  </a:cxn>
                  <a:cxn ang="0">
                    <a:pos x="1" y="1"/>
                  </a:cxn>
                  <a:cxn ang="0">
                    <a:pos x="1" y="2"/>
                  </a:cxn>
                  <a:cxn ang="0">
                    <a:pos x="1" y="3"/>
                  </a:cxn>
                  <a:cxn ang="0">
                    <a:pos x="0" y="4"/>
                  </a:cxn>
                  <a:cxn ang="0">
                    <a:pos x="0" y="6"/>
                  </a:cxn>
                  <a:cxn ang="0">
                    <a:pos x="0" y="6"/>
                  </a:cxn>
                  <a:cxn ang="0">
                    <a:pos x="1" y="5"/>
                  </a:cxn>
                  <a:cxn ang="0">
                    <a:pos x="1" y="5"/>
                  </a:cxn>
                  <a:cxn ang="0">
                    <a:pos x="2" y="0"/>
                  </a:cxn>
                </a:cxnLst>
                <a:rect l="0" t="0" r="r" b="b"/>
                <a:pathLst>
                  <a:path w="3" h="7">
                    <a:moveTo>
                      <a:pt x="2" y="0"/>
                    </a:moveTo>
                    <a:lnTo>
                      <a:pt x="2" y="0"/>
                    </a:lnTo>
                    <a:lnTo>
                      <a:pt x="1" y="1"/>
                    </a:lnTo>
                    <a:lnTo>
                      <a:pt x="1" y="2"/>
                    </a:lnTo>
                    <a:lnTo>
                      <a:pt x="1" y="3"/>
                    </a:lnTo>
                    <a:lnTo>
                      <a:pt x="0" y="4"/>
                    </a:lnTo>
                    <a:lnTo>
                      <a:pt x="0" y="6"/>
                    </a:lnTo>
                    <a:lnTo>
                      <a:pt x="0" y="6"/>
                    </a:lnTo>
                    <a:lnTo>
                      <a:pt x="1" y="5"/>
                    </a:lnTo>
                    <a:lnTo>
                      <a:pt x="1" y="5"/>
                    </a:lnTo>
                    <a:lnTo>
                      <a:pt x="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860" name="Arc 180"/>
              <p:cNvSpPr>
                <a:spLocks/>
              </p:cNvSpPr>
              <p:nvPr/>
            </p:nvSpPr>
            <p:spPr bwMode="auto">
              <a:xfrm>
                <a:off x="3981" y="2834"/>
                <a:ext cx="1" cy="0"/>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rgbClr val="BFBFBF"/>
              </a:solidFill>
              <a:ln w="127000" cap="rnd">
                <a:noFill/>
                <a:round/>
                <a:headEnd/>
                <a:tailEnd/>
              </a:ln>
              <a:effectLst/>
            </p:spPr>
            <p:txBody>
              <a:bodyPr/>
              <a:lstStyle/>
              <a:p>
                <a:endParaRPr lang="en-US"/>
              </a:p>
            </p:txBody>
          </p:sp>
          <p:sp>
            <p:nvSpPr>
              <p:cNvPr id="199861" name="Freeform 181"/>
              <p:cNvSpPr>
                <a:spLocks/>
              </p:cNvSpPr>
              <p:nvPr/>
            </p:nvSpPr>
            <p:spPr bwMode="auto">
              <a:xfrm>
                <a:off x="3588" y="2837"/>
                <a:ext cx="73" cy="21"/>
              </a:xfrm>
              <a:custGeom>
                <a:avLst/>
                <a:gdLst/>
                <a:ahLst/>
                <a:cxnLst>
                  <a:cxn ang="0">
                    <a:pos x="72" y="4"/>
                  </a:cxn>
                  <a:cxn ang="0">
                    <a:pos x="52" y="7"/>
                  </a:cxn>
                  <a:cxn ang="0">
                    <a:pos x="42" y="6"/>
                  </a:cxn>
                  <a:cxn ang="0">
                    <a:pos x="32" y="4"/>
                  </a:cxn>
                  <a:cxn ang="0">
                    <a:pos x="26" y="3"/>
                  </a:cxn>
                  <a:cxn ang="0">
                    <a:pos x="20" y="1"/>
                  </a:cxn>
                  <a:cxn ang="0">
                    <a:pos x="15" y="0"/>
                  </a:cxn>
                  <a:cxn ang="0">
                    <a:pos x="11" y="1"/>
                  </a:cxn>
                  <a:cxn ang="0">
                    <a:pos x="7" y="2"/>
                  </a:cxn>
                  <a:cxn ang="0">
                    <a:pos x="4" y="4"/>
                  </a:cxn>
                  <a:cxn ang="0">
                    <a:pos x="2" y="6"/>
                  </a:cxn>
                  <a:cxn ang="0">
                    <a:pos x="0" y="12"/>
                  </a:cxn>
                  <a:cxn ang="0">
                    <a:pos x="4" y="18"/>
                  </a:cxn>
                  <a:cxn ang="0">
                    <a:pos x="34" y="20"/>
                  </a:cxn>
                  <a:cxn ang="0">
                    <a:pos x="42" y="18"/>
                  </a:cxn>
                  <a:cxn ang="0">
                    <a:pos x="48" y="17"/>
                  </a:cxn>
                  <a:cxn ang="0">
                    <a:pos x="59" y="13"/>
                  </a:cxn>
                  <a:cxn ang="0">
                    <a:pos x="72" y="4"/>
                  </a:cxn>
                </a:cxnLst>
                <a:rect l="0" t="0" r="r" b="b"/>
                <a:pathLst>
                  <a:path w="73" h="21">
                    <a:moveTo>
                      <a:pt x="72" y="4"/>
                    </a:moveTo>
                    <a:lnTo>
                      <a:pt x="52" y="7"/>
                    </a:lnTo>
                    <a:lnTo>
                      <a:pt x="42" y="6"/>
                    </a:lnTo>
                    <a:lnTo>
                      <a:pt x="32" y="4"/>
                    </a:lnTo>
                    <a:lnTo>
                      <a:pt x="26" y="3"/>
                    </a:lnTo>
                    <a:lnTo>
                      <a:pt x="20" y="1"/>
                    </a:lnTo>
                    <a:lnTo>
                      <a:pt x="15" y="0"/>
                    </a:lnTo>
                    <a:lnTo>
                      <a:pt x="11" y="1"/>
                    </a:lnTo>
                    <a:lnTo>
                      <a:pt x="7" y="2"/>
                    </a:lnTo>
                    <a:lnTo>
                      <a:pt x="4" y="4"/>
                    </a:lnTo>
                    <a:lnTo>
                      <a:pt x="2" y="6"/>
                    </a:lnTo>
                    <a:lnTo>
                      <a:pt x="0" y="12"/>
                    </a:lnTo>
                    <a:lnTo>
                      <a:pt x="4" y="18"/>
                    </a:lnTo>
                    <a:lnTo>
                      <a:pt x="34" y="20"/>
                    </a:lnTo>
                    <a:lnTo>
                      <a:pt x="42" y="18"/>
                    </a:lnTo>
                    <a:lnTo>
                      <a:pt x="48" y="17"/>
                    </a:lnTo>
                    <a:lnTo>
                      <a:pt x="59" y="13"/>
                    </a:lnTo>
                    <a:lnTo>
                      <a:pt x="72" y="4"/>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sp>
            <p:nvSpPr>
              <p:cNvPr id="199862" name="Freeform 182"/>
              <p:cNvSpPr>
                <a:spLocks/>
              </p:cNvSpPr>
              <p:nvPr/>
            </p:nvSpPr>
            <p:spPr bwMode="auto">
              <a:xfrm>
                <a:off x="3526" y="2834"/>
                <a:ext cx="221" cy="55"/>
              </a:xfrm>
              <a:custGeom>
                <a:avLst/>
                <a:gdLst/>
                <a:ahLst/>
                <a:cxnLst>
                  <a:cxn ang="0">
                    <a:pos x="164" y="8"/>
                  </a:cxn>
                  <a:cxn ang="0">
                    <a:pos x="173" y="11"/>
                  </a:cxn>
                  <a:cxn ang="0">
                    <a:pos x="181" y="16"/>
                  </a:cxn>
                  <a:cxn ang="0">
                    <a:pos x="189" y="18"/>
                  </a:cxn>
                  <a:cxn ang="0">
                    <a:pos x="199" y="21"/>
                  </a:cxn>
                  <a:cxn ang="0">
                    <a:pos x="207" y="25"/>
                  </a:cxn>
                  <a:cxn ang="0">
                    <a:pos x="214" y="29"/>
                  </a:cxn>
                  <a:cxn ang="0">
                    <a:pos x="216" y="32"/>
                  </a:cxn>
                  <a:cxn ang="0">
                    <a:pos x="219" y="35"/>
                  </a:cxn>
                  <a:cxn ang="0">
                    <a:pos x="219" y="37"/>
                  </a:cxn>
                  <a:cxn ang="0">
                    <a:pos x="220" y="41"/>
                  </a:cxn>
                  <a:cxn ang="0">
                    <a:pos x="217" y="44"/>
                  </a:cxn>
                  <a:cxn ang="0">
                    <a:pos x="214" y="46"/>
                  </a:cxn>
                  <a:cxn ang="0">
                    <a:pos x="210" y="47"/>
                  </a:cxn>
                  <a:cxn ang="0">
                    <a:pos x="206" y="48"/>
                  </a:cxn>
                  <a:cxn ang="0">
                    <a:pos x="198" y="50"/>
                  </a:cxn>
                  <a:cxn ang="0">
                    <a:pos x="189" y="51"/>
                  </a:cxn>
                  <a:cxn ang="0">
                    <a:pos x="183" y="52"/>
                  </a:cxn>
                  <a:cxn ang="0">
                    <a:pos x="159" y="53"/>
                  </a:cxn>
                  <a:cxn ang="0">
                    <a:pos x="142" y="53"/>
                  </a:cxn>
                  <a:cxn ang="0">
                    <a:pos x="117" y="54"/>
                  </a:cxn>
                  <a:cxn ang="0">
                    <a:pos x="94" y="53"/>
                  </a:cxn>
                  <a:cxn ang="0">
                    <a:pos x="43" y="53"/>
                  </a:cxn>
                  <a:cxn ang="0">
                    <a:pos x="29" y="51"/>
                  </a:cxn>
                  <a:cxn ang="0">
                    <a:pos x="23" y="50"/>
                  </a:cxn>
                  <a:cxn ang="0">
                    <a:pos x="17" y="48"/>
                  </a:cxn>
                  <a:cxn ang="0">
                    <a:pos x="11" y="44"/>
                  </a:cxn>
                  <a:cxn ang="0">
                    <a:pos x="6" y="39"/>
                  </a:cxn>
                  <a:cxn ang="0">
                    <a:pos x="1" y="34"/>
                  </a:cxn>
                  <a:cxn ang="0">
                    <a:pos x="0" y="29"/>
                  </a:cxn>
                  <a:cxn ang="0">
                    <a:pos x="1" y="25"/>
                  </a:cxn>
                  <a:cxn ang="0">
                    <a:pos x="4" y="20"/>
                  </a:cxn>
                  <a:cxn ang="0">
                    <a:pos x="9" y="16"/>
                  </a:cxn>
                  <a:cxn ang="0">
                    <a:pos x="14" y="13"/>
                  </a:cxn>
                  <a:cxn ang="0">
                    <a:pos x="20" y="10"/>
                  </a:cxn>
                  <a:cxn ang="0">
                    <a:pos x="28" y="8"/>
                  </a:cxn>
                  <a:cxn ang="0">
                    <a:pos x="35" y="6"/>
                  </a:cxn>
                  <a:cxn ang="0">
                    <a:pos x="39" y="7"/>
                  </a:cxn>
                  <a:cxn ang="0">
                    <a:pos x="42" y="4"/>
                  </a:cxn>
                  <a:cxn ang="0">
                    <a:pos x="48" y="2"/>
                  </a:cxn>
                  <a:cxn ang="0">
                    <a:pos x="56" y="1"/>
                  </a:cxn>
                  <a:cxn ang="0">
                    <a:pos x="67" y="0"/>
                  </a:cxn>
                  <a:cxn ang="0">
                    <a:pos x="81" y="2"/>
                  </a:cxn>
                  <a:cxn ang="0">
                    <a:pos x="164" y="8"/>
                  </a:cxn>
                </a:cxnLst>
                <a:rect l="0" t="0" r="r" b="b"/>
                <a:pathLst>
                  <a:path w="221" h="55">
                    <a:moveTo>
                      <a:pt x="164" y="8"/>
                    </a:moveTo>
                    <a:lnTo>
                      <a:pt x="173" y="11"/>
                    </a:lnTo>
                    <a:lnTo>
                      <a:pt x="181" y="16"/>
                    </a:lnTo>
                    <a:lnTo>
                      <a:pt x="189" y="18"/>
                    </a:lnTo>
                    <a:lnTo>
                      <a:pt x="199" y="21"/>
                    </a:lnTo>
                    <a:lnTo>
                      <a:pt x="207" y="25"/>
                    </a:lnTo>
                    <a:lnTo>
                      <a:pt x="214" y="29"/>
                    </a:lnTo>
                    <a:lnTo>
                      <a:pt x="216" y="32"/>
                    </a:lnTo>
                    <a:lnTo>
                      <a:pt x="219" y="35"/>
                    </a:lnTo>
                    <a:lnTo>
                      <a:pt x="219" y="37"/>
                    </a:lnTo>
                    <a:lnTo>
                      <a:pt x="220" y="41"/>
                    </a:lnTo>
                    <a:lnTo>
                      <a:pt x="217" y="44"/>
                    </a:lnTo>
                    <a:lnTo>
                      <a:pt x="214" y="46"/>
                    </a:lnTo>
                    <a:lnTo>
                      <a:pt x="210" y="47"/>
                    </a:lnTo>
                    <a:lnTo>
                      <a:pt x="206" y="48"/>
                    </a:lnTo>
                    <a:lnTo>
                      <a:pt x="198" y="50"/>
                    </a:lnTo>
                    <a:lnTo>
                      <a:pt x="189" y="51"/>
                    </a:lnTo>
                    <a:lnTo>
                      <a:pt x="183" y="52"/>
                    </a:lnTo>
                    <a:lnTo>
                      <a:pt x="159" y="53"/>
                    </a:lnTo>
                    <a:lnTo>
                      <a:pt x="142" y="53"/>
                    </a:lnTo>
                    <a:lnTo>
                      <a:pt x="117" y="54"/>
                    </a:lnTo>
                    <a:lnTo>
                      <a:pt x="94" y="53"/>
                    </a:lnTo>
                    <a:lnTo>
                      <a:pt x="43" y="53"/>
                    </a:lnTo>
                    <a:lnTo>
                      <a:pt x="29" y="51"/>
                    </a:lnTo>
                    <a:lnTo>
                      <a:pt x="23" y="50"/>
                    </a:lnTo>
                    <a:lnTo>
                      <a:pt x="17" y="48"/>
                    </a:lnTo>
                    <a:lnTo>
                      <a:pt x="11" y="44"/>
                    </a:lnTo>
                    <a:lnTo>
                      <a:pt x="6" y="39"/>
                    </a:lnTo>
                    <a:lnTo>
                      <a:pt x="1" y="34"/>
                    </a:lnTo>
                    <a:lnTo>
                      <a:pt x="0" y="29"/>
                    </a:lnTo>
                    <a:lnTo>
                      <a:pt x="1" y="25"/>
                    </a:lnTo>
                    <a:lnTo>
                      <a:pt x="4" y="20"/>
                    </a:lnTo>
                    <a:lnTo>
                      <a:pt x="9" y="16"/>
                    </a:lnTo>
                    <a:lnTo>
                      <a:pt x="14" y="13"/>
                    </a:lnTo>
                    <a:lnTo>
                      <a:pt x="20" y="10"/>
                    </a:lnTo>
                    <a:lnTo>
                      <a:pt x="28" y="8"/>
                    </a:lnTo>
                    <a:lnTo>
                      <a:pt x="35" y="6"/>
                    </a:lnTo>
                    <a:lnTo>
                      <a:pt x="39" y="7"/>
                    </a:lnTo>
                    <a:lnTo>
                      <a:pt x="42" y="4"/>
                    </a:lnTo>
                    <a:lnTo>
                      <a:pt x="48" y="2"/>
                    </a:lnTo>
                    <a:lnTo>
                      <a:pt x="56" y="1"/>
                    </a:lnTo>
                    <a:lnTo>
                      <a:pt x="67" y="0"/>
                    </a:lnTo>
                    <a:lnTo>
                      <a:pt x="81" y="2"/>
                    </a:lnTo>
                    <a:lnTo>
                      <a:pt x="164" y="8"/>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863" name="Freeform 183"/>
              <p:cNvSpPr>
                <a:spLocks/>
              </p:cNvSpPr>
              <p:nvPr/>
            </p:nvSpPr>
            <p:spPr bwMode="auto">
              <a:xfrm>
                <a:off x="3527" y="2841"/>
                <a:ext cx="220" cy="46"/>
              </a:xfrm>
              <a:custGeom>
                <a:avLst/>
                <a:gdLst/>
                <a:ahLst/>
                <a:cxnLst>
                  <a:cxn ang="0">
                    <a:pos x="164" y="0"/>
                  </a:cxn>
                  <a:cxn ang="0">
                    <a:pos x="163" y="4"/>
                  </a:cxn>
                  <a:cxn ang="0">
                    <a:pos x="162" y="9"/>
                  </a:cxn>
                  <a:cxn ang="0">
                    <a:pos x="161" y="13"/>
                  </a:cxn>
                  <a:cxn ang="0">
                    <a:pos x="163" y="19"/>
                  </a:cxn>
                  <a:cxn ang="0">
                    <a:pos x="165" y="24"/>
                  </a:cxn>
                  <a:cxn ang="0">
                    <a:pos x="166" y="28"/>
                  </a:cxn>
                  <a:cxn ang="0">
                    <a:pos x="169" y="30"/>
                  </a:cxn>
                  <a:cxn ang="0">
                    <a:pos x="176" y="31"/>
                  </a:cxn>
                  <a:cxn ang="0">
                    <a:pos x="182" y="32"/>
                  </a:cxn>
                  <a:cxn ang="0">
                    <a:pos x="189" y="32"/>
                  </a:cxn>
                  <a:cxn ang="0">
                    <a:pos x="194" y="31"/>
                  </a:cxn>
                  <a:cxn ang="0">
                    <a:pos x="202" y="30"/>
                  </a:cxn>
                  <a:cxn ang="0">
                    <a:pos x="207" y="29"/>
                  </a:cxn>
                  <a:cxn ang="0">
                    <a:pos x="212" y="28"/>
                  </a:cxn>
                  <a:cxn ang="0">
                    <a:pos x="218" y="27"/>
                  </a:cxn>
                  <a:cxn ang="0">
                    <a:pos x="218" y="29"/>
                  </a:cxn>
                  <a:cxn ang="0">
                    <a:pos x="219" y="31"/>
                  </a:cxn>
                  <a:cxn ang="0">
                    <a:pos x="219" y="33"/>
                  </a:cxn>
                  <a:cxn ang="0">
                    <a:pos x="218" y="35"/>
                  </a:cxn>
                  <a:cxn ang="0">
                    <a:pos x="217" y="36"/>
                  </a:cxn>
                  <a:cxn ang="0">
                    <a:pos x="215" y="37"/>
                  </a:cxn>
                  <a:cxn ang="0">
                    <a:pos x="211" y="39"/>
                  </a:cxn>
                  <a:cxn ang="0">
                    <a:pos x="206" y="40"/>
                  </a:cxn>
                  <a:cxn ang="0">
                    <a:pos x="199" y="41"/>
                  </a:cxn>
                  <a:cxn ang="0">
                    <a:pos x="190" y="43"/>
                  </a:cxn>
                  <a:cxn ang="0">
                    <a:pos x="182" y="44"/>
                  </a:cxn>
                  <a:cxn ang="0">
                    <a:pos x="143" y="44"/>
                  </a:cxn>
                  <a:cxn ang="0">
                    <a:pos x="113" y="45"/>
                  </a:cxn>
                  <a:cxn ang="0">
                    <a:pos x="93" y="44"/>
                  </a:cxn>
                  <a:cxn ang="0">
                    <a:pos x="44" y="44"/>
                  </a:cxn>
                  <a:cxn ang="0">
                    <a:pos x="31" y="43"/>
                  </a:cxn>
                  <a:cxn ang="0">
                    <a:pos x="25" y="42"/>
                  </a:cxn>
                  <a:cxn ang="0">
                    <a:pos x="20" y="41"/>
                  </a:cxn>
                  <a:cxn ang="0">
                    <a:pos x="15" y="38"/>
                  </a:cxn>
                  <a:cxn ang="0">
                    <a:pos x="11" y="36"/>
                  </a:cxn>
                  <a:cxn ang="0">
                    <a:pos x="5" y="33"/>
                  </a:cxn>
                  <a:cxn ang="0">
                    <a:pos x="2" y="29"/>
                  </a:cxn>
                  <a:cxn ang="0">
                    <a:pos x="0" y="26"/>
                  </a:cxn>
                  <a:cxn ang="0">
                    <a:pos x="0" y="22"/>
                  </a:cxn>
                  <a:cxn ang="0">
                    <a:pos x="1" y="18"/>
                  </a:cxn>
                  <a:cxn ang="0">
                    <a:pos x="4" y="13"/>
                  </a:cxn>
                  <a:cxn ang="0">
                    <a:pos x="6" y="17"/>
                  </a:cxn>
                  <a:cxn ang="0">
                    <a:pos x="9" y="22"/>
                  </a:cxn>
                  <a:cxn ang="0">
                    <a:pos x="12" y="23"/>
                  </a:cxn>
                  <a:cxn ang="0">
                    <a:pos x="15" y="24"/>
                  </a:cxn>
                  <a:cxn ang="0">
                    <a:pos x="23" y="24"/>
                  </a:cxn>
                  <a:cxn ang="0">
                    <a:pos x="31" y="26"/>
                  </a:cxn>
                  <a:cxn ang="0">
                    <a:pos x="94" y="16"/>
                  </a:cxn>
                  <a:cxn ang="0">
                    <a:pos x="101" y="16"/>
                  </a:cxn>
                  <a:cxn ang="0">
                    <a:pos x="111" y="13"/>
                  </a:cxn>
                  <a:cxn ang="0">
                    <a:pos x="120" y="10"/>
                  </a:cxn>
                  <a:cxn ang="0">
                    <a:pos x="125" y="7"/>
                  </a:cxn>
                  <a:cxn ang="0">
                    <a:pos x="130" y="3"/>
                  </a:cxn>
                  <a:cxn ang="0">
                    <a:pos x="131" y="3"/>
                  </a:cxn>
                  <a:cxn ang="0">
                    <a:pos x="144" y="2"/>
                  </a:cxn>
                  <a:cxn ang="0">
                    <a:pos x="154" y="1"/>
                  </a:cxn>
                  <a:cxn ang="0">
                    <a:pos x="164" y="0"/>
                  </a:cxn>
                </a:cxnLst>
                <a:rect l="0" t="0" r="r" b="b"/>
                <a:pathLst>
                  <a:path w="220" h="46">
                    <a:moveTo>
                      <a:pt x="164" y="0"/>
                    </a:moveTo>
                    <a:lnTo>
                      <a:pt x="163" y="4"/>
                    </a:lnTo>
                    <a:lnTo>
                      <a:pt x="162" y="9"/>
                    </a:lnTo>
                    <a:lnTo>
                      <a:pt x="161" y="13"/>
                    </a:lnTo>
                    <a:lnTo>
                      <a:pt x="163" y="19"/>
                    </a:lnTo>
                    <a:lnTo>
                      <a:pt x="165" y="24"/>
                    </a:lnTo>
                    <a:lnTo>
                      <a:pt x="166" y="28"/>
                    </a:lnTo>
                    <a:lnTo>
                      <a:pt x="169" y="30"/>
                    </a:lnTo>
                    <a:lnTo>
                      <a:pt x="176" y="31"/>
                    </a:lnTo>
                    <a:lnTo>
                      <a:pt x="182" y="32"/>
                    </a:lnTo>
                    <a:lnTo>
                      <a:pt x="189" y="32"/>
                    </a:lnTo>
                    <a:lnTo>
                      <a:pt x="194" y="31"/>
                    </a:lnTo>
                    <a:lnTo>
                      <a:pt x="202" y="30"/>
                    </a:lnTo>
                    <a:lnTo>
                      <a:pt x="207" y="29"/>
                    </a:lnTo>
                    <a:lnTo>
                      <a:pt x="212" y="28"/>
                    </a:lnTo>
                    <a:lnTo>
                      <a:pt x="218" y="27"/>
                    </a:lnTo>
                    <a:lnTo>
                      <a:pt x="218" y="29"/>
                    </a:lnTo>
                    <a:lnTo>
                      <a:pt x="219" y="31"/>
                    </a:lnTo>
                    <a:lnTo>
                      <a:pt x="219" y="33"/>
                    </a:lnTo>
                    <a:lnTo>
                      <a:pt x="218" y="35"/>
                    </a:lnTo>
                    <a:lnTo>
                      <a:pt x="217" y="36"/>
                    </a:lnTo>
                    <a:lnTo>
                      <a:pt x="215" y="37"/>
                    </a:lnTo>
                    <a:lnTo>
                      <a:pt x="211" y="39"/>
                    </a:lnTo>
                    <a:lnTo>
                      <a:pt x="206" y="40"/>
                    </a:lnTo>
                    <a:lnTo>
                      <a:pt x="199" y="41"/>
                    </a:lnTo>
                    <a:lnTo>
                      <a:pt x="190" y="43"/>
                    </a:lnTo>
                    <a:lnTo>
                      <a:pt x="182" y="44"/>
                    </a:lnTo>
                    <a:lnTo>
                      <a:pt x="143" y="44"/>
                    </a:lnTo>
                    <a:lnTo>
                      <a:pt x="113" y="45"/>
                    </a:lnTo>
                    <a:lnTo>
                      <a:pt x="93" y="44"/>
                    </a:lnTo>
                    <a:lnTo>
                      <a:pt x="44" y="44"/>
                    </a:lnTo>
                    <a:lnTo>
                      <a:pt x="31" y="43"/>
                    </a:lnTo>
                    <a:lnTo>
                      <a:pt x="25" y="42"/>
                    </a:lnTo>
                    <a:lnTo>
                      <a:pt x="20" y="41"/>
                    </a:lnTo>
                    <a:lnTo>
                      <a:pt x="15" y="38"/>
                    </a:lnTo>
                    <a:lnTo>
                      <a:pt x="11" y="36"/>
                    </a:lnTo>
                    <a:lnTo>
                      <a:pt x="5" y="33"/>
                    </a:lnTo>
                    <a:lnTo>
                      <a:pt x="2" y="29"/>
                    </a:lnTo>
                    <a:lnTo>
                      <a:pt x="0" y="26"/>
                    </a:lnTo>
                    <a:lnTo>
                      <a:pt x="0" y="22"/>
                    </a:lnTo>
                    <a:lnTo>
                      <a:pt x="1" y="18"/>
                    </a:lnTo>
                    <a:lnTo>
                      <a:pt x="4" y="13"/>
                    </a:lnTo>
                    <a:lnTo>
                      <a:pt x="6" y="17"/>
                    </a:lnTo>
                    <a:lnTo>
                      <a:pt x="9" y="22"/>
                    </a:lnTo>
                    <a:lnTo>
                      <a:pt x="12" y="23"/>
                    </a:lnTo>
                    <a:lnTo>
                      <a:pt x="15" y="24"/>
                    </a:lnTo>
                    <a:lnTo>
                      <a:pt x="23" y="24"/>
                    </a:lnTo>
                    <a:lnTo>
                      <a:pt x="31" y="26"/>
                    </a:lnTo>
                    <a:lnTo>
                      <a:pt x="94" y="16"/>
                    </a:lnTo>
                    <a:lnTo>
                      <a:pt x="101" y="16"/>
                    </a:lnTo>
                    <a:lnTo>
                      <a:pt x="111" y="13"/>
                    </a:lnTo>
                    <a:lnTo>
                      <a:pt x="120" y="10"/>
                    </a:lnTo>
                    <a:lnTo>
                      <a:pt x="125" y="7"/>
                    </a:lnTo>
                    <a:lnTo>
                      <a:pt x="130" y="3"/>
                    </a:lnTo>
                    <a:lnTo>
                      <a:pt x="131" y="3"/>
                    </a:lnTo>
                    <a:lnTo>
                      <a:pt x="144" y="2"/>
                    </a:lnTo>
                    <a:lnTo>
                      <a:pt x="154" y="1"/>
                    </a:lnTo>
                    <a:lnTo>
                      <a:pt x="164"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nvGrpSpPr>
              <p:cNvPr id="199698" name="Group 184"/>
              <p:cNvGrpSpPr>
                <a:grpSpLocks/>
              </p:cNvGrpSpPr>
              <p:nvPr/>
            </p:nvGrpSpPr>
            <p:grpSpPr bwMode="auto">
              <a:xfrm>
                <a:off x="3610" y="2888"/>
                <a:ext cx="11" cy="22"/>
                <a:chOff x="3610" y="2888"/>
                <a:chExt cx="11" cy="22"/>
              </a:xfrm>
            </p:grpSpPr>
            <p:sp>
              <p:nvSpPr>
                <p:cNvPr id="199865" name="Freeform 185"/>
                <p:cNvSpPr>
                  <a:spLocks/>
                </p:cNvSpPr>
                <p:nvPr/>
              </p:nvSpPr>
              <p:spPr bwMode="auto">
                <a:xfrm>
                  <a:off x="3610" y="2888"/>
                  <a:ext cx="11" cy="22"/>
                </a:xfrm>
                <a:custGeom>
                  <a:avLst/>
                  <a:gdLst/>
                  <a:ahLst/>
                  <a:cxnLst>
                    <a:cxn ang="0">
                      <a:pos x="6" y="1"/>
                    </a:cxn>
                    <a:cxn ang="0">
                      <a:pos x="9" y="3"/>
                    </a:cxn>
                    <a:cxn ang="0">
                      <a:pos x="9" y="5"/>
                    </a:cxn>
                    <a:cxn ang="0">
                      <a:pos x="10" y="7"/>
                    </a:cxn>
                    <a:cxn ang="0">
                      <a:pos x="10" y="10"/>
                    </a:cxn>
                    <a:cxn ang="0">
                      <a:pos x="10" y="13"/>
                    </a:cxn>
                    <a:cxn ang="0">
                      <a:pos x="10" y="16"/>
                    </a:cxn>
                    <a:cxn ang="0">
                      <a:pos x="0" y="21"/>
                    </a:cxn>
                    <a:cxn ang="0">
                      <a:pos x="1" y="0"/>
                    </a:cxn>
                    <a:cxn ang="0">
                      <a:pos x="6" y="1"/>
                    </a:cxn>
                  </a:cxnLst>
                  <a:rect l="0" t="0" r="r" b="b"/>
                  <a:pathLst>
                    <a:path w="11" h="22">
                      <a:moveTo>
                        <a:pt x="6" y="1"/>
                      </a:moveTo>
                      <a:lnTo>
                        <a:pt x="9" y="3"/>
                      </a:lnTo>
                      <a:lnTo>
                        <a:pt x="9" y="5"/>
                      </a:lnTo>
                      <a:lnTo>
                        <a:pt x="10" y="7"/>
                      </a:lnTo>
                      <a:lnTo>
                        <a:pt x="10" y="10"/>
                      </a:lnTo>
                      <a:lnTo>
                        <a:pt x="10" y="13"/>
                      </a:lnTo>
                      <a:lnTo>
                        <a:pt x="10" y="16"/>
                      </a:lnTo>
                      <a:lnTo>
                        <a:pt x="0" y="21"/>
                      </a:lnTo>
                      <a:lnTo>
                        <a:pt x="1" y="0"/>
                      </a:lnTo>
                      <a:lnTo>
                        <a:pt x="6" y="1"/>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sp>
              <p:nvSpPr>
                <p:cNvPr id="199866" name="Freeform 186"/>
                <p:cNvSpPr>
                  <a:spLocks/>
                </p:cNvSpPr>
                <p:nvPr/>
              </p:nvSpPr>
              <p:spPr bwMode="auto">
                <a:xfrm>
                  <a:off x="3610" y="2897"/>
                  <a:ext cx="11" cy="4"/>
                </a:xfrm>
                <a:custGeom>
                  <a:avLst/>
                  <a:gdLst/>
                  <a:ahLst/>
                  <a:cxnLst>
                    <a:cxn ang="0">
                      <a:pos x="10" y="0"/>
                    </a:cxn>
                    <a:cxn ang="0">
                      <a:pos x="0" y="0"/>
                    </a:cxn>
                    <a:cxn ang="0">
                      <a:pos x="0" y="3"/>
                    </a:cxn>
                    <a:cxn ang="0">
                      <a:pos x="10" y="2"/>
                    </a:cxn>
                    <a:cxn ang="0">
                      <a:pos x="10" y="1"/>
                    </a:cxn>
                    <a:cxn ang="0">
                      <a:pos x="10" y="0"/>
                    </a:cxn>
                  </a:cxnLst>
                  <a:rect l="0" t="0" r="r" b="b"/>
                  <a:pathLst>
                    <a:path w="11" h="4">
                      <a:moveTo>
                        <a:pt x="10" y="0"/>
                      </a:moveTo>
                      <a:lnTo>
                        <a:pt x="0" y="0"/>
                      </a:lnTo>
                      <a:lnTo>
                        <a:pt x="0" y="3"/>
                      </a:lnTo>
                      <a:lnTo>
                        <a:pt x="10" y="2"/>
                      </a:lnTo>
                      <a:lnTo>
                        <a:pt x="10" y="1"/>
                      </a:lnTo>
                      <a:lnTo>
                        <a:pt x="10" y="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99867" name="Freeform 187"/>
                <p:cNvSpPr>
                  <a:spLocks/>
                </p:cNvSpPr>
                <p:nvPr/>
              </p:nvSpPr>
              <p:spPr bwMode="auto">
                <a:xfrm>
                  <a:off x="3610" y="2905"/>
                  <a:ext cx="11" cy="5"/>
                </a:xfrm>
                <a:custGeom>
                  <a:avLst/>
                  <a:gdLst/>
                  <a:ahLst/>
                  <a:cxnLst>
                    <a:cxn ang="0">
                      <a:pos x="10" y="0"/>
                    </a:cxn>
                    <a:cxn ang="0">
                      <a:pos x="0" y="2"/>
                    </a:cxn>
                    <a:cxn ang="0">
                      <a:pos x="0" y="3"/>
                    </a:cxn>
                    <a:cxn ang="0">
                      <a:pos x="0" y="4"/>
                    </a:cxn>
                    <a:cxn ang="0">
                      <a:pos x="10" y="1"/>
                    </a:cxn>
                    <a:cxn ang="0">
                      <a:pos x="10" y="0"/>
                    </a:cxn>
                  </a:cxnLst>
                  <a:rect l="0" t="0" r="r" b="b"/>
                  <a:pathLst>
                    <a:path w="11" h="5">
                      <a:moveTo>
                        <a:pt x="10" y="0"/>
                      </a:moveTo>
                      <a:lnTo>
                        <a:pt x="0" y="2"/>
                      </a:lnTo>
                      <a:lnTo>
                        <a:pt x="0" y="3"/>
                      </a:lnTo>
                      <a:lnTo>
                        <a:pt x="0" y="4"/>
                      </a:lnTo>
                      <a:lnTo>
                        <a:pt x="10" y="1"/>
                      </a:lnTo>
                      <a:lnTo>
                        <a:pt x="10"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sp>
            <p:nvSpPr>
              <p:cNvPr id="199868" name="Freeform 188"/>
              <p:cNvSpPr>
                <a:spLocks/>
              </p:cNvSpPr>
              <p:nvPr/>
            </p:nvSpPr>
            <p:spPr bwMode="auto">
              <a:xfrm>
                <a:off x="3557" y="2889"/>
                <a:ext cx="50" cy="29"/>
              </a:xfrm>
              <a:custGeom>
                <a:avLst/>
                <a:gdLst/>
                <a:ahLst/>
                <a:cxnLst>
                  <a:cxn ang="0">
                    <a:pos x="49" y="0"/>
                  </a:cxn>
                  <a:cxn ang="0">
                    <a:pos x="49" y="12"/>
                  </a:cxn>
                  <a:cxn ang="0">
                    <a:pos x="48" y="16"/>
                  </a:cxn>
                  <a:cxn ang="0">
                    <a:pos x="48" y="19"/>
                  </a:cxn>
                  <a:cxn ang="0">
                    <a:pos x="48" y="22"/>
                  </a:cxn>
                  <a:cxn ang="0">
                    <a:pos x="43" y="25"/>
                  </a:cxn>
                  <a:cxn ang="0">
                    <a:pos x="38" y="26"/>
                  </a:cxn>
                  <a:cxn ang="0">
                    <a:pos x="34" y="27"/>
                  </a:cxn>
                  <a:cxn ang="0">
                    <a:pos x="25" y="28"/>
                  </a:cxn>
                  <a:cxn ang="0">
                    <a:pos x="16" y="28"/>
                  </a:cxn>
                  <a:cxn ang="0">
                    <a:pos x="9" y="27"/>
                  </a:cxn>
                  <a:cxn ang="0">
                    <a:pos x="5" y="26"/>
                  </a:cxn>
                  <a:cxn ang="0">
                    <a:pos x="2" y="25"/>
                  </a:cxn>
                  <a:cxn ang="0">
                    <a:pos x="1" y="23"/>
                  </a:cxn>
                  <a:cxn ang="0">
                    <a:pos x="0" y="20"/>
                  </a:cxn>
                  <a:cxn ang="0">
                    <a:pos x="0" y="13"/>
                  </a:cxn>
                  <a:cxn ang="0">
                    <a:pos x="0" y="6"/>
                  </a:cxn>
                  <a:cxn ang="0">
                    <a:pos x="0" y="4"/>
                  </a:cxn>
                  <a:cxn ang="0">
                    <a:pos x="16" y="6"/>
                  </a:cxn>
                  <a:cxn ang="0">
                    <a:pos x="29" y="6"/>
                  </a:cxn>
                  <a:cxn ang="0">
                    <a:pos x="41" y="4"/>
                  </a:cxn>
                  <a:cxn ang="0">
                    <a:pos x="49" y="0"/>
                  </a:cxn>
                </a:cxnLst>
                <a:rect l="0" t="0" r="r" b="b"/>
                <a:pathLst>
                  <a:path w="50" h="29">
                    <a:moveTo>
                      <a:pt x="49" y="0"/>
                    </a:moveTo>
                    <a:lnTo>
                      <a:pt x="49" y="12"/>
                    </a:lnTo>
                    <a:lnTo>
                      <a:pt x="48" y="16"/>
                    </a:lnTo>
                    <a:lnTo>
                      <a:pt x="48" y="19"/>
                    </a:lnTo>
                    <a:lnTo>
                      <a:pt x="48" y="22"/>
                    </a:lnTo>
                    <a:lnTo>
                      <a:pt x="43" y="25"/>
                    </a:lnTo>
                    <a:lnTo>
                      <a:pt x="38" y="26"/>
                    </a:lnTo>
                    <a:lnTo>
                      <a:pt x="34" y="27"/>
                    </a:lnTo>
                    <a:lnTo>
                      <a:pt x="25" y="28"/>
                    </a:lnTo>
                    <a:lnTo>
                      <a:pt x="16" y="28"/>
                    </a:lnTo>
                    <a:lnTo>
                      <a:pt x="9" y="27"/>
                    </a:lnTo>
                    <a:lnTo>
                      <a:pt x="5" y="26"/>
                    </a:lnTo>
                    <a:lnTo>
                      <a:pt x="2" y="25"/>
                    </a:lnTo>
                    <a:lnTo>
                      <a:pt x="1" y="23"/>
                    </a:lnTo>
                    <a:lnTo>
                      <a:pt x="0" y="20"/>
                    </a:lnTo>
                    <a:lnTo>
                      <a:pt x="0" y="13"/>
                    </a:lnTo>
                    <a:lnTo>
                      <a:pt x="0" y="6"/>
                    </a:lnTo>
                    <a:lnTo>
                      <a:pt x="0" y="4"/>
                    </a:lnTo>
                    <a:lnTo>
                      <a:pt x="16" y="6"/>
                    </a:lnTo>
                    <a:lnTo>
                      <a:pt x="29" y="6"/>
                    </a:lnTo>
                    <a:lnTo>
                      <a:pt x="41" y="4"/>
                    </a:lnTo>
                    <a:lnTo>
                      <a:pt x="49" y="0"/>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sp>
            <p:nvSpPr>
              <p:cNvPr id="199869" name="Freeform 189"/>
              <p:cNvSpPr>
                <a:spLocks/>
              </p:cNvSpPr>
              <p:nvPr/>
            </p:nvSpPr>
            <p:spPr bwMode="auto">
              <a:xfrm>
                <a:off x="3557" y="2893"/>
                <a:ext cx="50" cy="25"/>
              </a:xfrm>
              <a:custGeom>
                <a:avLst/>
                <a:gdLst/>
                <a:ahLst/>
                <a:cxnLst>
                  <a:cxn ang="0">
                    <a:pos x="5" y="1"/>
                  </a:cxn>
                  <a:cxn ang="0">
                    <a:pos x="6" y="4"/>
                  </a:cxn>
                  <a:cxn ang="0">
                    <a:pos x="7" y="6"/>
                  </a:cxn>
                  <a:cxn ang="0">
                    <a:pos x="9" y="10"/>
                  </a:cxn>
                  <a:cxn ang="0">
                    <a:pos x="10" y="12"/>
                  </a:cxn>
                  <a:cxn ang="0">
                    <a:pos x="12" y="14"/>
                  </a:cxn>
                  <a:cxn ang="0">
                    <a:pos x="15" y="16"/>
                  </a:cxn>
                  <a:cxn ang="0">
                    <a:pos x="17" y="17"/>
                  </a:cxn>
                  <a:cxn ang="0">
                    <a:pos x="21" y="18"/>
                  </a:cxn>
                  <a:cxn ang="0">
                    <a:pos x="28" y="18"/>
                  </a:cxn>
                  <a:cxn ang="0">
                    <a:pos x="37" y="18"/>
                  </a:cxn>
                  <a:cxn ang="0">
                    <a:pos x="49" y="16"/>
                  </a:cxn>
                  <a:cxn ang="0">
                    <a:pos x="48" y="18"/>
                  </a:cxn>
                  <a:cxn ang="0">
                    <a:pos x="44" y="19"/>
                  </a:cxn>
                  <a:cxn ang="0">
                    <a:pos x="40" y="21"/>
                  </a:cxn>
                  <a:cxn ang="0">
                    <a:pos x="37" y="22"/>
                  </a:cxn>
                  <a:cxn ang="0">
                    <a:pos x="33" y="23"/>
                  </a:cxn>
                  <a:cxn ang="0">
                    <a:pos x="28" y="23"/>
                  </a:cxn>
                  <a:cxn ang="0">
                    <a:pos x="22" y="24"/>
                  </a:cxn>
                  <a:cxn ang="0">
                    <a:pos x="16" y="24"/>
                  </a:cxn>
                  <a:cxn ang="0">
                    <a:pos x="12" y="23"/>
                  </a:cxn>
                  <a:cxn ang="0">
                    <a:pos x="9" y="23"/>
                  </a:cxn>
                  <a:cxn ang="0">
                    <a:pos x="5" y="22"/>
                  </a:cxn>
                  <a:cxn ang="0">
                    <a:pos x="3" y="21"/>
                  </a:cxn>
                  <a:cxn ang="0">
                    <a:pos x="1" y="19"/>
                  </a:cxn>
                  <a:cxn ang="0">
                    <a:pos x="0" y="18"/>
                  </a:cxn>
                  <a:cxn ang="0">
                    <a:pos x="0" y="16"/>
                  </a:cxn>
                  <a:cxn ang="0">
                    <a:pos x="0" y="0"/>
                  </a:cxn>
                  <a:cxn ang="0">
                    <a:pos x="5" y="1"/>
                  </a:cxn>
                </a:cxnLst>
                <a:rect l="0" t="0" r="r" b="b"/>
                <a:pathLst>
                  <a:path w="50" h="25">
                    <a:moveTo>
                      <a:pt x="5" y="1"/>
                    </a:moveTo>
                    <a:lnTo>
                      <a:pt x="6" y="4"/>
                    </a:lnTo>
                    <a:lnTo>
                      <a:pt x="7" y="6"/>
                    </a:lnTo>
                    <a:lnTo>
                      <a:pt x="9" y="10"/>
                    </a:lnTo>
                    <a:lnTo>
                      <a:pt x="10" y="12"/>
                    </a:lnTo>
                    <a:lnTo>
                      <a:pt x="12" y="14"/>
                    </a:lnTo>
                    <a:lnTo>
                      <a:pt x="15" y="16"/>
                    </a:lnTo>
                    <a:lnTo>
                      <a:pt x="17" y="17"/>
                    </a:lnTo>
                    <a:lnTo>
                      <a:pt x="21" y="18"/>
                    </a:lnTo>
                    <a:lnTo>
                      <a:pt x="28" y="18"/>
                    </a:lnTo>
                    <a:lnTo>
                      <a:pt x="37" y="18"/>
                    </a:lnTo>
                    <a:lnTo>
                      <a:pt x="49" y="16"/>
                    </a:lnTo>
                    <a:lnTo>
                      <a:pt x="48" y="18"/>
                    </a:lnTo>
                    <a:lnTo>
                      <a:pt x="44" y="19"/>
                    </a:lnTo>
                    <a:lnTo>
                      <a:pt x="40" y="21"/>
                    </a:lnTo>
                    <a:lnTo>
                      <a:pt x="37" y="22"/>
                    </a:lnTo>
                    <a:lnTo>
                      <a:pt x="33" y="23"/>
                    </a:lnTo>
                    <a:lnTo>
                      <a:pt x="28" y="23"/>
                    </a:lnTo>
                    <a:lnTo>
                      <a:pt x="22" y="24"/>
                    </a:lnTo>
                    <a:lnTo>
                      <a:pt x="16" y="24"/>
                    </a:lnTo>
                    <a:lnTo>
                      <a:pt x="12" y="23"/>
                    </a:lnTo>
                    <a:lnTo>
                      <a:pt x="9" y="23"/>
                    </a:lnTo>
                    <a:lnTo>
                      <a:pt x="5" y="22"/>
                    </a:lnTo>
                    <a:lnTo>
                      <a:pt x="3" y="21"/>
                    </a:lnTo>
                    <a:lnTo>
                      <a:pt x="1" y="19"/>
                    </a:lnTo>
                    <a:lnTo>
                      <a:pt x="0" y="18"/>
                    </a:lnTo>
                    <a:lnTo>
                      <a:pt x="0" y="16"/>
                    </a:lnTo>
                    <a:lnTo>
                      <a:pt x="0" y="0"/>
                    </a:lnTo>
                    <a:lnTo>
                      <a:pt x="5" y="1"/>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sp>
            <p:nvSpPr>
              <p:cNvPr id="199870" name="Freeform 190"/>
              <p:cNvSpPr>
                <a:spLocks/>
              </p:cNvSpPr>
              <p:nvPr/>
            </p:nvSpPr>
            <p:spPr bwMode="auto">
              <a:xfrm>
                <a:off x="3616" y="2854"/>
                <a:ext cx="12" cy="31"/>
              </a:xfrm>
              <a:custGeom>
                <a:avLst/>
                <a:gdLst/>
                <a:ahLst/>
                <a:cxnLst>
                  <a:cxn ang="0">
                    <a:pos x="10" y="7"/>
                  </a:cxn>
                  <a:cxn ang="0">
                    <a:pos x="10" y="6"/>
                  </a:cxn>
                  <a:cxn ang="0">
                    <a:pos x="0" y="0"/>
                  </a:cxn>
                  <a:cxn ang="0">
                    <a:pos x="0" y="30"/>
                  </a:cxn>
                  <a:cxn ang="0">
                    <a:pos x="10" y="23"/>
                  </a:cxn>
                  <a:cxn ang="0">
                    <a:pos x="11" y="17"/>
                  </a:cxn>
                  <a:cxn ang="0">
                    <a:pos x="11" y="15"/>
                  </a:cxn>
                  <a:cxn ang="0">
                    <a:pos x="11" y="10"/>
                  </a:cxn>
                  <a:cxn ang="0">
                    <a:pos x="10" y="7"/>
                  </a:cxn>
                </a:cxnLst>
                <a:rect l="0" t="0" r="r" b="b"/>
                <a:pathLst>
                  <a:path w="12" h="31">
                    <a:moveTo>
                      <a:pt x="10" y="7"/>
                    </a:moveTo>
                    <a:lnTo>
                      <a:pt x="10" y="6"/>
                    </a:lnTo>
                    <a:lnTo>
                      <a:pt x="0" y="0"/>
                    </a:lnTo>
                    <a:lnTo>
                      <a:pt x="0" y="30"/>
                    </a:lnTo>
                    <a:lnTo>
                      <a:pt x="10" y="23"/>
                    </a:lnTo>
                    <a:lnTo>
                      <a:pt x="11" y="17"/>
                    </a:lnTo>
                    <a:lnTo>
                      <a:pt x="11" y="15"/>
                    </a:lnTo>
                    <a:lnTo>
                      <a:pt x="11" y="10"/>
                    </a:lnTo>
                    <a:lnTo>
                      <a:pt x="10" y="7"/>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871" name="Freeform 191"/>
              <p:cNvSpPr>
                <a:spLocks/>
              </p:cNvSpPr>
              <p:nvPr/>
            </p:nvSpPr>
            <p:spPr bwMode="auto">
              <a:xfrm>
                <a:off x="3617" y="2862"/>
                <a:ext cx="11" cy="17"/>
              </a:xfrm>
              <a:custGeom>
                <a:avLst/>
                <a:gdLst/>
                <a:ahLst/>
                <a:cxnLst>
                  <a:cxn ang="0">
                    <a:pos x="10" y="4"/>
                  </a:cxn>
                  <a:cxn ang="0">
                    <a:pos x="9" y="3"/>
                  </a:cxn>
                  <a:cxn ang="0">
                    <a:pos x="0" y="0"/>
                  </a:cxn>
                  <a:cxn ang="0">
                    <a:pos x="0" y="7"/>
                  </a:cxn>
                  <a:cxn ang="0">
                    <a:pos x="0" y="12"/>
                  </a:cxn>
                  <a:cxn ang="0">
                    <a:pos x="0" y="16"/>
                  </a:cxn>
                  <a:cxn ang="0">
                    <a:pos x="10" y="13"/>
                  </a:cxn>
                  <a:cxn ang="0">
                    <a:pos x="10" y="10"/>
                  </a:cxn>
                  <a:cxn ang="0">
                    <a:pos x="10" y="7"/>
                  </a:cxn>
                  <a:cxn ang="0">
                    <a:pos x="10" y="4"/>
                  </a:cxn>
                </a:cxnLst>
                <a:rect l="0" t="0" r="r" b="b"/>
                <a:pathLst>
                  <a:path w="11" h="17">
                    <a:moveTo>
                      <a:pt x="10" y="4"/>
                    </a:moveTo>
                    <a:lnTo>
                      <a:pt x="9" y="3"/>
                    </a:lnTo>
                    <a:lnTo>
                      <a:pt x="0" y="0"/>
                    </a:lnTo>
                    <a:lnTo>
                      <a:pt x="0" y="7"/>
                    </a:lnTo>
                    <a:lnTo>
                      <a:pt x="0" y="12"/>
                    </a:lnTo>
                    <a:lnTo>
                      <a:pt x="0" y="16"/>
                    </a:lnTo>
                    <a:lnTo>
                      <a:pt x="10" y="13"/>
                    </a:lnTo>
                    <a:lnTo>
                      <a:pt x="10" y="10"/>
                    </a:lnTo>
                    <a:lnTo>
                      <a:pt x="10" y="7"/>
                    </a:lnTo>
                    <a:lnTo>
                      <a:pt x="10" y="4"/>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sp>
            <p:nvSpPr>
              <p:cNvPr id="199872" name="Freeform 192"/>
              <p:cNvSpPr>
                <a:spLocks/>
              </p:cNvSpPr>
              <p:nvPr/>
            </p:nvSpPr>
            <p:spPr bwMode="auto">
              <a:xfrm>
                <a:off x="3617" y="2866"/>
                <a:ext cx="11" cy="3"/>
              </a:xfrm>
              <a:custGeom>
                <a:avLst/>
                <a:gdLst/>
                <a:ahLst/>
                <a:cxnLst>
                  <a:cxn ang="0">
                    <a:pos x="10" y="1"/>
                  </a:cxn>
                  <a:cxn ang="0">
                    <a:pos x="0" y="0"/>
                  </a:cxn>
                  <a:cxn ang="0">
                    <a:pos x="0" y="2"/>
                  </a:cxn>
                  <a:cxn ang="0">
                    <a:pos x="10" y="2"/>
                  </a:cxn>
                  <a:cxn ang="0">
                    <a:pos x="10" y="1"/>
                  </a:cxn>
                  <a:cxn ang="0">
                    <a:pos x="10" y="1"/>
                  </a:cxn>
                </a:cxnLst>
                <a:rect l="0" t="0" r="r" b="b"/>
                <a:pathLst>
                  <a:path w="11" h="3">
                    <a:moveTo>
                      <a:pt x="10" y="1"/>
                    </a:moveTo>
                    <a:lnTo>
                      <a:pt x="0" y="0"/>
                    </a:lnTo>
                    <a:lnTo>
                      <a:pt x="0" y="2"/>
                    </a:lnTo>
                    <a:lnTo>
                      <a:pt x="10" y="2"/>
                    </a:lnTo>
                    <a:lnTo>
                      <a:pt x="10" y="1"/>
                    </a:lnTo>
                    <a:lnTo>
                      <a:pt x="10" y="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99873" name="Freeform 193"/>
              <p:cNvSpPr>
                <a:spLocks/>
              </p:cNvSpPr>
              <p:nvPr/>
            </p:nvSpPr>
            <p:spPr bwMode="auto">
              <a:xfrm>
                <a:off x="3616" y="2878"/>
                <a:ext cx="11" cy="7"/>
              </a:xfrm>
              <a:custGeom>
                <a:avLst/>
                <a:gdLst/>
                <a:ahLst/>
                <a:cxnLst>
                  <a:cxn ang="0">
                    <a:pos x="10" y="0"/>
                  </a:cxn>
                  <a:cxn ang="0">
                    <a:pos x="0" y="2"/>
                  </a:cxn>
                  <a:cxn ang="0">
                    <a:pos x="0" y="6"/>
                  </a:cxn>
                  <a:cxn ang="0">
                    <a:pos x="10" y="2"/>
                  </a:cxn>
                  <a:cxn ang="0">
                    <a:pos x="10" y="0"/>
                  </a:cxn>
                </a:cxnLst>
                <a:rect l="0" t="0" r="r" b="b"/>
                <a:pathLst>
                  <a:path w="11" h="7">
                    <a:moveTo>
                      <a:pt x="10" y="0"/>
                    </a:moveTo>
                    <a:lnTo>
                      <a:pt x="0" y="2"/>
                    </a:lnTo>
                    <a:lnTo>
                      <a:pt x="0" y="6"/>
                    </a:lnTo>
                    <a:lnTo>
                      <a:pt x="10" y="2"/>
                    </a:lnTo>
                    <a:lnTo>
                      <a:pt x="10"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sp>
            <p:nvSpPr>
              <p:cNvPr id="199874" name="Freeform 194"/>
              <p:cNvSpPr>
                <a:spLocks/>
              </p:cNvSpPr>
              <p:nvPr/>
            </p:nvSpPr>
            <p:spPr bwMode="auto">
              <a:xfrm>
                <a:off x="3550" y="2841"/>
                <a:ext cx="63" cy="53"/>
              </a:xfrm>
              <a:custGeom>
                <a:avLst/>
                <a:gdLst/>
                <a:ahLst/>
                <a:cxnLst>
                  <a:cxn ang="0">
                    <a:pos x="60" y="7"/>
                  </a:cxn>
                  <a:cxn ang="0">
                    <a:pos x="57" y="5"/>
                  </a:cxn>
                  <a:cxn ang="0">
                    <a:pos x="53" y="3"/>
                  </a:cxn>
                  <a:cxn ang="0">
                    <a:pos x="48" y="2"/>
                  </a:cxn>
                  <a:cxn ang="0">
                    <a:pos x="43" y="1"/>
                  </a:cxn>
                  <a:cxn ang="0">
                    <a:pos x="34" y="1"/>
                  </a:cxn>
                  <a:cxn ang="0">
                    <a:pos x="24" y="0"/>
                  </a:cxn>
                  <a:cxn ang="0">
                    <a:pos x="13" y="0"/>
                  </a:cxn>
                  <a:cxn ang="0">
                    <a:pos x="8" y="1"/>
                  </a:cxn>
                  <a:cxn ang="0">
                    <a:pos x="5" y="2"/>
                  </a:cxn>
                  <a:cxn ang="0">
                    <a:pos x="3" y="3"/>
                  </a:cxn>
                  <a:cxn ang="0">
                    <a:pos x="1" y="4"/>
                  </a:cxn>
                  <a:cxn ang="0">
                    <a:pos x="1" y="6"/>
                  </a:cxn>
                  <a:cxn ang="0">
                    <a:pos x="1" y="8"/>
                  </a:cxn>
                  <a:cxn ang="0">
                    <a:pos x="0" y="10"/>
                  </a:cxn>
                  <a:cxn ang="0">
                    <a:pos x="1" y="25"/>
                  </a:cxn>
                  <a:cxn ang="0">
                    <a:pos x="1" y="42"/>
                  </a:cxn>
                  <a:cxn ang="0">
                    <a:pos x="1" y="44"/>
                  </a:cxn>
                  <a:cxn ang="0">
                    <a:pos x="2" y="47"/>
                  </a:cxn>
                  <a:cxn ang="0">
                    <a:pos x="3" y="48"/>
                  </a:cxn>
                  <a:cxn ang="0">
                    <a:pos x="5" y="49"/>
                  </a:cxn>
                  <a:cxn ang="0">
                    <a:pos x="8" y="49"/>
                  </a:cxn>
                  <a:cxn ang="0">
                    <a:pos x="13" y="51"/>
                  </a:cxn>
                  <a:cxn ang="0">
                    <a:pos x="19" y="51"/>
                  </a:cxn>
                  <a:cxn ang="0">
                    <a:pos x="26" y="52"/>
                  </a:cxn>
                  <a:cxn ang="0">
                    <a:pos x="31" y="51"/>
                  </a:cxn>
                  <a:cxn ang="0">
                    <a:pos x="37" y="51"/>
                  </a:cxn>
                  <a:cxn ang="0">
                    <a:pos x="41" y="51"/>
                  </a:cxn>
                  <a:cxn ang="0">
                    <a:pos x="45" y="49"/>
                  </a:cxn>
                  <a:cxn ang="0">
                    <a:pos x="49" y="49"/>
                  </a:cxn>
                  <a:cxn ang="0">
                    <a:pos x="53" y="48"/>
                  </a:cxn>
                  <a:cxn ang="0">
                    <a:pos x="57" y="46"/>
                  </a:cxn>
                  <a:cxn ang="0">
                    <a:pos x="61" y="44"/>
                  </a:cxn>
                  <a:cxn ang="0">
                    <a:pos x="61" y="41"/>
                  </a:cxn>
                  <a:cxn ang="0">
                    <a:pos x="61" y="36"/>
                  </a:cxn>
                  <a:cxn ang="0">
                    <a:pos x="62" y="29"/>
                  </a:cxn>
                  <a:cxn ang="0">
                    <a:pos x="62" y="22"/>
                  </a:cxn>
                  <a:cxn ang="0">
                    <a:pos x="61" y="14"/>
                  </a:cxn>
                  <a:cxn ang="0">
                    <a:pos x="60" y="7"/>
                  </a:cxn>
                </a:cxnLst>
                <a:rect l="0" t="0" r="r" b="b"/>
                <a:pathLst>
                  <a:path w="63" h="53">
                    <a:moveTo>
                      <a:pt x="60" y="7"/>
                    </a:moveTo>
                    <a:lnTo>
                      <a:pt x="57" y="5"/>
                    </a:lnTo>
                    <a:lnTo>
                      <a:pt x="53" y="3"/>
                    </a:lnTo>
                    <a:lnTo>
                      <a:pt x="48" y="2"/>
                    </a:lnTo>
                    <a:lnTo>
                      <a:pt x="43" y="1"/>
                    </a:lnTo>
                    <a:lnTo>
                      <a:pt x="34" y="1"/>
                    </a:lnTo>
                    <a:lnTo>
                      <a:pt x="24" y="0"/>
                    </a:lnTo>
                    <a:lnTo>
                      <a:pt x="13" y="0"/>
                    </a:lnTo>
                    <a:lnTo>
                      <a:pt x="8" y="1"/>
                    </a:lnTo>
                    <a:lnTo>
                      <a:pt x="5" y="2"/>
                    </a:lnTo>
                    <a:lnTo>
                      <a:pt x="3" y="3"/>
                    </a:lnTo>
                    <a:lnTo>
                      <a:pt x="1" y="4"/>
                    </a:lnTo>
                    <a:lnTo>
                      <a:pt x="1" y="6"/>
                    </a:lnTo>
                    <a:lnTo>
                      <a:pt x="1" y="8"/>
                    </a:lnTo>
                    <a:lnTo>
                      <a:pt x="0" y="10"/>
                    </a:lnTo>
                    <a:lnTo>
                      <a:pt x="1" y="25"/>
                    </a:lnTo>
                    <a:lnTo>
                      <a:pt x="1" y="42"/>
                    </a:lnTo>
                    <a:lnTo>
                      <a:pt x="1" y="44"/>
                    </a:lnTo>
                    <a:lnTo>
                      <a:pt x="2" y="47"/>
                    </a:lnTo>
                    <a:lnTo>
                      <a:pt x="3" y="48"/>
                    </a:lnTo>
                    <a:lnTo>
                      <a:pt x="5" y="49"/>
                    </a:lnTo>
                    <a:lnTo>
                      <a:pt x="8" y="49"/>
                    </a:lnTo>
                    <a:lnTo>
                      <a:pt x="13" y="51"/>
                    </a:lnTo>
                    <a:lnTo>
                      <a:pt x="19" y="51"/>
                    </a:lnTo>
                    <a:lnTo>
                      <a:pt x="26" y="52"/>
                    </a:lnTo>
                    <a:lnTo>
                      <a:pt x="31" y="51"/>
                    </a:lnTo>
                    <a:lnTo>
                      <a:pt x="37" y="51"/>
                    </a:lnTo>
                    <a:lnTo>
                      <a:pt x="41" y="51"/>
                    </a:lnTo>
                    <a:lnTo>
                      <a:pt x="45" y="49"/>
                    </a:lnTo>
                    <a:lnTo>
                      <a:pt x="49" y="49"/>
                    </a:lnTo>
                    <a:lnTo>
                      <a:pt x="53" y="48"/>
                    </a:lnTo>
                    <a:lnTo>
                      <a:pt x="57" y="46"/>
                    </a:lnTo>
                    <a:lnTo>
                      <a:pt x="61" y="44"/>
                    </a:lnTo>
                    <a:lnTo>
                      <a:pt x="61" y="41"/>
                    </a:lnTo>
                    <a:lnTo>
                      <a:pt x="61" y="36"/>
                    </a:lnTo>
                    <a:lnTo>
                      <a:pt x="62" y="29"/>
                    </a:lnTo>
                    <a:lnTo>
                      <a:pt x="62" y="22"/>
                    </a:lnTo>
                    <a:lnTo>
                      <a:pt x="61" y="14"/>
                    </a:lnTo>
                    <a:lnTo>
                      <a:pt x="60" y="7"/>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99875" name="Freeform 195"/>
              <p:cNvSpPr>
                <a:spLocks/>
              </p:cNvSpPr>
              <p:nvPr/>
            </p:nvSpPr>
            <p:spPr bwMode="auto">
              <a:xfrm>
                <a:off x="3550" y="2853"/>
                <a:ext cx="61" cy="41"/>
              </a:xfrm>
              <a:custGeom>
                <a:avLst/>
                <a:gdLst/>
                <a:ahLst/>
                <a:cxnLst>
                  <a:cxn ang="0">
                    <a:pos x="60" y="33"/>
                  </a:cxn>
                  <a:cxn ang="0">
                    <a:pos x="57" y="33"/>
                  </a:cxn>
                  <a:cxn ang="0">
                    <a:pos x="53" y="34"/>
                  </a:cxn>
                  <a:cxn ang="0">
                    <a:pos x="48" y="35"/>
                  </a:cxn>
                  <a:cxn ang="0">
                    <a:pos x="42" y="35"/>
                  </a:cxn>
                  <a:cxn ang="0">
                    <a:pos x="37" y="36"/>
                  </a:cxn>
                  <a:cxn ang="0">
                    <a:pos x="29" y="36"/>
                  </a:cxn>
                  <a:cxn ang="0">
                    <a:pos x="23" y="36"/>
                  </a:cxn>
                  <a:cxn ang="0">
                    <a:pos x="19" y="36"/>
                  </a:cxn>
                  <a:cxn ang="0">
                    <a:pos x="16" y="35"/>
                  </a:cxn>
                  <a:cxn ang="0">
                    <a:pos x="13" y="35"/>
                  </a:cxn>
                  <a:cxn ang="0">
                    <a:pos x="11" y="33"/>
                  </a:cxn>
                  <a:cxn ang="0">
                    <a:pos x="9" y="31"/>
                  </a:cxn>
                  <a:cxn ang="0">
                    <a:pos x="7" y="28"/>
                  </a:cxn>
                  <a:cxn ang="0">
                    <a:pos x="5" y="25"/>
                  </a:cxn>
                  <a:cxn ang="0">
                    <a:pos x="4" y="21"/>
                  </a:cxn>
                  <a:cxn ang="0">
                    <a:pos x="3" y="18"/>
                  </a:cxn>
                  <a:cxn ang="0">
                    <a:pos x="2" y="14"/>
                  </a:cxn>
                  <a:cxn ang="0">
                    <a:pos x="1" y="11"/>
                  </a:cxn>
                  <a:cxn ang="0">
                    <a:pos x="1" y="8"/>
                  </a:cxn>
                  <a:cxn ang="0">
                    <a:pos x="0" y="0"/>
                  </a:cxn>
                  <a:cxn ang="0">
                    <a:pos x="1" y="32"/>
                  </a:cxn>
                  <a:cxn ang="0">
                    <a:pos x="1" y="34"/>
                  </a:cxn>
                  <a:cxn ang="0">
                    <a:pos x="2" y="36"/>
                  </a:cxn>
                  <a:cxn ang="0">
                    <a:pos x="3" y="36"/>
                  </a:cxn>
                  <a:cxn ang="0">
                    <a:pos x="5" y="38"/>
                  </a:cxn>
                  <a:cxn ang="0">
                    <a:pos x="7" y="38"/>
                  </a:cxn>
                  <a:cxn ang="0">
                    <a:pos x="20" y="39"/>
                  </a:cxn>
                  <a:cxn ang="0">
                    <a:pos x="28" y="40"/>
                  </a:cxn>
                  <a:cxn ang="0">
                    <a:pos x="31" y="39"/>
                  </a:cxn>
                  <a:cxn ang="0">
                    <a:pos x="38" y="39"/>
                  </a:cxn>
                  <a:cxn ang="0">
                    <a:pos x="40" y="39"/>
                  </a:cxn>
                  <a:cxn ang="0">
                    <a:pos x="44" y="38"/>
                  </a:cxn>
                  <a:cxn ang="0">
                    <a:pos x="48" y="37"/>
                  </a:cxn>
                  <a:cxn ang="0">
                    <a:pos x="52" y="36"/>
                  </a:cxn>
                  <a:cxn ang="0">
                    <a:pos x="56" y="34"/>
                  </a:cxn>
                  <a:cxn ang="0">
                    <a:pos x="60" y="33"/>
                  </a:cxn>
                </a:cxnLst>
                <a:rect l="0" t="0" r="r" b="b"/>
                <a:pathLst>
                  <a:path w="61" h="41">
                    <a:moveTo>
                      <a:pt x="60" y="33"/>
                    </a:moveTo>
                    <a:lnTo>
                      <a:pt x="57" y="33"/>
                    </a:lnTo>
                    <a:lnTo>
                      <a:pt x="53" y="34"/>
                    </a:lnTo>
                    <a:lnTo>
                      <a:pt x="48" y="35"/>
                    </a:lnTo>
                    <a:lnTo>
                      <a:pt x="42" y="35"/>
                    </a:lnTo>
                    <a:lnTo>
                      <a:pt x="37" y="36"/>
                    </a:lnTo>
                    <a:lnTo>
                      <a:pt x="29" y="36"/>
                    </a:lnTo>
                    <a:lnTo>
                      <a:pt x="23" y="36"/>
                    </a:lnTo>
                    <a:lnTo>
                      <a:pt x="19" y="36"/>
                    </a:lnTo>
                    <a:lnTo>
                      <a:pt x="16" y="35"/>
                    </a:lnTo>
                    <a:lnTo>
                      <a:pt x="13" y="35"/>
                    </a:lnTo>
                    <a:lnTo>
                      <a:pt x="11" y="33"/>
                    </a:lnTo>
                    <a:lnTo>
                      <a:pt x="9" y="31"/>
                    </a:lnTo>
                    <a:lnTo>
                      <a:pt x="7" y="28"/>
                    </a:lnTo>
                    <a:lnTo>
                      <a:pt x="5" y="25"/>
                    </a:lnTo>
                    <a:lnTo>
                      <a:pt x="4" y="21"/>
                    </a:lnTo>
                    <a:lnTo>
                      <a:pt x="3" y="18"/>
                    </a:lnTo>
                    <a:lnTo>
                      <a:pt x="2" y="14"/>
                    </a:lnTo>
                    <a:lnTo>
                      <a:pt x="1" y="11"/>
                    </a:lnTo>
                    <a:lnTo>
                      <a:pt x="1" y="8"/>
                    </a:lnTo>
                    <a:lnTo>
                      <a:pt x="0" y="0"/>
                    </a:lnTo>
                    <a:lnTo>
                      <a:pt x="1" y="32"/>
                    </a:lnTo>
                    <a:lnTo>
                      <a:pt x="1" y="34"/>
                    </a:lnTo>
                    <a:lnTo>
                      <a:pt x="2" y="36"/>
                    </a:lnTo>
                    <a:lnTo>
                      <a:pt x="3" y="36"/>
                    </a:lnTo>
                    <a:lnTo>
                      <a:pt x="5" y="38"/>
                    </a:lnTo>
                    <a:lnTo>
                      <a:pt x="7" y="38"/>
                    </a:lnTo>
                    <a:lnTo>
                      <a:pt x="20" y="39"/>
                    </a:lnTo>
                    <a:lnTo>
                      <a:pt x="28" y="40"/>
                    </a:lnTo>
                    <a:lnTo>
                      <a:pt x="31" y="39"/>
                    </a:lnTo>
                    <a:lnTo>
                      <a:pt x="38" y="39"/>
                    </a:lnTo>
                    <a:lnTo>
                      <a:pt x="40" y="39"/>
                    </a:lnTo>
                    <a:lnTo>
                      <a:pt x="44" y="38"/>
                    </a:lnTo>
                    <a:lnTo>
                      <a:pt x="48" y="37"/>
                    </a:lnTo>
                    <a:lnTo>
                      <a:pt x="52" y="36"/>
                    </a:lnTo>
                    <a:lnTo>
                      <a:pt x="56" y="34"/>
                    </a:lnTo>
                    <a:lnTo>
                      <a:pt x="60" y="33"/>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199699" name="Group 196"/>
              <p:cNvGrpSpPr>
                <a:grpSpLocks/>
              </p:cNvGrpSpPr>
              <p:nvPr/>
            </p:nvGrpSpPr>
            <p:grpSpPr bwMode="auto">
              <a:xfrm>
                <a:off x="3550" y="2842"/>
                <a:ext cx="36" cy="56"/>
                <a:chOff x="3550" y="2842"/>
                <a:chExt cx="36" cy="56"/>
              </a:xfrm>
            </p:grpSpPr>
            <p:sp>
              <p:nvSpPr>
                <p:cNvPr id="199877" name="Freeform 197"/>
                <p:cNvSpPr>
                  <a:spLocks/>
                </p:cNvSpPr>
                <p:nvPr/>
              </p:nvSpPr>
              <p:spPr bwMode="auto">
                <a:xfrm>
                  <a:off x="3568" y="2842"/>
                  <a:ext cx="2" cy="52"/>
                </a:xfrm>
                <a:custGeom>
                  <a:avLst/>
                  <a:gdLst/>
                  <a:ahLst/>
                  <a:cxnLst>
                    <a:cxn ang="0">
                      <a:pos x="0" y="0"/>
                    </a:cxn>
                    <a:cxn ang="0">
                      <a:pos x="1" y="51"/>
                    </a:cxn>
                  </a:cxnLst>
                  <a:rect l="0" t="0" r="r" b="b"/>
                  <a:pathLst>
                    <a:path w="2" h="52">
                      <a:moveTo>
                        <a:pt x="0" y="0"/>
                      </a:moveTo>
                      <a:lnTo>
                        <a:pt x="1" y="51"/>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99878" name="Freeform 198"/>
                <p:cNvSpPr>
                  <a:spLocks/>
                </p:cNvSpPr>
                <p:nvPr/>
              </p:nvSpPr>
              <p:spPr bwMode="auto">
                <a:xfrm>
                  <a:off x="3550" y="2842"/>
                  <a:ext cx="3" cy="52"/>
                </a:xfrm>
                <a:custGeom>
                  <a:avLst/>
                  <a:gdLst/>
                  <a:ahLst/>
                  <a:cxnLst>
                    <a:cxn ang="0">
                      <a:pos x="0" y="0"/>
                    </a:cxn>
                    <a:cxn ang="0">
                      <a:pos x="2" y="51"/>
                    </a:cxn>
                  </a:cxnLst>
                  <a:rect l="0" t="0" r="r" b="b"/>
                  <a:pathLst>
                    <a:path w="3" h="52">
                      <a:moveTo>
                        <a:pt x="0" y="0"/>
                      </a:moveTo>
                      <a:lnTo>
                        <a:pt x="2" y="51"/>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99879" name="Freeform 199"/>
                <p:cNvSpPr>
                  <a:spLocks/>
                </p:cNvSpPr>
                <p:nvPr/>
              </p:nvSpPr>
              <p:spPr bwMode="auto">
                <a:xfrm>
                  <a:off x="3584" y="2842"/>
                  <a:ext cx="2" cy="56"/>
                </a:xfrm>
                <a:custGeom>
                  <a:avLst/>
                  <a:gdLst/>
                  <a:ahLst/>
                  <a:cxnLst>
                    <a:cxn ang="0">
                      <a:pos x="0" y="0"/>
                    </a:cxn>
                    <a:cxn ang="0">
                      <a:pos x="1" y="55"/>
                    </a:cxn>
                  </a:cxnLst>
                  <a:rect l="0" t="0" r="r" b="b"/>
                  <a:pathLst>
                    <a:path w="2" h="56">
                      <a:moveTo>
                        <a:pt x="0" y="0"/>
                      </a:moveTo>
                      <a:lnTo>
                        <a:pt x="1" y="5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sp>
            <p:nvSpPr>
              <p:cNvPr id="199880" name="Freeform 200"/>
              <p:cNvSpPr>
                <a:spLocks/>
              </p:cNvSpPr>
              <p:nvPr/>
            </p:nvSpPr>
            <p:spPr bwMode="auto">
              <a:xfrm>
                <a:off x="3856" y="2665"/>
                <a:ext cx="129" cy="147"/>
              </a:xfrm>
              <a:custGeom>
                <a:avLst/>
                <a:gdLst/>
                <a:ahLst/>
                <a:cxnLst>
                  <a:cxn ang="0">
                    <a:pos x="128" y="0"/>
                  </a:cxn>
                  <a:cxn ang="0">
                    <a:pos x="96" y="0"/>
                  </a:cxn>
                  <a:cxn ang="0">
                    <a:pos x="9" y="126"/>
                  </a:cxn>
                  <a:cxn ang="0">
                    <a:pos x="6" y="129"/>
                  </a:cxn>
                  <a:cxn ang="0">
                    <a:pos x="3" y="131"/>
                  </a:cxn>
                  <a:cxn ang="0">
                    <a:pos x="0" y="132"/>
                  </a:cxn>
                  <a:cxn ang="0">
                    <a:pos x="12" y="133"/>
                  </a:cxn>
                  <a:cxn ang="0">
                    <a:pos x="28" y="135"/>
                  </a:cxn>
                  <a:cxn ang="0">
                    <a:pos x="47" y="138"/>
                  </a:cxn>
                  <a:cxn ang="0">
                    <a:pos x="70" y="141"/>
                  </a:cxn>
                  <a:cxn ang="0">
                    <a:pos x="91" y="146"/>
                  </a:cxn>
                  <a:cxn ang="0">
                    <a:pos x="128" y="0"/>
                  </a:cxn>
                </a:cxnLst>
                <a:rect l="0" t="0" r="r" b="b"/>
                <a:pathLst>
                  <a:path w="129" h="147">
                    <a:moveTo>
                      <a:pt x="128" y="0"/>
                    </a:moveTo>
                    <a:lnTo>
                      <a:pt x="96" y="0"/>
                    </a:lnTo>
                    <a:lnTo>
                      <a:pt x="9" y="126"/>
                    </a:lnTo>
                    <a:lnTo>
                      <a:pt x="6" y="129"/>
                    </a:lnTo>
                    <a:lnTo>
                      <a:pt x="3" y="131"/>
                    </a:lnTo>
                    <a:lnTo>
                      <a:pt x="0" y="132"/>
                    </a:lnTo>
                    <a:lnTo>
                      <a:pt x="12" y="133"/>
                    </a:lnTo>
                    <a:lnTo>
                      <a:pt x="28" y="135"/>
                    </a:lnTo>
                    <a:lnTo>
                      <a:pt x="47" y="138"/>
                    </a:lnTo>
                    <a:lnTo>
                      <a:pt x="70" y="141"/>
                    </a:lnTo>
                    <a:lnTo>
                      <a:pt x="91" y="146"/>
                    </a:lnTo>
                    <a:lnTo>
                      <a:pt x="128" y="0"/>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881" name="Freeform 201"/>
              <p:cNvSpPr>
                <a:spLocks/>
              </p:cNvSpPr>
              <p:nvPr/>
            </p:nvSpPr>
            <p:spPr bwMode="auto">
              <a:xfrm>
                <a:off x="3888" y="2837"/>
                <a:ext cx="60" cy="36"/>
              </a:xfrm>
              <a:custGeom>
                <a:avLst/>
                <a:gdLst/>
                <a:ahLst/>
                <a:cxnLst>
                  <a:cxn ang="0">
                    <a:pos x="8" y="0"/>
                  </a:cxn>
                  <a:cxn ang="0">
                    <a:pos x="9" y="6"/>
                  </a:cxn>
                  <a:cxn ang="0">
                    <a:pos x="9" y="13"/>
                  </a:cxn>
                  <a:cxn ang="0">
                    <a:pos x="9" y="18"/>
                  </a:cxn>
                  <a:cxn ang="0">
                    <a:pos x="7" y="24"/>
                  </a:cxn>
                  <a:cxn ang="0">
                    <a:pos x="5" y="28"/>
                  </a:cxn>
                  <a:cxn ang="0">
                    <a:pos x="4" y="31"/>
                  </a:cxn>
                  <a:cxn ang="0">
                    <a:pos x="2" y="33"/>
                  </a:cxn>
                  <a:cxn ang="0">
                    <a:pos x="0" y="35"/>
                  </a:cxn>
                  <a:cxn ang="0">
                    <a:pos x="10" y="33"/>
                  </a:cxn>
                  <a:cxn ang="0">
                    <a:pos x="21" y="29"/>
                  </a:cxn>
                  <a:cxn ang="0">
                    <a:pos x="37" y="23"/>
                  </a:cxn>
                  <a:cxn ang="0">
                    <a:pos x="49" y="19"/>
                  </a:cxn>
                  <a:cxn ang="0">
                    <a:pos x="52" y="16"/>
                  </a:cxn>
                  <a:cxn ang="0">
                    <a:pos x="55" y="13"/>
                  </a:cxn>
                  <a:cxn ang="0">
                    <a:pos x="56" y="11"/>
                  </a:cxn>
                  <a:cxn ang="0">
                    <a:pos x="58" y="8"/>
                  </a:cxn>
                  <a:cxn ang="0">
                    <a:pos x="59" y="5"/>
                  </a:cxn>
                  <a:cxn ang="0">
                    <a:pos x="52" y="4"/>
                  </a:cxn>
                  <a:cxn ang="0">
                    <a:pos x="36" y="6"/>
                  </a:cxn>
                  <a:cxn ang="0">
                    <a:pos x="28" y="6"/>
                  </a:cxn>
                  <a:cxn ang="0">
                    <a:pos x="21" y="6"/>
                  </a:cxn>
                  <a:cxn ang="0">
                    <a:pos x="17" y="6"/>
                  </a:cxn>
                  <a:cxn ang="0">
                    <a:pos x="15" y="6"/>
                  </a:cxn>
                  <a:cxn ang="0">
                    <a:pos x="13" y="5"/>
                  </a:cxn>
                  <a:cxn ang="0">
                    <a:pos x="11" y="4"/>
                  </a:cxn>
                  <a:cxn ang="0">
                    <a:pos x="10" y="2"/>
                  </a:cxn>
                  <a:cxn ang="0">
                    <a:pos x="8" y="0"/>
                  </a:cxn>
                </a:cxnLst>
                <a:rect l="0" t="0" r="r" b="b"/>
                <a:pathLst>
                  <a:path w="60" h="36">
                    <a:moveTo>
                      <a:pt x="8" y="0"/>
                    </a:moveTo>
                    <a:lnTo>
                      <a:pt x="9" y="6"/>
                    </a:lnTo>
                    <a:lnTo>
                      <a:pt x="9" y="13"/>
                    </a:lnTo>
                    <a:lnTo>
                      <a:pt x="9" y="18"/>
                    </a:lnTo>
                    <a:lnTo>
                      <a:pt x="7" y="24"/>
                    </a:lnTo>
                    <a:lnTo>
                      <a:pt x="5" y="28"/>
                    </a:lnTo>
                    <a:lnTo>
                      <a:pt x="4" y="31"/>
                    </a:lnTo>
                    <a:lnTo>
                      <a:pt x="2" y="33"/>
                    </a:lnTo>
                    <a:lnTo>
                      <a:pt x="0" y="35"/>
                    </a:lnTo>
                    <a:lnTo>
                      <a:pt x="10" y="33"/>
                    </a:lnTo>
                    <a:lnTo>
                      <a:pt x="21" y="29"/>
                    </a:lnTo>
                    <a:lnTo>
                      <a:pt x="37" y="23"/>
                    </a:lnTo>
                    <a:lnTo>
                      <a:pt x="49" y="19"/>
                    </a:lnTo>
                    <a:lnTo>
                      <a:pt x="52" y="16"/>
                    </a:lnTo>
                    <a:lnTo>
                      <a:pt x="55" y="13"/>
                    </a:lnTo>
                    <a:lnTo>
                      <a:pt x="56" y="11"/>
                    </a:lnTo>
                    <a:lnTo>
                      <a:pt x="58" y="8"/>
                    </a:lnTo>
                    <a:lnTo>
                      <a:pt x="59" y="5"/>
                    </a:lnTo>
                    <a:lnTo>
                      <a:pt x="52" y="4"/>
                    </a:lnTo>
                    <a:lnTo>
                      <a:pt x="36" y="6"/>
                    </a:lnTo>
                    <a:lnTo>
                      <a:pt x="28" y="6"/>
                    </a:lnTo>
                    <a:lnTo>
                      <a:pt x="21" y="6"/>
                    </a:lnTo>
                    <a:lnTo>
                      <a:pt x="17" y="6"/>
                    </a:lnTo>
                    <a:lnTo>
                      <a:pt x="15" y="6"/>
                    </a:lnTo>
                    <a:lnTo>
                      <a:pt x="13" y="5"/>
                    </a:lnTo>
                    <a:lnTo>
                      <a:pt x="11" y="4"/>
                    </a:lnTo>
                    <a:lnTo>
                      <a:pt x="10" y="2"/>
                    </a:lnTo>
                    <a:lnTo>
                      <a:pt x="8"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sp>
            <p:nvSpPr>
              <p:cNvPr id="199882" name="Freeform 202"/>
              <p:cNvSpPr>
                <a:spLocks/>
              </p:cNvSpPr>
              <p:nvPr/>
            </p:nvSpPr>
            <p:spPr bwMode="auto">
              <a:xfrm>
                <a:off x="3897" y="2799"/>
                <a:ext cx="106" cy="39"/>
              </a:xfrm>
              <a:custGeom>
                <a:avLst/>
                <a:gdLst/>
                <a:ahLst/>
                <a:cxnLst>
                  <a:cxn ang="0">
                    <a:pos x="105" y="2"/>
                  </a:cxn>
                  <a:cxn ang="0">
                    <a:pos x="95" y="0"/>
                  </a:cxn>
                  <a:cxn ang="0">
                    <a:pos x="85" y="0"/>
                  </a:cxn>
                  <a:cxn ang="0">
                    <a:pos x="48" y="15"/>
                  </a:cxn>
                  <a:cxn ang="0">
                    <a:pos x="0" y="32"/>
                  </a:cxn>
                  <a:cxn ang="0">
                    <a:pos x="1" y="34"/>
                  </a:cxn>
                  <a:cxn ang="0">
                    <a:pos x="3" y="36"/>
                  </a:cxn>
                  <a:cxn ang="0">
                    <a:pos x="5" y="37"/>
                  </a:cxn>
                  <a:cxn ang="0">
                    <a:pos x="8" y="38"/>
                  </a:cxn>
                  <a:cxn ang="0">
                    <a:pos x="11" y="38"/>
                  </a:cxn>
                  <a:cxn ang="0">
                    <a:pos x="30" y="38"/>
                  </a:cxn>
                  <a:cxn ang="0">
                    <a:pos x="44" y="37"/>
                  </a:cxn>
                  <a:cxn ang="0">
                    <a:pos x="53" y="36"/>
                  </a:cxn>
                  <a:cxn ang="0">
                    <a:pos x="105" y="2"/>
                  </a:cxn>
                </a:cxnLst>
                <a:rect l="0" t="0" r="r" b="b"/>
                <a:pathLst>
                  <a:path w="106" h="39">
                    <a:moveTo>
                      <a:pt x="105" y="2"/>
                    </a:moveTo>
                    <a:lnTo>
                      <a:pt x="95" y="0"/>
                    </a:lnTo>
                    <a:lnTo>
                      <a:pt x="85" y="0"/>
                    </a:lnTo>
                    <a:lnTo>
                      <a:pt x="48" y="15"/>
                    </a:lnTo>
                    <a:lnTo>
                      <a:pt x="0" y="32"/>
                    </a:lnTo>
                    <a:lnTo>
                      <a:pt x="1" y="34"/>
                    </a:lnTo>
                    <a:lnTo>
                      <a:pt x="3" y="36"/>
                    </a:lnTo>
                    <a:lnTo>
                      <a:pt x="5" y="37"/>
                    </a:lnTo>
                    <a:lnTo>
                      <a:pt x="8" y="38"/>
                    </a:lnTo>
                    <a:lnTo>
                      <a:pt x="11" y="38"/>
                    </a:lnTo>
                    <a:lnTo>
                      <a:pt x="30" y="38"/>
                    </a:lnTo>
                    <a:lnTo>
                      <a:pt x="44" y="37"/>
                    </a:lnTo>
                    <a:lnTo>
                      <a:pt x="53" y="36"/>
                    </a:lnTo>
                    <a:lnTo>
                      <a:pt x="105" y="2"/>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99883" name="Freeform 203"/>
              <p:cNvSpPr>
                <a:spLocks/>
              </p:cNvSpPr>
              <p:nvPr/>
            </p:nvSpPr>
            <p:spPr bwMode="auto">
              <a:xfrm>
                <a:off x="3606" y="2758"/>
                <a:ext cx="148" cy="84"/>
              </a:xfrm>
              <a:custGeom>
                <a:avLst/>
                <a:gdLst/>
                <a:ahLst/>
                <a:cxnLst>
                  <a:cxn ang="0">
                    <a:pos x="147" y="0"/>
                  </a:cxn>
                  <a:cxn ang="0">
                    <a:pos x="146" y="0"/>
                  </a:cxn>
                  <a:cxn ang="0">
                    <a:pos x="121" y="0"/>
                  </a:cxn>
                  <a:cxn ang="0">
                    <a:pos x="82" y="27"/>
                  </a:cxn>
                  <a:cxn ang="0">
                    <a:pos x="55" y="45"/>
                  </a:cxn>
                  <a:cxn ang="0">
                    <a:pos x="28" y="61"/>
                  </a:cxn>
                  <a:cxn ang="0">
                    <a:pos x="0" y="75"/>
                  </a:cxn>
                  <a:cxn ang="0">
                    <a:pos x="7" y="77"/>
                  </a:cxn>
                  <a:cxn ang="0">
                    <a:pos x="17" y="79"/>
                  </a:cxn>
                  <a:cxn ang="0">
                    <a:pos x="25" y="81"/>
                  </a:cxn>
                  <a:cxn ang="0">
                    <a:pos x="42" y="83"/>
                  </a:cxn>
                  <a:cxn ang="0">
                    <a:pos x="55" y="82"/>
                  </a:cxn>
                  <a:cxn ang="0">
                    <a:pos x="74" y="79"/>
                  </a:cxn>
                  <a:cxn ang="0">
                    <a:pos x="86" y="79"/>
                  </a:cxn>
                  <a:cxn ang="0">
                    <a:pos x="89" y="70"/>
                  </a:cxn>
                  <a:cxn ang="0">
                    <a:pos x="147" y="0"/>
                  </a:cxn>
                </a:cxnLst>
                <a:rect l="0" t="0" r="r" b="b"/>
                <a:pathLst>
                  <a:path w="148" h="84">
                    <a:moveTo>
                      <a:pt x="147" y="0"/>
                    </a:moveTo>
                    <a:lnTo>
                      <a:pt x="146" y="0"/>
                    </a:lnTo>
                    <a:lnTo>
                      <a:pt x="121" y="0"/>
                    </a:lnTo>
                    <a:lnTo>
                      <a:pt x="82" y="27"/>
                    </a:lnTo>
                    <a:lnTo>
                      <a:pt x="55" y="45"/>
                    </a:lnTo>
                    <a:lnTo>
                      <a:pt x="28" y="61"/>
                    </a:lnTo>
                    <a:lnTo>
                      <a:pt x="0" y="75"/>
                    </a:lnTo>
                    <a:lnTo>
                      <a:pt x="7" y="77"/>
                    </a:lnTo>
                    <a:lnTo>
                      <a:pt x="17" y="79"/>
                    </a:lnTo>
                    <a:lnTo>
                      <a:pt x="25" y="81"/>
                    </a:lnTo>
                    <a:lnTo>
                      <a:pt x="42" y="83"/>
                    </a:lnTo>
                    <a:lnTo>
                      <a:pt x="55" y="82"/>
                    </a:lnTo>
                    <a:lnTo>
                      <a:pt x="74" y="79"/>
                    </a:lnTo>
                    <a:lnTo>
                      <a:pt x="86" y="79"/>
                    </a:lnTo>
                    <a:lnTo>
                      <a:pt x="89" y="70"/>
                    </a:lnTo>
                    <a:lnTo>
                      <a:pt x="147" y="0"/>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grpSp>
            <p:nvGrpSpPr>
              <p:cNvPr id="199701" name="Group 204"/>
              <p:cNvGrpSpPr>
                <a:grpSpLocks/>
              </p:cNvGrpSpPr>
              <p:nvPr/>
            </p:nvGrpSpPr>
            <p:grpSpPr bwMode="auto">
              <a:xfrm>
                <a:off x="3663" y="2805"/>
                <a:ext cx="68" cy="22"/>
                <a:chOff x="3663" y="2805"/>
                <a:chExt cx="68" cy="22"/>
              </a:xfrm>
            </p:grpSpPr>
            <p:grpSp>
              <p:nvGrpSpPr>
                <p:cNvPr id="199706" name="Group 205"/>
                <p:cNvGrpSpPr>
                  <a:grpSpLocks/>
                </p:cNvGrpSpPr>
                <p:nvPr/>
              </p:nvGrpSpPr>
              <p:grpSpPr bwMode="auto">
                <a:xfrm>
                  <a:off x="3663" y="2821"/>
                  <a:ext cx="53" cy="6"/>
                  <a:chOff x="3663" y="2821"/>
                  <a:chExt cx="53" cy="6"/>
                </a:xfrm>
              </p:grpSpPr>
              <p:sp>
                <p:nvSpPr>
                  <p:cNvPr id="199886" name="Freeform 206"/>
                  <p:cNvSpPr>
                    <a:spLocks/>
                  </p:cNvSpPr>
                  <p:nvPr/>
                </p:nvSpPr>
                <p:spPr bwMode="auto">
                  <a:xfrm>
                    <a:off x="3663" y="2821"/>
                    <a:ext cx="53" cy="6"/>
                  </a:xfrm>
                  <a:custGeom>
                    <a:avLst/>
                    <a:gdLst/>
                    <a:ahLst/>
                    <a:cxnLst>
                      <a:cxn ang="0">
                        <a:pos x="52" y="3"/>
                      </a:cxn>
                      <a:cxn ang="0">
                        <a:pos x="40" y="0"/>
                      </a:cxn>
                      <a:cxn ang="0">
                        <a:pos x="36" y="1"/>
                      </a:cxn>
                      <a:cxn ang="0">
                        <a:pos x="31" y="2"/>
                      </a:cxn>
                      <a:cxn ang="0">
                        <a:pos x="27" y="2"/>
                      </a:cxn>
                      <a:cxn ang="0">
                        <a:pos x="0" y="3"/>
                      </a:cxn>
                      <a:cxn ang="0">
                        <a:pos x="14" y="4"/>
                      </a:cxn>
                      <a:cxn ang="0">
                        <a:pos x="23" y="5"/>
                      </a:cxn>
                      <a:cxn ang="0">
                        <a:pos x="30" y="5"/>
                      </a:cxn>
                      <a:cxn ang="0">
                        <a:pos x="34" y="5"/>
                      </a:cxn>
                      <a:cxn ang="0">
                        <a:pos x="40" y="5"/>
                      </a:cxn>
                      <a:cxn ang="0">
                        <a:pos x="46" y="4"/>
                      </a:cxn>
                      <a:cxn ang="0">
                        <a:pos x="52" y="3"/>
                      </a:cxn>
                    </a:cxnLst>
                    <a:rect l="0" t="0" r="r" b="b"/>
                    <a:pathLst>
                      <a:path w="53" h="6">
                        <a:moveTo>
                          <a:pt x="52" y="3"/>
                        </a:moveTo>
                        <a:lnTo>
                          <a:pt x="40" y="0"/>
                        </a:lnTo>
                        <a:lnTo>
                          <a:pt x="36" y="1"/>
                        </a:lnTo>
                        <a:lnTo>
                          <a:pt x="31" y="2"/>
                        </a:lnTo>
                        <a:lnTo>
                          <a:pt x="27" y="2"/>
                        </a:lnTo>
                        <a:lnTo>
                          <a:pt x="0" y="3"/>
                        </a:lnTo>
                        <a:lnTo>
                          <a:pt x="14" y="4"/>
                        </a:lnTo>
                        <a:lnTo>
                          <a:pt x="23" y="5"/>
                        </a:lnTo>
                        <a:lnTo>
                          <a:pt x="30" y="5"/>
                        </a:lnTo>
                        <a:lnTo>
                          <a:pt x="34" y="5"/>
                        </a:lnTo>
                        <a:lnTo>
                          <a:pt x="40" y="5"/>
                        </a:lnTo>
                        <a:lnTo>
                          <a:pt x="46" y="4"/>
                        </a:lnTo>
                        <a:lnTo>
                          <a:pt x="52" y="3"/>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887" name="Freeform 207"/>
                  <p:cNvSpPr>
                    <a:spLocks/>
                  </p:cNvSpPr>
                  <p:nvPr/>
                </p:nvSpPr>
                <p:spPr bwMode="auto">
                  <a:xfrm>
                    <a:off x="3663" y="2821"/>
                    <a:ext cx="40" cy="6"/>
                  </a:xfrm>
                  <a:custGeom>
                    <a:avLst/>
                    <a:gdLst/>
                    <a:ahLst/>
                    <a:cxnLst>
                      <a:cxn ang="0">
                        <a:pos x="39" y="0"/>
                      </a:cxn>
                      <a:cxn ang="0">
                        <a:pos x="35" y="1"/>
                      </a:cxn>
                      <a:cxn ang="0">
                        <a:pos x="30" y="2"/>
                      </a:cxn>
                      <a:cxn ang="0">
                        <a:pos x="26" y="2"/>
                      </a:cxn>
                      <a:cxn ang="0">
                        <a:pos x="0" y="3"/>
                      </a:cxn>
                      <a:cxn ang="0">
                        <a:pos x="13" y="4"/>
                      </a:cxn>
                      <a:cxn ang="0">
                        <a:pos x="22" y="5"/>
                      </a:cxn>
                      <a:cxn ang="0">
                        <a:pos x="28" y="5"/>
                      </a:cxn>
                      <a:cxn ang="0">
                        <a:pos x="32" y="5"/>
                      </a:cxn>
                      <a:cxn ang="0">
                        <a:pos x="35" y="3"/>
                      </a:cxn>
                      <a:cxn ang="0">
                        <a:pos x="39" y="0"/>
                      </a:cxn>
                    </a:cxnLst>
                    <a:rect l="0" t="0" r="r" b="b"/>
                    <a:pathLst>
                      <a:path w="40" h="6">
                        <a:moveTo>
                          <a:pt x="39" y="0"/>
                        </a:moveTo>
                        <a:lnTo>
                          <a:pt x="35" y="1"/>
                        </a:lnTo>
                        <a:lnTo>
                          <a:pt x="30" y="2"/>
                        </a:lnTo>
                        <a:lnTo>
                          <a:pt x="26" y="2"/>
                        </a:lnTo>
                        <a:lnTo>
                          <a:pt x="0" y="3"/>
                        </a:lnTo>
                        <a:lnTo>
                          <a:pt x="13" y="4"/>
                        </a:lnTo>
                        <a:lnTo>
                          <a:pt x="22" y="5"/>
                        </a:lnTo>
                        <a:lnTo>
                          <a:pt x="28" y="5"/>
                        </a:lnTo>
                        <a:lnTo>
                          <a:pt x="32" y="5"/>
                        </a:lnTo>
                        <a:lnTo>
                          <a:pt x="35" y="3"/>
                        </a:lnTo>
                        <a:lnTo>
                          <a:pt x="39"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199707" name="Group 208"/>
                <p:cNvGrpSpPr>
                  <a:grpSpLocks/>
                </p:cNvGrpSpPr>
                <p:nvPr/>
              </p:nvGrpSpPr>
              <p:grpSpPr bwMode="auto">
                <a:xfrm>
                  <a:off x="3690" y="2805"/>
                  <a:ext cx="41" cy="5"/>
                  <a:chOff x="3690" y="2805"/>
                  <a:chExt cx="41" cy="5"/>
                </a:xfrm>
              </p:grpSpPr>
              <p:sp>
                <p:nvSpPr>
                  <p:cNvPr id="199889" name="Freeform 209"/>
                  <p:cNvSpPr>
                    <a:spLocks/>
                  </p:cNvSpPr>
                  <p:nvPr/>
                </p:nvSpPr>
                <p:spPr bwMode="auto">
                  <a:xfrm>
                    <a:off x="3690" y="2805"/>
                    <a:ext cx="41" cy="5"/>
                  </a:xfrm>
                  <a:custGeom>
                    <a:avLst/>
                    <a:gdLst/>
                    <a:ahLst/>
                    <a:cxnLst>
                      <a:cxn ang="0">
                        <a:pos x="28" y="0"/>
                      </a:cxn>
                      <a:cxn ang="0">
                        <a:pos x="21" y="1"/>
                      </a:cxn>
                      <a:cxn ang="0">
                        <a:pos x="14" y="1"/>
                      </a:cxn>
                      <a:cxn ang="0">
                        <a:pos x="10" y="2"/>
                      </a:cxn>
                      <a:cxn ang="0">
                        <a:pos x="6" y="2"/>
                      </a:cxn>
                      <a:cxn ang="0">
                        <a:pos x="0" y="2"/>
                      </a:cxn>
                      <a:cxn ang="0">
                        <a:pos x="8" y="3"/>
                      </a:cxn>
                      <a:cxn ang="0">
                        <a:pos x="14" y="4"/>
                      </a:cxn>
                      <a:cxn ang="0">
                        <a:pos x="20" y="4"/>
                      </a:cxn>
                      <a:cxn ang="0">
                        <a:pos x="26" y="3"/>
                      </a:cxn>
                      <a:cxn ang="0">
                        <a:pos x="31" y="3"/>
                      </a:cxn>
                      <a:cxn ang="0">
                        <a:pos x="36" y="2"/>
                      </a:cxn>
                      <a:cxn ang="0">
                        <a:pos x="40" y="1"/>
                      </a:cxn>
                      <a:cxn ang="0">
                        <a:pos x="35" y="0"/>
                      </a:cxn>
                      <a:cxn ang="0">
                        <a:pos x="28" y="0"/>
                      </a:cxn>
                    </a:cxnLst>
                    <a:rect l="0" t="0" r="r" b="b"/>
                    <a:pathLst>
                      <a:path w="41" h="5">
                        <a:moveTo>
                          <a:pt x="28" y="0"/>
                        </a:moveTo>
                        <a:lnTo>
                          <a:pt x="21" y="1"/>
                        </a:lnTo>
                        <a:lnTo>
                          <a:pt x="14" y="1"/>
                        </a:lnTo>
                        <a:lnTo>
                          <a:pt x="10" y="2"/>
                        </a:lnTo>
                        <a:lnTo>
                          <a:pt x="6" y="2"/>
                        </a:lnTo>
                        <a:lnTo>
                          <a:pt x="0" y="2"/>
                        </a:lnTo>
                        <a:lnTo>
                          <a:pt x="8" y="3"/>
                        </a:lnTo>
                        <a:lnTo>
                          <a:pt x="14" y="4"/>
                        </a:lnTo>
                        <a:lnTo>
                          <a:pt x="20" y="4"/>
                        </a:lnTo>
                        <a:lnTo>
                          <a:pt x="26" y="3"/>
                        </a:lnTo>
                        <a:lnTo>
                          <a:pt x="31" y="3"/>
                        </a:lnTo>
                        <a:lnTo>
                          <a:pt x="36" y="2"/>
                        </a:lnTo>
                        <a:lnTo>
                          <a:pt x="40" y="1"/>
                        </a:lnTo>
                        <a:lnTo>
                          <a:pt x="35" y="0"/>
                        </a:lnTo>
                        <a:lnTo>
                          <a:pt x="28" y="0"/>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890" name="Freeform 210"/>
                  <p:cNvSpPr>
                    <a:spLocks/>
                  </p:cNvSpPr>
                  <p:nvPr/>
                </p:nvSpPr>
                <p:spPr bwMode="auto">
                  <a:xfrm>
                    <a:off x="3690" y="2805"/>
                    <a:ext cx="28" cy="5"/>
                  </a:xfrm>
                  <a:custGeom>
                    <a:avLst/>
                    <a:gdLst/>
                    <a:ahLst/>
                    <a:cxnLst>
                      <a:cxn ang="0">
                        <a:pos x="27" y="0"/>
                      </a:cxn>
                      <a:cxn ang="0">
                        <a:pos x="20" y="1"/>
                      </a:cxn>
                      <a:cxn ang="0">
                        <a:pos x="14" y="1"/>
                      </a:cxn>
                      <a:cxn ang="0">
                        <a:pos x="10" y="2"/>
                      </a:cxn>
                      <a:cxn ang="0">
                        <a:pos x="6" y="2"/>
                      </a:cxn>
                      <a:cxn ang="0">
                        <a:pos x="0" y="2"/>
                      </a:cxn>
                      <a:cxn ang="0">
                        <a:pos x="7" y="3"/>
                      </a:cxn>
                      <a:cxn ang="0">
                        <a:pos x="14" y="4"/>
                      </a:cxn>
                      <a:cxn ang="0">
                        <a:pos x="18" y="4"/>
                      </a:cxn>
                      <a:cxn ang="0">
                        <a:pos x="20" y="4"/>
                      </a:cxn>
                      <a:cxn ang="0">
                        <a:pos x="27" y="0"/>
                      </a:cxn>
                    </a:cxnLst>
                    <a:rect l="0" t="0" r="r" b="b"/>
                    <a:pathLst>
                      <a:path w="28" h="5">
                        <a:moveTo>
                          <a:pt x="27" y="0"/>
                        </a:moveTo>
                        <a:lnTo>
                          <a:pt x="20" y="1"/>
                        </a:lnTo>
                        <a:lnTo>
                          <a:pt x="14" y="1"/>
                        </a:lnTo>
                        <a:lnTo>
                          <a:pt x="10" y="2"/>
                        </a:lnTo>
                        <a:lnTo>
                          <a:pt x="6" y="2"/>
                        </a:lnTo>
                        <a:lnTo>
                          <a:pt x="0" y="2"/>
                        </a:lnTo>
                        <a:lnTo>
                          <a:pt x="7" y="3"/>
                        </a:lnTo>
                        <a:lnTo>
                          <a:pt x="14" y="4"/>
                        </a:lnTo>
                        <a:lnTo>
                          <a:pt x="18" y="4"/>
                        </a:lnTo>
                        <a:lnTo>
                          <a:pt x="20" y="4"/>
                        </a:lnTo>
                        <a:lnTo>
                          <a:pt x="27"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grpSp>
        <p:sp>
          <p:nvSpPr>
            <p:cNvPr id="199891" name="Rectangle 211"/>
            <p:cNvSpPr>
              <a:spLocks noChangeArrowheads="1"/>
            </p:cNvSpPr>
            <p:nvPr/>
          </p:nvSpPr>
          <p:spPr bwMode="auto">
            <a:xfrm>
              <a:off x="3379" y="2961"/>
              <a:ext cx="497" cy="226"/>
            </a:xfrm>
            <a:prstGeom prst="rect">
              <a:avLst/>
            </a:prstGeom>
            <a:noFill/>
            <a:ln w="12700">
              <a:noFill/>
              <a:miter lim="800000"/>
              <a:headEnd/>
              <a:tailEnd/>
            </a:ln>
            <a:effectLst/>
          </p:spPr>
          <p:txBody>
            <a:bodyPr wrap="none" lIns="90488" tIns="44450" rIns="90488" bIns="44450">
              <a:spAutoFit/>
            </a:bodyPr>
            <a:lstStyle/>
            <a:p>
              <a:pPr algn="l" rtl="1">
                <a:lnSpc>
                  <a:spcPct val="90000"/>
                </a:lnSpc>
              </a:pPr>
              <a:r>
                <a:rPr lang="en-US" sz="1600" dirty="0">
                  <a:solidFill>
                    <a:schemeClr val="tx1"/>
                  </a:solidFill>
                  <a:latin typeface="Arial" charset="0"/>
                </a:rPr>
                <a:t>AA082</a:t>
              </a:r>
            </a:p>
          </p:txBody>
        </p:sp>
        <p:grpSp>
          <p:nvGrpSpPr>
            <p:cNvPr id="199715" name="Group 212"/>
            <p:cNvGrpSpPr>
              <a:grpSpLocks/>
            </p:cNvGrpSpPr>
            <p:nvPr/>
          </p:nvGrpSpPr>
          <p:grpSpPr bwMode="auto">
            <a:xfrm>
              <a:off x="3153" y="2860"/>
              <a:ext cx="195" cy="152"/>
              <a:chOff x="3153" y="2860"/>
              <a:chExt cx="195" cy="152"/>
            </a:xfrm>
          </p:grpSpPr>
          <p:grpSp>
            <p:nvGrpSpPr>
              <p:cNvPr id="199716" name="Group 213"/>
              <p:cNvGrpSpPr>
                <a:grpSpLocks/>
              </p:cNvGrpSpPr>
              <p:nvPr/>
            </p:nvGrpSpPr>
            <p:grpSpPr bwMode="auto">
              <a:xfrm>
                <a:off x="3153" y="2860"/>
                <a:ext cx="144" cy="152"/>
                <a:chOff x="3153" y="2860"/>
                <a:chExt cx="144" cy="152"/>
              </a:xfrm>
            </p:grpSpPr>
            <p:sp>
              <p:nvSpPr>
                <p:cNvPr id="199894" name="Arc 214"/>
                <p:cNvSpPr>
                  <a:spLocks/>
                </p:cNvSpPr>
                <p:nvPr/>
              </p:nvSpPr>
              <p:spPr bwMode="auto">
                <a:xfrm>
                  <a:off x="3241" y="2864"/>
                  <a:ext cx="32" cy="6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sp>
              <p:nvSpPr>
                <p:cNvPr id="199895" name="Arc 215"/>
                <p:cNvSpPr>
                  <a:spLocks/>
                </p:cNvSpPr>
                <p:nvPr/>
              </p:nvSpPr>
              <p:spPr bwMode="auto">
                <a:xfrm>
                  <a:off x="3197" y="2860"/>
                  <a:ext cx="64" cy="11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sp>
              <p:nvSpPr>
                <p:cNvPr id="199896" name="Arc 216"/>
                <p:cNvSpPr>
                  <a:spLocks/>
                </p:cNvSpPr>
                <p:nvPr/>
              </p:nvSpPr>
              <p:spPr bwMode="auto">
                <a:xfrm>
                  <a:off x="3153" y="2860"/>
                  <a:ext cx="80" cy="15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sp>
              <p:nvSpPr>
                <p:cNvPr id="199897" name="Arc 217"/>
                <p:cNvSpPr>
                  <a:spLocks/>
                </p:cNvSpPr>
                <p:nvPr/>
              </p:nvSpPr>
              <p:spPr bwMode="auto">
                <a:xfrm>
                  <a:off x="3281" y="2864"/>
                  <a:ext cx="16" cy="40"/>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hlink"/>
                  </a:solidFill>
                  <a:round/>
                  <a:headEnd/>
                  <a:tailEnd/>
                </a:ln>
                <a:effectLst/>
              </p:spPr>
              <p:txBody>
                <a:bodyPr/>
                <a:lstStyle/>
                <a:p>
                  <a:endParaRPr lang="en-US"/>
                </a:p>
              </p:txBody>
            </p:sp>
          </p:grpSp>
          <p:sp>
            <p:nvSpPr>
              <p:cNvPr id="199898" name="Rectangle 218"/>
              <p:cNvSpPr>
                <a:spLocks noChangeArrowheads="1"/>
              </p:cNvSpPr>
              <p:nvPr/>
            </p:nvSpPr>
            <p:spPr bwMode="auto">
              <a:xfrm>
                <a:off x="3336" y="2868"/>
                <a:ext cx="12" cy="8"/>
              </a:xfrm>
              <a:prstGeom prst="rect">
                <a:avLst/>
              </a:prstGeom>
              <a:solidFill>
                <a:schemeClr val="hlink"/>
              </a:solidFill>
              <a:ln w="12700">
                <a:solidFill>
                  <a:schemeClr val="hlink"/>
                </a:solidFill>
                <a:miter lim="800000"/>
                <a:headEnd/>
                <a:tailEnd/>
              </a:ln>
              <a:effectLst/>
            </p:spPr>
            <p:txBody>
              <a:bodyPr wrap="none" anchor="ctr"/>
              <a:lstStyle/>
              <a:p>
                <a:endParaRPr lang="en-US"/>
              </a:p>
            </p:txBody>
          </p:sp>
        </p:grpSp>
      </p:grpSp>
      <p:grpSp>
        <p:nvGrpSpPr>
          <p:cNvPr id="199724" name="Group 219"/>
          <p:cNvGrpSpPr>
            <a:grpSpLocks/>
          </p:cNvGrpSpPr>
          <p:nvPr/>
        </p:nvGrpSpPr>
        <p:grpSpPr bwMode="auto">
          <a:xfrm>
            <a:off x="1684338" y="3460750"/>
            <a:ext cx="1370012" cy="706438"/>
            <a:chOff x="345" y="2682"/>
            <a:chExt cx="863" cy="515"/>
          </a:xfrm>
        </p:grpSpPr>
        <p:grpSp>
          <p:nvGrpSpPr>
            <p:cNvPr id="199732" name="Group 220"/>
            <p:cNvGrpSpPr>
              <a:grpSpLocks/>
            </p:cNvGrpSpPr>
            <p:nvPr/>
          </p:nvGrpSpPr>
          <p:grpSpPr bwMode="auto">
            <a:xfrm>
              <a:off x="345" y="2682"/>
              <a:ext cx="697" cy="227"/>
              <a:chOff x="345" y="2682"/>
              <a:chExt cx="697" cy="227"/>
            </a:xfrm>
          </p:grpSpPr>
          <p:grpSp>
            <p:nvGrpSpPr>
              <p:cNvPr id="199739" name="Group 221"/>
              <p:cNvGrpSpPr>
                <a:grpSpLocks/>
              </p:cNvGrpSpPr>
              <p:nvPr/>
            </p:nvGrpSpPr>
            <p:grpSpPr bwMode="auto">
              <a:xfrm>
                <a:off x="364" y="2682"/>
                <a:ext cx="678" cy="196"/>
                <a:chOff x="364" y="2682"/>
                <a:chExt cx="678" cy="196"/>
              </a:xfrm>
            </p:grpSpPr>
            <p:sp>
              <p:nvSpPr>
                <p:cNvPr id="199902" name="Freeform 222"/>
                <p:cNvSpPr>
                  <a:spLocks/>
                </p:cNvSpPr>
                <p:nvPr/>
              </p:nvSpPr>
              <p:spPr bwMode="auto">
                <a:xfrm>
                  <a:off x="364" y="2682"/>
                  <a:ext cx="678" cy="196"/>
                </a:xfrm>
                <a:custGeom>
                  <a:avLst/>
                  <a:gdLst/>
                  <a:ahLst/>
                  <a:cxnLst>
                    <a:cxn ang="0">
                      <a:pos x="33" y="0"/>
                    </a:cxn>
                    <a:cxn ang="0">
                      <a:pos x="125" y="115"/>
                    </a:cxn>
                    <a:cxn ang="0">
                      <a:pos x="132" y="120"/>
                    </a:cxn>
                    <a:cxn ang="0">
                      <a:pos x="417" y="120"/>
                    </a:cxn>
                    <a:cxn ang="0">
                      <a:pos x="612" y="115"/>
                    </a:cxn>
                    <a:cxn ang="0">
                      <a:pos x="621" y="116"/>
                    </a:cxn>
                    <a:cxn ang="0">
                      <a:pos x="630" y="119"/>
                    </a:cxn>
                    <a:cxn ang="0">
                      <a:pos x="638" y="123"/>
                    </a:cxn>
                    <a:cxn ang="0">
                      <a:pos x="646" y="128"/>
                    </a:cxn>
                    <a:cxn ang="0">
                      <a:pos x="651" y="133"/>
                    </a:cxn>
                    <a:cxn ang="0">
                      <a:pos x="658" y="143"/>
                    </a:cxn>
                    <a:cxn ang="0">
                      <a:pos x="664" y="147"/>
                    </a:cxn>
                    <a:cxn ang="0">
                      <a:pos x="669" y="151"/>
                    </a:cxn>
                    <a:cxn ang="0">
                      <a:pos x="673" y="155"/>
                    </a:cxn>
                    <a:cxn ang="0">
                      <a:pos x="676" y="159"/>
                    </a:cxn>
                    <a:cxn ang="0">
                      <a:pos x="677" y="163"/>
                    </a:cxn>
                    <a:cxn ang="0">
                      <a:pos x="677" y="166"/>
                    </a:cxn>
                    <a:cxn ang="0">
                      <a:pos x="674" y="172"/>
                    </a:cxn>
                    <a:cxn ang="0">
                      <a:pos x="669" y="176"/>
                    </a:cxn>
                    <a:cxn ang="0">
                      <a:pos x="659" y="180"/>
                    </a:cxn>
                    <a:cxn ang="0">
                      <a:pos x="648" y="182"/>
                    </a:cxn>
                    <a:cxn ang="0">
                      <a:pos x="635" y="184"/>
                    </a:cxn>
                    <a:cxn ang="0">
                      <a:pos x="618" y="186"/>
                    </a:cxn>
                    <a:cxn ang="0">
                      <a:pos x="557" y="187"/>
                    </a:cxn>
                    <a:cxn ang="0">
                      <a:pos x="258" y="195"/>
                    </a:cxn>
                    <a:cxn ang="0">
                      <a:pos x="181" y="195"/>
                    </a:cxn>
                    <a:cxn ang="0">
                      <a:pos x="138" y="190"/>
                    </a:cxn>
                    <a:cxn ang="0">
                      <a:pos x="114" y="187"/>
                    </a:cxn>
                    <a:cxn ang="0">
                      <a:pos x="97" y="183"/>
                    </a:cxn>
                    <a:cxn ang="0">
                      <a:pos x="35" y="164"/>
                    </a:cxn>
                    <a:cxn ang="0">
                      <a:pos x="5" y="152"/>
                    </a:cxn>
                    <a:cxn ang="0">
                      <a:pos x="19" y="142"/>
                    </a:cxn>
                    <a:cxn ang="0">
                      <a:pos x="27" y="93"/>
                    </a:cxn>
                    <a:cxn ang="0">
                      <a:pos x="0" y="0"/>
                    </a:cxn>
                  </a:cxnLst>
                  <a:rect l="0" t="0" r="r" b="b"/>
                  <a:pathLst>
                    <a:path w="678" h="196">
                      <a:moveTo>
                        <a:pt x="0" y="0"/>
                      </a:moveTo>
                      <a:lnTo>
                        <a:pt x="33" y="0"/>
                      </a:lnTo>
                      <a:lnTo>
                        <a:pt x="122" y="112"/>
                      </a:lnTo>
                      <a:lnTo>
                        <a:pt x="125" y="115"/>
                      </a:lnTo>
                      <a:lnTo>
                        <a:pt x="129" y="118"/>
                      </a:lnTo>
                      <a:lnTo>
                        <a:pt x="132" y="120"/>
                      </a:lnTo>
                      <a:lnTo>
                        <a:pt x="306" y="120"/>
                      </a:lnTo>
                      <a:lnTo>
                        <a:pt x="417" y="120"/>
                      </a:lnTo>
                      <a:lnTo>
                        <a:pt x="608" y="115"/>
                      </a:lnTo>
                      <a:lnTo>
                        <a:pt x="612" y="115"/>
                      </a:lnTo>
                      <a:lnTo>
                        <a:pt x="616" y="116"/>
                      </a:lnTo>
                      <a:lnTo>
                        <a:pt x="621" y="116"/>
                      </a:lnTo>
                      <a:lnTo>
                        <a:pt x="625" y="117"/>
                      </a:lnTo>
                      <a:lnTo>
                        <a:pt x="630" y="119"/>
                      </a:lnTo>
                      <a:lnTo>
                        <a:pt x="635" y="121"/>
                      </a:lnTo>
                      <a:lnTo>
                        <a:pt x="638" y="123"/>
                      </a:lnTo>
                      <a:lnTo>
                        <a:pt x="642" y="126"/>
                      </a:lnTo>
                      <a:lnTo>
                        <a:pt x="646" y="128"/>
                      </a:lnTo>
                      <a:lnTo>
                        <a:pt x="648" y="131"/>
                      </a:lnTo>
                      <a:lnTo>
                        <a:pt x="651" y="133"/>
                      </a:lnTo>
                      <a:lnTo>
                        <a:pt x="656" y="138"/>
                      </a:lnTo>
                      <a:lnTo>
                        <a:pt x="658" y="143"/>
                      </a:lnTo>
                      <a:lnTo>
                        <a:pt x="660" y="145"/>
                      </a:lnTo>
                      <a:lnTo>
                        <a:pt x="664" y="147"/>
                      </a:lnTo>
                      <a:lnTo>
                        <a:pt x="668" y="150"/>
                      </a:lnTo>
                      <a:lnTo>
                        <a:pt x="669" y="151"/>
                      </a:lnTo>
                      <a:lnTo>
                        <a:pt x="671" y="153"/>
                      </a:lnTo>
                      <a:lnTo>
                        <a:pt x="673" y="155"/>
                      </a:lnTo>
                      <a:lnTo>
                        <a:pt x="675" y="157"/>
                      </a:lnTo>
                      <a:lnTo>
                        <a:pt x="676" y="159"/>
                      </a:lnTo>
                      <a:lnTo>
                        <a:pt x="676" y="161"/>
                      </a:lnTo>
                      <a:lnTo>
                        <a:pt x="677" y="163"/>
                      </a:lnTo>
                      <a:lnTo>
                        <a:pt x="677" y="164"/>
                      </a:lnTo>
                      <a:lnTo>
                        <a:pt x="677" y="166"/>
                      </a:lnTo>
                      <a:lnTo>
                        <a:pt x="676" y="169"/>
                      </a:lnTo>
                      <a:lnTo>
                        <a:pt x="674" y="172"/>
                      </a:lnTo>
                      <a:lnTo>
                        <a:pt x="672" y="173"/>
                      </a:lnTo>
                      <a:lnTo>
                        <a:pt x="669" y="176"/>
                      </a:lnTo>
                      <a:lnTo>
                        <a:pt x="664" y="179"/>
                      </a:lnTo>
                      <a:lnTo>
                        <a:pt x="659" y="180"/>
                      </a:lnTo>
                      <a:lnTo>
                        <a:pt x="654" y="181"/>
                      </a:lnTo>
                      <a:lnTo>
                        <a:pt x="648" y="182"/>
                      </a:lnTo>
                      <a:lnTo>
                        <a:pt x="642" y="183"/>
                      </a:lnTo>
                      <a:lnTo>
                        <a:pt x="635" y="184"/>
                      </a:lnTo>
                      <a:lnTo>
                        <a:pt x="625" y="186"/>
                      </a:lnTo>
                      <a:lnTo>
                        <a:pt x="618" y="186"/>
                      </a:lnTo>
                      <a:lnTo>
                        <a:pt x="602" y="187"/>
                      </a:lnTo>
                      <a:lnTo>
                        <a:pt x="557" y="187"/>
                      </a:lnTo>
                      <a:lnTo>
                        <a:pt x="459" y="189"/>
                      </a:lnTo>
                      <a:lnTo>
                        <a:pt x="258" y="195"/>
                      </a:lnTo>
                      <a:lnTo>
                        <a:pt x="248" y="195"/>
                      </a:lnTo>
                      <a:lnTo>
                        <a:pt x="181" y="195"/>
                      </a:lnTo>
                      <a:lnTo>
                        <a:pt x="165" y="193"/>
                      </a:lnTo>
                      <a:lnTo>
                        <a:pt x="138" y="190"/>
                      </a:lnTo>
                      <a:lnTo>
                        <a:pt x="124" y="189"/>
                      </a:lnTo>
                      <a:lnTo>
                        <a:pt x="114" y="187"/>
                      </a:lnTo>
                      <a:lnTo>
                        <a:pt x="104" y="185"/>
                      </a:lnTo>
                      <a:lnTo>
                        <a:pt x="97" y="183"/>
                      </a:lnTo>
                      <a:lnTo>
                        <a:pt x="86" y="180"/>
                      </a:lnTo>
                      <a:lnTo>
                        <a:pt x="35" y="164"/>
                      </a:lnTo>
                      <a:lnTo>
                        <a:pt x="24" y="159"/>
                      </a:lnTo>
                      <a:lnTo>
                        <a:pt x="5" y="152"/>
                      </a:lnTo>
                      <a:lnTo>
                        <a:pt x="5" y="146"/>
                      </a:lnTo>
                      <a:lnTo>
                        <a:pt x="19" y="142"/>
                      </a:lnTo>
                      <a:lnTo>
                        <a:pt x="38" y="130"/>
                      </a:lnTo>
                      <a:lnTo>
                        <a:pt x="27" y="93"/>
                      </a:lnTo>
                      <a:lnTo>
                        <a:pt x="16" y="57"/>
                      </a:lnTo>
                      <a:lnTo>
                        <a:pt x="0" y="0"/>
                      </a:lnTo>
                    </a:path>
                  </a:pathLst>
                </a:custGeom>
                <a:solidFill>
                  <a:srgbClr val="BFBFBF"/>
                </a:solidFill>
                <a:ln w="127000" cap="rnd" cmpd="sng">
                  <a:noFill/>
                  <a:prstDash val="solid"/>
                  <a:round/>
                  <a:headEnd type="none" w="med" len="med"/>
                  <a:tailEnd type="none" w="med" len="med"/>
                </a:ln>
                <a:effectLst/>
              </p:spPr>
              <p:txBody>
                <a:bodyPr/>
                <a:lstStyle/>
                <a:p>
                  <a:endParaRPr lang="en-US"/>
                </a:p>
              </p:txBody>
            </p:sp>
            <p:grpSp>
              <p:nvGrpSpPr>
                <p:cNvPr id="199746" name="Group 223"/>
                <p:cNvGrpSpPr>
                  <a:grpSpLocks/>
                </p:cNvGrpSpPr>
                <p:nvPr/>
              </p:nvGrpSpPr>
              <p:grpSpPr bwMode="auto">
                <a:xfrm>
                  <a:off x="482" y="2808"/>
                  <a:ext cx="502" cy="33"/>
                  <a:chOff x="482" y="2808"/>
                  <a:chExt cx="502" cy="33"/>
                </a:xfrm>
              </p:grpSpPr>
              <p:sp>
                <p:nvSpPr>
                  <p:cNvPr id="199904" name="Freeform 224"/>
                  <p:cNvSpPr>
                    <a:spLocks/>
                  </p:cNvSpPr>
                  <p:nvPr/>
                </p:nvSpPr>
                <p:spPr bwMode="auto">
                  <a:xfrm>
                    <a:off x="970" y="2808"/>
                    <a:ext cx="14" cy="32"/>
                  </a:xfrm>
                  <a:custGeom>
                    <a:avLst/>
                    <a:gdLst/>
                    <a:ahLst/>
                    <a:cxnLst>
                      <a:cxn ang="0">
                        <a:pos x="0" y="0"/>
                      </a:cxn>
                      <a:cxn ang="0">
                        <a:pos x="11" y="0"/>
                      </a:cxn>
                      <a:cxn ang="0">
                        <a:pos x="12" y="1"/>
                      </a:cxn>
                      <a:cxn ang="0">
                        <a:pos x="13" y="3"/>
                      </a:cxn>
                      <a:cxn ang="0">
                        <a:pos x="13" y="5"/>
                      </a:cxn>
                      <a:cxn ang="0">
                        <a:pos x="13" y="9"/>
                      </a:cxn>
                      <a:cxn ang="0">
                        <a:pos x="13" y="24"/>
                      </a:cxn>
                      <a:cxn ang="0">
                        <a:pos x="12" y="27"/>
                      </a:cxn>
                      <a:cxn ang="0">
                        <a:pos x="11" y="31"/>
                      </a:cxn>
                      <a:cxn ang="0">
                        <a:pos x="0" y="31"/>
                      </a:cxn>
                      <a:cxn ang="0">
                        <a:pos x="1" y="28"/>
                      </a:cxn>
                      <a:cxn ang="0">
                        <a:pos x="2" y="24"/>
                      </a:cxn>
                      <a:cxn ang="0">
                        <a:pos x="2" y="9"/>
                      </a:cxn>
                      <a:cxn ang="0">
                        <a:pos x="2" y="5"/>
                      </a:cxn>
                      <a:cxn ang="0">
                        <a:pos x="1" y="3"/>
                      </a:cxn>
                      <a:cxn ang="0">
                        <a:pos x="1" y="1"/>
                      </a:cxn>
                      <a:cxn ang="0">
                        <a:pos x="0" y="0"/>
                      </a:cxn>
                    </a:cxnLst>
                    <a:rect l="0" t="0" r="r" b="b"/>
                    <a:pathLst>
                      <a:path w="14" h="32">
                        <a:moveTo>
                          <a:pt x="0" y="0"/>
                        </a:moveTo>
                        <a:lnTo>
                          <a:pt x="11" y="0"/>
                        </a:lnTo>
                        <a:lnTo>
                          <a:pt x="12" y="1"/>
                        </a:lnTo>
                        <a:lnTo>
                          <a:pt x="13" y="3"/>
                        </a:lnTo>
                        <a:lnTo>
                          <a:pt x="13" y="5"/>
                        </a:lnTo>
                        <a:lnTo>
                          <a:pt x="13" y="9"/>
                        </a:lnTo>
                        <a:lnTo>
                          <a:pt x="13" y="24"/>
                        </a:lnTo>
                        <a:lnTo>
                          <a:pt x="12" y="27"/>
                        </a:lnTo>
                        <a:lnTo>
                          <a:pt x="11" y="31"/>
                        </a:lnTo>
                        <a:lnTo>
                          <a:pt x="0" y="31"/>
                        </a:lnTo>
                        <a:lnTo>
                          <a:pt x="1" y="28"/>
                        </a:lnTo>
                        <a:lnTo>
                          <a:pt x="2" y="24"/>
                        </a:lnTo>
                        <a:lnTo>
                          <a:pt x="2" y="9"/>
                        </a:lnTo>
                        <a:lnTo>
                          <a:pt x="2" y="5"/>
                        </a:lnTo>
                        <a:lnTo>
                          <a:pt x="1" y="3"/>
                        </a:lnTo>
                        <a:lnTo>
                          <a:pt x="1" y="1"/>
                        </a:lnTo>
                        <a:lnTo>
                          <a:pt x="0"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905" name="Freeform 225"/>
                  <p:cNvSpPr>
                    <a:spLocks/>
                  </p:cNvSpPr>
                  <p:nvPr/>
                </p:nvSpPr>
                <p:spPr bwMode="auto">
                  <a:xfrm>
                    <a:off x="835" y="2808"/>
                    <a:ext cx="12" cy="33"/>
                  </a:xfrm>
                  <a:custGeom>
                    <a:avLst/>
                    <a:gdLst/>
                    <a:ahLst/>
                    <a:cxnLst>
                      <a:cxn ang="0">
                        <a:pos x="0" y="0"/>
                      </a:cxn>
                      <a:cxn ang="0">
                        <a:pos x="10" y="0"/>
                      </a:cxn>
                      <a:cxn ang="0">
                        <a:pos x="10" y="2"/>
                      </a:cxn>
                      <a:cxn ang="0">
                        <a:pos x="11" y="4"/>
                      </a:cxn>
                      <a:cxn ang="0">
                        <a:pos x="11" y="6"/>
                      </a:cxn>
                      <a:cxn ang="0">
                        <a:pos x="11" y="9"/>
                      </a:cxn>
                      <a:cxn ang="0">
                        <a:pos x="11" y="25"/>
                      </a:cxn>
                      <a:cxn ang="0">
                        <a:pos x="10" y="28"/>
                      </a:cxn>
                      <a:cxn ang="0">
                        <a:pos x="10" y="32"/>
                      </a:cxn>
                      <a:cxn ang="0">
                        <a:pos x="0" y="32"/>
                      </a:cxn>
                      <a:cxn ang="0">
                        <a:pos x="1" y="29"/>
                      </a:cxn>
                      <a:cxn ang="0">
                        <a:pos x="1" y="25"/>
                      </a:cxn>
                      <a:cxn ang="0">
                        <a:pos x="1" y="9"/>
                      </a:cxn>
                      <a:cxn ang="0">
                        <a:pos x="1" y="6"/>
                      </a:cxn>
                      <a:cxn ang="0">
                        <a:pos x="1" y="4"/>
                      </a:cxn>
                      <a:cxn ang="0">
                        <a:pos x="1" y="2"/>
                      </a:cxn>
                      <a:cxn ang="0">
                        <a:pos x="0" y="0"/>
                      </a:cxn>
                    </a:cxnLst>
                    <a:rect l="0" t="0" r="r" b="b"/>
                    <a:pathLst>
                      <a:path w="12" h="33">
                        <a:moveTo>
                          <a:pt x="0" y="0"/>
                        </a:moveTo>
                        <a:lnTo>
                          <a:pt x="10" y="0"/>
                        </a:lnTo>
                        <a:lnTo>
                          <a:pt x="10" y="2"/>
                        </a:lnTo>
                        <a:lnTo>
                          <a:pt x="11" y="4"/>
                        </a:lnTo>
                        <a:lnTo>
                          <a:pt x="11" y="6"/>
                        </a:lnTo>
                        <a:lnTo>
                          <a:pt x="11" y="9"/>
                        </a:lnTo>
                        <a:lnTo>
                          <a:pt x="11" y="25"/>
                        </a:lnTo>
                        <a:lnTo>
                          <a:pt x="10" y="28"/>
                        </a:lnTo>
                        <a:lnTo>
                          <a:pt x="10" y="32"/>
                        </a:lnTo>
                        <a:lnTo>
                          <a:pt x="0" y="32"/>
                        </a:lnTo>
                        <a:lnTo>
                          <a:pt x="1" y="29"/>
                        </a:lnTo>
                        <a:lnTo>
                          <a:pt x="1" y="25"/>
                        </a:lnTo>
                        <a:lnTo>
                          <a:pt x="1" y="9"/>
                        </a:lnTo>
                        <a:lnTo>
                          <a:pt x="1" y="6"/>
                        </a:lnTo>
                        <a:lnTo>
                          <a:pt x="1" y="4"/>
                        </a:lnTo>
                        <a:lnTo>
                          <a:pt x="1" y="2"/>
                        </a:lnTo>
                        <a:lnTo>
                          <a:pt x="0"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906" name="Freeform 226"/>
                  <p:cNvSpPr>
                    <a:spLocks/>
                  </p:cNvSpPr>
                  <p:nvPr/>
                </p:nvSpPr>
                <p:spPr bwMode="auto">
                  <a:xfrm>
                    <a:off x="604" y="2811"/>
                    <a:ext cx="12" cy="29"/>
                  </a:xfrm>
                  <a:custGeom>
                    <a:avLst/>
                    <a:gdLst/>
                    <a:ahLst/>
                    <a:cxnLst>
                      <a:cxn ang="0">
                        <a:pos x="0" y="0"/>
                      </a:cxn>
                      <a:cxn ang="0">
                        <a:pos x="10" y="0"/>
                      </a:cxn>
                      <a:cxn ang="0">
                        <a:pos x="10" y="2"/>
                      </a:cxn>
                      <a:cxn ang="0">
                        <a:pos x="11" y="4"/>
                      </a:cxn>
                      <a:cxn ang="0">
                        <a:pos x="11" y="5"/>
                      </a:cxn>
                      <a:cxn ang="0">
                        <a:pos x="11" y="9"/>
                      </a:cxn>
                      <a:cxn ang="0">
                        <a:pos x="11" y="24"/>
                      </a:cxn>
                      <a:cxn ang="0">
                        <a:pos x="11" y="28"/>
                      </a:cxn>
                      <a:cxn ang="0">
                        <a:pos x="0" y="28"/>
                      </a:cxn>
                      <a:cxn ang="0">
                        <a:pos x="1" y="24"/>
                      </a:cxn>
                      <a:cxn ang="0">
                        <a:pos x="1" y="9"/>
                      </a:cxn>
                      <a:cxn ang="0">
                        <a:pos x="1" y="5"/>
                      </a:cxn>
                      <a:cxn ang="0">
                        <a:pos x="1" y="3"/>
                      </a:cxn>
                      <a:cxn ang="0">
                        <a:pos x="0" y="2"/>
                      </a:cxn>
                      <a:cxn ang="0">
                        <a:pos x="0" y="0"/>
                      </a:cxn>
                    </a:cxnLst>
                    <a:rect l="0" t="0" r="r" b="b"/>
                    <a:pathLst>
                      <a:path w="12" h="29">
                        <a:moveTo>
                          <a:pt x="0" y="0"/>
                        </a:moveTo>
                        <a:lnTo>
                          <a:pt x="10" y="0"/>
                        </a:lnTo>
                        <a:lnTo>
                          <a:pt x="10" y="2"/>
                        </a:lnTo>
                        <a:lnTo>
                          <a:pt x="11" y="4"/>
                        </a:lnTo>
                        <a:lnTo>
                          <a:pt x="11" y="5"/>
                        </a:lnTo>
                        <a:lnTo>
                          <a:pt x="11" y="9"/>
                        </a:lnTo>
                        <a:lnTo>
                          <a:pt x="11" y="24"/>
                        </a:lnTo>
                        <a:lnTo>
                          <a:pt x="11" y="28"/>
                        </a:lnTo>
                        <a:lnTo>
                          <a:pt x="0" y="28"/>
                        </a:lnTo>
                        <a:lnTo>
                          <a:pt x="1" y="24"/>
                        </a:lnTo>
                        <a:lnTo>
                          <a:pt x="1" y="9"/>
                        </a:lnTo>
                        <a:lnTo>
                          <a:pt x="1" y="5"/>
                        </a:lnTo>
                        <a:lnTo>
                          <a:pt x="1" y="3"/>
                        </a:lnTo>
                        <a:lnTo>
                          <a:pt x="0" y="2"/>
                        </a:lnTo>
                        <a:lnTo>
                          <a:pt x="0"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sp>
                <p:nvSpPr>
                  <p:cNvPr id="199907" name="Freeform 227"/>
                  <p:cNvSpPr>
                    <a:spLocks/>
                  </p:cNvSpPr>
                  <p:nvPr/>
                </p:nvSpPr>
                <p:spPr bwMode="auto">
                  <a:xfrm>
                    <a:off x="482" y="2814"/>
                    <a:ext cx="13" cy="27"/>
                  </a:xfrm>
                  <a:custGeom>
                    <a:avLst/>
                    <a:gdLst/>
                    <a:ahLst/>
                    <a:cxnLst>
                      <a:cxn ang="0">
                        <a:pos x="12" y="0"/>
                      </a:cxn>
                      <a:cxn ang="0">
                        <a:pos x="1" y="0"/>
                      </a:cxn>
                      <a:cxn ang="0">
                        <a:pos x="1" y="1"/>
                      </a:cxn>
                      <a:cxn ang="0">
                        <a:pos x="1" y="3"/>
                      </a:cxn>
                      <a:cxn ang="0">
                        <a:pos x="1" y="5"/>
                      </a:cxn>
                      <a:cxn ang="0">
                        <a:pos x="0" y="8"/>
                      </a:cxn>
                      <a:cxn ang="0">
                        <a:pos x="1" y="23"/>
                      </a:cxn>
                      <a:cxn ang="0">
                        <a:pos x="1" y="26"/>
                      </a:cxn>
                      <a:cxn ang="0">
                        <a:pos x="11" y="26"/>
                      </a:cxn>
                      <a:cxn ang="0">
                        <a:pos x="11" y="23"/>
                      </a:cxn>
                      <a:cxn ang="0">
                        <a:pos x="11" y="8"/>
                      </a:cxn>
                      <a:cxn ang="0">
                        <a:pos x="11" y="5"/>
                      </a:cxn>
                      <a:cxn ang="0">
                        <a:pos x="11" y="3"/>
                      </a:cxn>
                      <a:cxn ang="0">
                        <a:pos x="12" y="1"/>
                      </a:cxn>
                      <a:cxn ang="0">
                        <a:pos x="12" y="0"/>
                      </a:cxn>
                    </a:cxnLst>
                    <a:rect l="0" t="0" r="r" b="b"/>
                    <a:pathLst>
                      <a:path w="13" h="27">
                        <a:moveTo>
                          <a:pt x="12" y="0"/>
                        </a:moveTo>
                        <a:lnTo>
                          <a:pt x="1" y="0"/>
                        </a:lnTo>
                        <a:lnTo>
                          <a:pt x="1" y="1"/>
                        </a:lnTo>
                        <a:lnTo>
                          <a:pt x="1" y="3"/>
                        </a:lnTo>
                        <a:lnTo>
                          <a:pt x="1" y="5"/>
                        </a:lnTo>
                        <a:lnTo>
                          <a:pt x="0" y="8"/>
                        </a:lnTo>
                        <a:lnTo>
                          <a:pt x="1" y="23"/>
                        </a:lnTo>
                        <a:lnTo>
                          <a:pt x="1" y="26"/>
                        </a:lnTo>
                        <a:lnTo>
                          <a:pt x="11" y="26"/>
                        </a:lnTo>
                        <a:lnTo>
                          <a:pt x="11" y="23"/>
                        </a:lnTo>
                        <a:lnTo>
                          <a:pt x="11" y="8"/>
                        </a:lnTo>
                        <a:lnTo>
                          <a:pt x="11" y="5"/>
                        </a:lnTo>
                        <a:lnTo>
                          <a:pt x="11" y="3"/>
                        </a:lnTo>
                        <a:lnTo>
                          <a:pt x="12" y="1"/>
                        </a:lnTo>
                        <a:lnTo>
                          <a:pt x="12" y="0"/>
                        </a:lnTo>
                      </a:path>
                    </a:pathLst>
                  </a:custGeom>
                  <a:solidFill>
                    <a:srgbClr val="BFBFBF"/>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199754" name="Group 228"/>
                <p:cNvGrpSpPr>
                  <a:grpSpLocks/>
                </p:cNvGrpSpPr>
                <p:nvPr/>
              </p:nvGrpSpPr>
              <p:grpSpPr bwMode="auto">
                <a:xfrm>
                  <a:off x="503" y="2818"/>
                  <a:ext cx="453" cy="14"/>
                  <a:chOff x="503" y="2818"/>
                  <a:chExt cx="453" cy="14"/>
                </a:xfrm>
              </p:grpSpPr>
              <p:grpSp>
                <p:nvGrpSpPr>
                  <p:cNvPr id="199760" name="Group 229"/>
                  <p:cNvGrpSpPr>
                    <a:grpSpLocks/>
                  </p:cNvGrpSpPr>
                  <p:nvPr/>
                </p:nvGrpSpPr>
                <p:grpSpPr bwMode="auto">
                  <a:xfrm>
                    <a:off x="548" y="2826"/>
                    <a:ext cx="45" cy="4"/>
                    <a:chOff x="548" y="2826"/>
                    <a:chExt cx="45" cy="4"/>
                  </a:xfrm>
                </p:grpSpPr>
                <p:sp>
                  <p:nvSpPr>
                    <p:cNvPr id="199910" name="Oval 230"/>
                    <p:cNvSpPr>
                      <a:spLocks noChangeArrowheads="1"/>
                    </p:cNvSpPr>
                    <p:nvPr/>
                  </p:nvSpPr>
                  <p:spPr bwMode="auto">
                    <a:xfrm flipH="1">
                      <a:off x="592" y="2826"/>
                      <a:ext cx="1" cy="4"/>
                    </a:xfrm>
                    <a:prstGeom prst="ellipse">
                      <a:avLst/>
                    </a:prstGeom>
                    <a:solidFill>
                      <a:srgbClr val="000000"/>
                    </a:solidFill>
                    <a:ln w="12700">
                      <a:noFill/>
                      <a:round/>
                      <a:headEnd/>
                      <a:tailEnd/>
                    </a:ln>
                    <a:effectLst/>
                  </p:spPr>
                  <p:txBody>
                    <a:bodyPr wrap="none" anchor="ctr"/>
                    <a:lstStyle/>
                    <a:p>
                      <a:endParaRPr lang="en-US"/>
                    </a:p>
                  </p:txBody>
                </p:sp>
                <p:sp>
                  <p:nvSpPr>
                    <p:cNvPr id="199911" name="Oval 231"/>
                    <p:cNvSpPr>
                      <a:spLocks noChangeArrowheads="1"/>
                    </p:cNvSpPr>
                    <p:nvPr/>
                  </p:nvSpPr>
                  <p:spPr bwMode="auto">
                    <a:xfrm flipH="1">
                      <a:off x="585" y="2826"/>
                      <a:ext cx="1" cy="4"/>
                    </a:xfrm>
                    <a:prstGeom prst="ellipse">
                      <a:avLst/>
                    </a:prstGeom>
                    <a:solidFill>
                      <a:srgbClr val="000000"/>
                    </a:solidFill>
                    <a:ln w="12700">
                      <a:noFill/>
                      <a:round/>
                      <a:headEnd/>
                      <a:tailEnd/>
                    </a:ln>
                    <a:effectLst/>
                  </p:spPr>
                  <p:txBody>
                    <a:bodyPr wrap="none" anchor="ctr"/>
                    <a:lstStyle/>
                    <a:p>
                      <a:endParaRPr lang="en-US"/>
                    </a:p>
                  </p:txBody>
                </p:sp>
                <p:sp>
                  <p:nvSpPr>
                    <p:cNvPr id="199912" name="Oval 232"/>
                    <p:cNvSpPr>
                      <a:spLocks noChangeArrowheads="1"/>
                    </p:cNvSpPr>
                    <p:nvPr/>
                  </p:nvSpPr>
                  <p:spPr bwMode="auto">
                    <a:xfrm flipH="1">
                      <a:off x="578" y="2826"/>
                      <a:ext cx="1" cy="4"/>
                    </a:xfrm>
                    <a:prstGeom prst="ellipse">
                      <a:avLst/>
                    </a:prstGeom>
                    <a:solidFill>
                      <a:srgbClr val="000000"/>
                    </a:solidFill>
                    <a:ln w="12700">
                      <a:noFill/>
                      <a:round/>
                      <a:headEnd/>
                      <a:tailEnd/>
                    </a:ln>
                    <a:effectLst/>
                  </p:spPr>
                  <p:txBody>
                    <a:bodyPr wrap="none" anchor="ctr"/>
                    <a:lstStyle/>
                    <a:p>
                      <a:endParaRPr lang="en-US"/>
                    </a:p>
                  </p:txBody>
                </p:sp>
                <p:sp>
                  <p:nvSpPr>
                    <p:cNvPr id="199913" name="Oval 233"/>
                    <p:cNvSpPr>
                      <a:spLocks noChangeArrowheads="1"/>
                    </p:cNvSpPr>
                    <p:nvPr/>
                  </p:nvSpPr>
                  <p:spPr bwMode="auto">
                    <a:xfrm>
                      <a:off x="570" y="2826"/>
                      <a:ext cx="1" cy="4"/>
                    </a:xfrm>
                    <a:prstGeom prst="ellipse">
                      <a:avLst/>
                    </a:prstGeom>
                    <a:solidFill>
                      <a:srgbClr val="000000"/>
                    </a:solidFill>
                    <a:ln w="12700">
                      <a:noFill/>
                      <a:round/>
                      <a:headEnd/>
                      <a:tailEnd/>
                    </a:ln>
                    <a:effectLst/>
                  </p:spPr>
                  <p:txBody>
                    <a:bodyPr wrap="none" anchor="ctr"/>
                    <a:lstStyle/>
                    <a:p>
                      <a:endParaRPr lang="en-US"/>
                    </a:p>
                  </p:txBody>
                </p:sp>
                <p:sp>
                  <p:nvSpPr>
                    <p:cNvPr id="199914" name="Oval 234"/>
                    <p:cNvSpPr>
                      <a:spLocks noChangeArrowheads="1"/>
                    </p:cNvSpPr>
                    <p:nvPr/>
                  </p:nvSpPr>
                  <p:spPr bwMode="auto">
                    <a:xfrm>
                      <a:off x="563" y="2826"/>
                      <a:ext cx="1" cy="4"/>
                    </a:xfrm>
                    <a:prstGeom prst="ellipse">
                      <a:avLst/>
                    </a:prstGeom>
                    <a:solidFill>
                      <a:srgbClr val="000000"/>
                    </a:solidFill>
                    <a:ln w="12700">
                      <a:noFill/>
                      <a:round/>
                      <a:headEnd/>
                      <a:tailEnd/>
                    </a:ln>
                    <a:effectLst/>
                  </p:spPr>
                  <p:txBody>
                    <a:bodyPr wrap="none" anchor="ctr"/>
                    <a:lstStyle/>
                    <a:p>
                      <a:endParaRPr lang="en-US"/>
                    </a:p>
                  </p:txBody>
                </p:sp>
                <p:sp>
                  <p:nvSpPr>
                    <p:cNvPr id="199915" name="Oval 235"/>
                    <p:cNvSpPr>
                      <a:spLocks noChangeArrowheads="1"/>
                    </p:cNvSpPr>
                    <p:nvPr/>
                  </p:nvSpPr>
                  <p:spPr bwMode="auto">
                    <a:xfrm flipH="1">
                      <a:off x="555" y="2827"/>
                      <a:ext cx="1" cy="3"/>
                    </a:xfrm>
                    <a:prstGeom prst="ellipse">
                      <a:avLst/>
                    </a:prstGeom>
                    <a:solidFill>
                      <a:srgbClr val="000000"/>
                    </a:solidFill>
                    <a:ln w="12700">
                      <a:noFill/>
                      <a:round/>
                      <a:headEnd/>
                      <a:tailEnd/>
                    </a:ln>
                    <a:effectLst/>
                  </p:spPr>
                  <p:txBody>
                    <a:bodyPr wrap="none" anchor="ctr"/>
                    <a:lstStyle/>
                    <a:p>
                      <a:endParaRPr lang="en-US"/>
                    </a:p>
                  </p:txBody>
                </p:sp>
                <p:sp>
                  <p:nvSpPr>
                    <p:cNvPr id="199916" name="Oval 236"/>
                    <p:cNvSpPr>
                      <a:spLocks noChangeArrowheads="1"/>
                    </p:cNvSpPr>
                    <p:nvPr/>
                  </p:nvSpPr>
                  <p:spPr bwMode="auto">
                    <a:xfrm>
                      <a:off x="548" y="2827"/>
                      <a:ext cx="1" cy="3"/>
                    </a:xfrm>
                    <a:prstGeom prst="ellipse">
                      <a:avLst/>
                    </a:prstGeom>
                    <a:solidFill>
                      <a:srgbClr val="000000"/>
                    </a:solidFill>
                    <a:ln w="12700">
                      <a:noFill/>
                      <a:round/>
                      <a:headEnd/>
                      <a:tailEnd/>
                    </a:ln>
                    <a:effectLst/>
                  </p:spPr>
                  <p:txBody>
                    <a:bodyPr wrap="none" anchor="ctr"/>
                    <a:lstStyle/>
                    <a:p>
                      <a:endParaRPr lang="en-US"/>
                    </a:p>
                  </p:txBody>
                </p:sp>
              </p:grpSp>
              <p:grpSp>
                <p:nvGrpSpPr>
                  <p:cNvPr id="199761" name="Group 237"/>
                  <p:cNvGrpSpPr>
                    <a:grpSpLocks/>
                  </p:cNvGrpSpPr>
                  <p:nvPr/>
                </p:nvGrpSpPr>
                <p:grpSpPr bwMode="auto">
                  <a:xfrm>
                    <a:off x="777" y="2818"/>
                    <a:ext cx="179" cy="9"/>
                    <a:chOff x="777" y="2818"/>
                    <a:chExt cx="179" cy="9"/>
                  </a:xfrm>
                </p:grpSpPr>
                <p:grpSp>
                  <p:nvGrpSpPr>
                    <p:cNvPr id="199764" name="Group 238"/>
                    <p:cNvGrpSpPr>
                      <a:grpSpLocks/>
                    </p:cNvGrpSpPr>
                    <p:nvPr/>
                  </p:nvGrpSpPr>
                  <p:grpSpPr bwMode="auto">
                    <a:xfrm>
                      <a:off x="909" y="2818"/>
                      <a:ext cx="47" cy="5"/>
                      <a:chOff x="909" y="2818"/>
                      <a:chExt cx="47" cy="5"/>
                    </a:xfrm>
                  </p:grpSpPr>
                  <p:sp>
                    <p:nvSpPr>
                      <p:cNvPr id="199919" name="Oval 239"/>
                      <p:cNvSpPr>
                        <a:spLocks noChangeArrowheads="1"/>
                      </p:cNvSpPr>
                      <p:nvPr/>
                    </p:nvSpPr>
                    <p:spPr bwMode="auto">
                      <a:xfrm flipH="1">
                        <a:off x="955" y="2818"/>
                        <a:ext cx="1" cy="5"/>
                      </a:xfrm>
                      <a:prstGeom prst="ellipse">
                        <a:avLst/>
                      </a:prstGeom>
                      <a:solidFill>
                        <a:srgbClr val="000000"/>
                      </a:solidFill>
                      <a:ln w="12700">
                        <a:noFill/>
                        <a:round/>
                        <a:headEnd/>
                        <a:tailEnd/>
                      </a:ln>
                      <a:effectLst/>
                    </p:spPr>
                    <p:txBody>
                      <a:bodyPr wrap="none" anchor="ctr"/>
                      <a:lstStyle/>
                      <a:p>
                        <a:endParaRPr lang="en-US"/>
                      </a:p>
                    </p:txBody>
                  </p:sp>
                  <p:sp>
                    <p:nvSpPr>
                      <p:cNvPr id="199920" name="Oval 240"/>
                      <p:cNvSpPr>
                        <a:spLocks noChangeArrowheads="1"/>
                      </p:cNvSpPr>
                      <p:nvPr/>
                    </p:nvSpPr>
                    <p:spPr bwMode="auto">
                      <a:xfrm flipH="1">
                        <a:off x="948" y="2818"/>
                        <a:ext cx="1" cy="5"/>
                      </a:xfrm>
                      <a:prstGeom prst="ellipse">
                        <a:avLst/>
                      </a:prstGeom>
                      <a:solidFill>
                        <a:srgbClr val="000000"/>
                      </a:solidFill>
                      <a:ln w="12700">
                        <a:noFill/>
                        <a:round/>
                        <a:headEnd/>
                        <a:tailEnd/>
                      </a:ln>
                      <a:effectLst/>
                    </p:spPr>
                    <p:txBody>
                      <a:bodyPr wrap="none" anchor="ctr"/>
                      <a:lstStyle/>
                      <a:p>
                        <a:endParaRPr lang="en-US"/>
                      </a:p>
                    </p:txBody>
                  </p:sp>
                  <p:sp>
                    <p:nvSpPr>
                      <p:cNvPr id="199921" name="Oval 241"/>
                      <p:cNvSpPr>
                        <a:spLocks noChangeArrowheads="1"/>
                      </p:cNvSpPr>
                      <p:nvPr/>
                    </p:nvSpPr>
                    <p:spPr bwMode="auto">
                      <a:xfrm flipH="1">
                        <a:off x="940" y="2818"/>
                        <a:ext cx="1" cy="5"/>
                      </a:xfrm>
                      <a:prstGeom prst="ellipse">
                        <a:avLst/>
                      </a:prstGeom>
                      <a:solidFill>
                        <a:srgbClr val="000000"/>
                      </a:solidFill>
                      <a:ln w="12700">
                        <a:noFill/>
                        <a:round/>
                        <a:headEnd/>
                        <a:tailEnd/>
                      </a:ln>
                      <a:effectLst/>
                    </p:spPr>
                    <p:txBody>
                      <a:bodyPr wrap="none" anchor="ctr"/>
                      <a:lstStyle/>
                      <a:p>
                        <a:endParaRPr lang="en-US"/>
                      </a:p>
                    </p:txBody>
                  </p:sp>
                  <p:sp>
                    <p:nvSpPr>
                      <p:cNvPr id="199922" name="Oval 242"/>
                      <p:cNvSpPr>
                        <a:spLocks noChangeArrowheads="1"/>
                      </p:cNvSpPr>
                      <p:nvPr/>
                    </p:nvSpPr>
                    <p:spPr bwMode="auto">
                      <a:xfrm flipH="1">
                        <a:off x="933" y="2818"/>
                        <a:ext cx="1" cy="5"/>
                      </a:xfrm>
                      <a:prstGeom prst="ellipse">
                        <a:avLst/>
                      </a:prstGeom>
                      <a:solidFill>
                        <a:srgbClr val="000000"/>
                      </a:solidFill>
                      <a:ln w="12700">
                        <a:noFill/>
                        <a:round/>
                        <a:headEnd/>
                        <a:tailEnd/>
                      </a:ln>
                      <a:effectLst/>
                    </p:spPr>
                    <p:txBody>
                      <a:bodyPr wrap="none" anchor="ctr"/>
                      <a:lstStyle/>
                      <a:p>
                        <a:endParaRPr lang="en-US"/>
                      </a:p>
                    </p:txBody>
                  </p:sp>
                  <p:sp>
                    <p:nvSpPr>
                      <p:cNvPr id="199923" name="Oval 243"/>
                      <p:cNvSpPr>
                        <a:spLocks noChangeArrowheads="1"/>
                      </p:cNvSpPr>
                      <p:nvPr/>
                    </p:nvSpPr>
                    <p:spPr bwMode="auto">
                      <a:xfrm flipH="1">
                        <a:off x="924" y="2818"/>
                        <a:ext cx="2" cy="5"/>
                      </a:xfrm>
                      <a:prstGeom prst="ellipse">
                        <a:avLst/>
                      </a:prstGeom>
                      <a:solidFill>
                        <a:srgbClr val="000000"/>
                      </a:solidFill>
                      <a:ln w="12700">
                        <a:noFill/>
                        <a:round/>
                        <a:headEnd/>
                        <a:tailEnd/>
                      </a:ln>
                      <a:effectLst/>
                    </p:spPr>
                    <p:txBody>
                      <a:bodyPr wrap="none" anchor="ctr"/>
                      <a:lstStyle/>
                      <a:p>
                        <a:endParaRPr lang="en-US"/>
                      </a:p>
                    </p:txBody>
                  </p:sp>
                  <p:sp>
                    <p:nvSpPr>
                      <p:cNvPr id="199924" name="Oval 244"/>
                      <p:cNvSpPr>
                        <a:spLocks noChangeArrowheads="1"/>
                      </p:cNvSpPr>
                      <p:nvPr/>
                    </p:nvSpPr>
                    <p:spPr bwMode="auto">
                      <a:xfrm flipH="1">
                        <a:off x="916" y="2818"/>
                        <a:ext cx="2" cy="5"/>
                      </a:xfrm>
                      <a:prstGeom prst="ellipse">
                        <a:avLst/>
                      </a:prstGeom>
                      <a:solidFill>
                        <a:srgbClr val="000000"/>
                      </a:solidFill>
                      <a:ln w="12700">
                        <a:noFill/>
                        <a:round/>
                        <a:headEnd/>
                        <a:tailEnd/>
                      </a:ln>
                      <a:effectLst/>
                    </p:spPr>
                    <p:txBody>
                      <a:bodyPr wrap="none" anchor="ctr"/>
                      <a:lstStyle/>
                      <a:p>
                        <a:endParaRPr lang="en-US"/>
                      </a:p>
                    </p:txBody>
                  </p:sp>
                  <p:sp>
                    <p:nvSpPr>
                      <p:cNvPr id="199925" name="Oval 245"/>
                      <p:cNvSpPr>
                        <a:spLocks noChangeArrowheads="1"/>
                      </p:cNvSpPr>
                      <p:nvPr/>
                    </p:nvSpPr>
                    <p:spPr bwMode="auto">
                      <a:xfrm flipH="1">
                        <a:off x="909" y="2818"/>
                        <a:ext cx="1" cy="5"/>
                      </a:xfrm>
                      <a:prstGeom prst="ellipse">
                        <a:avLst/>
                      </a:prstGeom>
                      <a:solidFill>
                        <a:srgbClr val="000000"/>
                      </a:solidFill>
                      <a:ln w="12700">
                        <a:noFill/>
                        <a:round/>
                        <a:headEnd/>
                        <a:tailEnd/>
                      </a:ln>
                      <a:effectLst/>
                    </p:spPr>
                    <p:txBody>
                      <a:bodyPr wrap="none" anchor="ctr"/>
                      <a:lstStyle/>
                      <a:p>
                        <a:endParaRPr lang="en-US"/>
                      </a:p>
                    </p:txBody>
                  </p:sp>
                </p:grpSp>
                <p:grpSp>
                  <p:nvGrpSpPr>
                    <p:cNvPr id="199765" name="Group 246"/>
                    <p:cNvGrpSpPr>
                      <a:grpSpLocks/>
                    </p:cNvGrpSpPr>
                    <p:nvPr/>
                  </p:nvGrpSpPr>
                  <p:grpSpPr bwMode="auto">
                    <a:xfrm>
                      <a:off x="853" y="2818"/>
                      <a:ext cx="49" cy="6"/>
                      <a:chOff x="853" y="2818"/>
                      <a:chExt cx="49" cy="6"/>
                    </a:xfrm>
                  </p:grpSpPr>
                  <p:sp>
                    <p:nvSpPr>
                      <p:cNvPr id="199927" name="Oval 247"/>
                      <p:cNvSpPr>
                        <a:spLocks noChangeArrowheads="1"/>
                      </p:cNvSpPr>
                      <p:nvPr/>
                    </p:nvSpPr>
                    <p:spPr bwMode="auto">
                      <a:xfrm flipH="1">
                        <a:off x="901" y="2818"/>
                        <a:ext cx="1" cy="5"/>
                      </a:xfrm>
                      <a:prstGeom prst="ellipse">
                        <a:avLst/>
                      </a:prstGeom>
                      <a:solidFill>
                        <a:srgbClr val="000000"/>
                      </a:solidFill>
                      <a:ln w="12700">
                        <a:noFill/>
                        <a:round/>
                        <a:headEnd/>
                        <a:tailEnd/>
                      </a:ln>
                      <a:effectLst/>
                    </p:spPr>
                    <p:txBody>
                      <a:bodyPr wrap="none" anchor="ctr"/>
                      <a:lstStyle/>
                      <a:p>
                        <a:endParaRPr lang="en-US"/>
                      </a:p>
                    </p:txBody>
                  </p:sp>
                  <p:sp>
                    <p:nvSpPr>
                      <p:cNvPr id="199928" name="Oval 248"/>
                      <p:cNvSpPr>
                        <a:spLocks noChangeArrowheads="1"/>
                      </p:cNvSpPr>
                      <p:nvPr/>
                    </p:nvSpPr>
                    <p:spPr bwMode="auto">
                      <a:xfrm flipH="1">
                        <a:off x="893" y="2818"/>
                        <a:ext cx="2" cy="5"/>
                      </a:xfrm>
                      <a:prstGeom prst="ellipse">
                        <a:avLst/>
                      </a:prstGeom>
                      <a:solidFill>
                        <a:srgbClr val="000000"/>
                      </a:solidFill>
                      <a:ln w="12700">
                        <a:noFill/>
                        <a:round/>
                        <a:headEnd/>
                        <a:tailEnd/>
                      </a:ln>
                      <a:effectLst/>
                    </p:spPr>
                    <p:txBody>
                      <a:bodyPr wrap="none" anchor="ctr"/>
                      <a:lstStyle/>
                      <a:p>
                        <a:endParaRPr lang="en-US"/>
                      </a:p>
                    </p:txBody>
                  </p:sp>
                  <p:sp>
                    <p:nvSpPr>
                      <p:cNvPr id="199929" name="Oval 249"/>
                      <p:cNvSpPr>
                        <a:spLocks noChangeArrowheads="1"/>
                      </p:cNvSpPr>
                      <p:nvPr/>
                    </p:nvSpPr>
                    <p:spPr bwMode="auto">
                      <a:xfrm flipH="1">
                        <a:off x="886" y="2818"/>
                        <a:ext cx="1" cy="6"/>
                      </a:xfrm>
                      <a:prstGeom prst="ellipse">
                        <a:avLst/>
                      </a:prstGeom>
                      <a:solidFill>
                        <a:srgbClr val="000000"/>
                      </a:solidFill>
                      <a:ln w="12700">
                        <a:noFill/>
                        <a:round/>
                        <a:headEnd/>
                        <a:tailEnd/>
                      </a:ln>
                      <a:effectLst/>
                    </p:spPr>
                    <p:txBody>
                      <a:bodyPr wrap="none" anchor="ctr"/>
                      <a:lstStyle/>
                      <a:p>
                        <a:endParaRPr lang="en-US"/>
                      </a:p>
                    </p:txBody>
                  </p:sp>
                  <p:sp>
                    <p:nvSpPr>
                      <p:cNvPr id="199930" name="Oval 250"/>
                      <p:cNvSpPr>
                        <a:spLocks noChangeArrowheads="1"/>
                      </p:cNvSpPr>
                      <p:nvPr/>
                    </p:nvSpPr>
                    <p:spPr bwMode="auto">
                      <a:xfrm flipH="1">
                        <a:off x="877" y="2820"/>
                        <a:ext cx="2" cy="4"/>
                      </a:xfrm>
                      <a:prstGeom prst="ellipse">
                        <a:avLst/>
                      </a:prstGeom>
                      <a:solidFill>
                        <a:srgbClr val="000000"/>
                      </a:solidFill>
                      <a:ln w="12700">
                        <a:noFill/>
                        <a:round/>
                        <a:headEnd/>
                        <a:tailEnd/>
                      </a:ln>
                      <a:effectLst/>
                    </p:spPr>
                    <p:txBody>
                      <a:bodyPr wrap="none" anchor="ctr"/>
                      <a:lstStyle/>
                      <a:p>
                        <a:endParaRPr lang="en-US"/>
                      </a:p>
                    </p:txBody>
                  </p:sp>
                  <p:sp>
                    <p:nvSpPr>
                      <p:cNvPr id="199931" name="Oval 251"/>
                      <p:cNvSpPr>
                        <a:spLocks noChangeArrowheads="1"/>
                      </p:cNvSpPr>
                      <p:nvPr/>
                    </p:nvSpPr>
                    <p:spPr bwMode="auto">
                      <a:xfrm flipH="1">
                        <a:off x="869" y="2820"/>
                        <a:ext cx="2" cy="4"/>
                      </a:xfrm>
                      <a:prstGeom prst="ellipse">
                        <a:avLst/>
                      </a:prstGeom>
                      <a:solidFill>
                        <a:srgbClr val="000000"/>
                      </a:solidFill>
                      <a:ln w="12700">
                        <a:noFill/>
                        <a:round/>
                        <a:headEnd/>
                        <a:tailEnd/>
                      </a:ln>
                      <a:effectLst/>
                    </p:spPr>
                    <p:txBody>
                      <a:bodyPr wrap="none" anchor="ctr"/>
                      <a:lstStyle/>
                      <a:p>
                        <a:endParaRPr lang="en-US"/>
                      </a:p>
                    </p:txBody>
                  </p:sp>
                  <p:sp>
                    <p:nvSpPr>
                      <p:cNvPr id="199932" name="Oval 252"/>
                      <p:cNvSpPr>
                        <a:spLocks noChangeArrowheads="1"/>
                      </p:cNvSpPr>
                      <p:nvPr/>
                    </p:nvSpPr>
                    <p:spPr bwMode="auto">
                      <a:xfrm flipH="1">
                        <a:off x="861" y="2820"/>
                        <a:ext cx="1" cy="4"/>
                      </a:xfrm>
                      <a:prstGeom prst="ellipse">
                        <a:avLst/>
                      </a:prstGeom>
                      <a:solidFill>
                        <a:srgbClr val="000000"/>
                      </a:solidFill>
                      <a:ln w="12700">
                        <a:noFill/>
                        <a:round/>
                        <a:headEnd/>
                        <a:tailEnd/>
                      </a:ln>
                      <a:effectLst/>
                    </p:spPr>
                    <p:txBody>
                      <a:bodyPr wrap="none" anchor="ctr"/>
                      <a:lstStyle/>
                      <a:p>
                        <a:endParaRPr lang="en-US"/>
                      </a:p>
                    </p:txBody>
                  </p:sp>
                  <p:sp>
                    <p:nvSpPr>
                      <p:cNvPr id="199933" name="Oval 253"/>
                      <p:cNvSpPr>
                        <a:spLocks noChangeArrowheads="1"/>
                      </p:cNvSpPr>
                      <p:nvPr/>
                    </p:nvSpPr>
                    <p:spPr bwMode="auto">
                      <a:xfrm flipH="1">
                        <a:off x="853" y="2820"/>
                        <a:ext cx="2" cy="4"/>
                      </a:xfrm>
                      <a:prstGeom prst="ellipse">
                        <a:avLst/>
                      </a:prstGeom>
                      <a:solidFill>
                        <a:srgbClr val="000000"/>
                      </a:solidFill>
                      <a:ln w="12700">
                        <a:noFill/>
                        <a:round/>
                        <a:headEnd/>
                        <a:tailEnd/>
                      </a:ln>
                      <a:effectLst/>
                    </p:spPr>
                    <p:txBody>
                      <a:bodyPr wrap="none" anchor="ctr"/>
                      <a:lstStyle/>
                      <a:p>
                        <a:endParaRPr lang="en-US"/>
                      </a:p>
                    </p:txBody>
                  </p:sp>
                </p:grpSp>
                <p:grpSp>
                  <p:nvGrpSpPr>
                    <p:cNvPr id="199766" name="Group 254"/>
                    <p:cNvGrpSpPr>
                      <a:grpSpLocks/>
                    </p:cNvGrpSpPr>
                    <p:nvPr/>
                  </p:nvGrpSpPr>
                  <p:grpSpPr bwMode="auto">
                    <a:xfrm>
                      <a:off x="777" y="2820"/>
                      <a:ext cx="48" cy="7"/>
                      <a:chOff x="777" y="2820"/>
                      <a:chExt cx="48" cy="7"/>
                    </a:xfrm>
                  </p:grpSpPr>
                  <p:sp>
                    <p:nvSpPr>
                      <p:cNvPr id="199935" name="Oval 255"/>
                      <p:cNvSpPr>
                        <a:spLocks noChangeArrowheads="1"/>
                      </p:cNvSpPr>
                      <p:nvPr/>
                    </p:nvSpPr>
                    <p:spPr bwMode="auto">
                      <a:xfrm>
                        <a:off x="824" y="2820"/>
                        <a:ext cx="1" cy="6"/>
                      </a:xfrm>
                      <a:prstGeom prst="ellipse">
                        <a:avLst/>
                      </a:prstGeom>
                      <a:solidFill>
                        <a:srgbClr val="000000"/>
                      </a:solidFill>
                      <a:ln w="12700">
                        <a:noFill/>
                        <a:round/>
                        <a:headEnd/>
                        <a:tailEnd/>
                      </a:ln>
                      <a:effectLst/>
                    </p:spPr>
                    <p:txBody>
                      <a:bodyPr wrap="none" anchor="ctr"/>
                      <a:lstStyle/>
                      <a:p>
                        <a:endParaRPr lang="en-US"/>
                      </a:p>
                    </p:txBody>
                  </p:sp>
                  <p:sp>
                    <p:nvSpPr>
                      <p:cNvPr id="199936" name="Oval 256"/>
                      <p:cNvSpPr>
                        <a:spLocks noChangeArrowheads="1"/>
                      </p:cNvSpPr>
                      <p:nvPr/>
                    </p:nvSpPr>
                    <p:spPr bwMode="auto">
                      <a:xfrm flipH="1">
                        <a:off x="816" y="2820"/>
                        <a:ext cx="1" cy="6"/>
                      </a:xfrm>
                      <a:prstGeom prst="ellipse">
                        <a:avLst/>
                      </a:prstGeom>
                      <a:solidFill>
                        <a:srgbClr val="000000"/>
                      </a:solidFill>
                      <a:ln w="12700">
                        <a:noFill/>
                        <a:round/>
                        <a:headEnd/>
                        <a:tailEnd/>
                      </a:ln>
                      <a:effectLst/>
                    </p:spPr>
                    <p:txBody>
                      <a:bodyPr wrap="none" anchor="ctr"/>
                      <a:lstStyle/>
                      <a:p>
                        <a:endParaRPr lang="en-US"/>
                      </a:p>
                    </p:txBody>
                  </p:sp>
                  <p:sp>
                    <p:nvSpPr>
                      <p:cNvPr id="199937" name="Oval 257"/>
                      <p:cNvSpPr>
                        <a:spLocks noChangeArrowheads="1"/>
                      </p:cNvSpPr>
                      <p:nvPr/>
                    </p:nvSpPr>
                    <p:spPr bwMode="auto">
                      <a:xfrm flipH="1">
                        <a:off x="808" y="2820"/>
                        <a:ext cx="1" cy="6"/>
                      </a:xfrm>
                      <a:prstGeom prst="ellipse">
                        <a:avLst/>
                      </a:prstGeom>
                      <a:solidFill>
                        <a:srgbClr val="000000"/>
                      </a:solidFill>
                      <a:ln w="12700">
                        <a:noFill/>
                        <a:round/>
                        <a:headEnd/>
                        <a:tailEnd/>
                      </a:ln>
                      <a:effectLst/>
                    </p:spPr>
                    <p:txBody>
                      <a:bodyPr wrap="none" anchor="ctr"/>
                      <a:lstStyle/>
                      <a:p>
                        <a:endParaRPr lang="en-US"/>
                      </a:p>
                    </p:txBody>
                  </p:sp>
                  <p:sp>
                    <p:nvSpPr>
                      <p:cNvPr id="199938" name="Oval 258"/>
                      <p:cNvSpPr>
                        <a:spLocks noChangeArrowheads="1"/>
                      </p:cNvSpPr>
                      <p:nvPr/>
                    </p:nvSpPr>
                    <p:spPr bwMode="auto">
                      <a:xfrm flipH="1">
                        <a:off x="800" y="2820"/>
                        <a:ext cx="1" cy="6"/>
                      </a:xfrm>
                      <a:prstGeom prst="ellipse">
                        <a:avLst/>
                      </a:prstGeom>
                      <a:solidFill>
                        <a:srgbClr val="000000"/>
                      </a:solidFill>
                      <a:ln w="12700">
                        <a:noFill/>
                        <a:round/>
                        <a:headEnd/>
                        <a:tailEnd/>
                      </a:ln>
                      <a:effectLst/>
                    </p:spPr>
                    <p:txBody>
                      <a:bodyPr wrap="none" anchor="ctr"/>
                      <a:lstStyle/>
                      <a:p>
                        <a:endParaRPr lang="en-US"/>
                      </a:p>
                    </p:txBody>
                  </p:sp>
                  <p:sp>
                    <p:nvSpPr>
                      <p:cNvPr id="199939" name="Oval 259"/>
                      <p:cNvSpPr>
                        <a:spLocks noChangeArrowheads="1"/>
                      </p:cNvSpPr>
                      <p:nvPr/>
                    </p:nvSpPr>
                    <p:spPr bwMode="auto">
                      <a:xfrm flipH="1">
                        <a:off x="793" y="2821"/>
                        <a:ext cx="1" cy="5"/>
                      </a:xfrm>
                      <a:prstGeom prst="ellipse">
                        <a:avLst/>
                      </a:prstGeom>
                      <a:solidFill>
                        <a:srgbClr val="000000"/>
                      </a:solidFill>
                      <a:ln w="12700">
                        <a:noFill/>
                        <a:round/>
                        <a:headEnd/>
                        <a:tailEnd/>
                      </a:ln>
                      <a:effectLst/>
                    </p:spPr>
                    <p:txBody>
                      <a:bodyPr wrap="none" anchor="ctr"/>
                      <a:lstStyle/>
                      <a:p>
                        <a:endParaRPr lang="en-US"/>
                      </a:p>
                    </p:txBody>
                  </p:sp>
                  <p:sp>
                    <p:nvSpPr>
                      <p:cNvPr id="199940" name="Oval 260"/>
                      <p:cNvSpPr>
                        <a:spLocks noChangeArrowheads="1"/>
                      </p:cNvSpPr>
                      <p:nvPr/>
                    </p:nvSpPr>
                    <p:spPr bwMode="auto">
                      <a:xfrm flipH="1">
                        <a:off x="777" y="2823"/>
                        <a:ext cx="2" cy="4"/>
                      </a:xfrm>
                      <a:prstGeom prst="ellipse">
                        <a:avLst/>
                      </a:prstGeom>
                      <a:solidFill>
                        <a:srgbClr val="000000"/>
                      </a:solidFill>
                      <a:ln w="12700">
                        <a:noFill/>
                        <a:round/>
                        <a:headEnd/>
                        <a:tailEnd/>
                      </a:ln>
                      <a:effectLst/>
                    </p:spPr>
                    <p:txBody>
                      <a:bodyPr wrap="none" anchor="ctr"/>
                      <a:lstStyle/>
                      <a:p>
                        <a:endParaRPr lang="en-US"/>
                      </a:p>
                    </p:txBody>
                  </p:sp>
                </p:grpSp>
              </p:grpSp>
              <p:grpSp>
                <p:nvGrpSpPr>
                  <p:cNvPr id="199772" name="Group 261"/>
                  <p:cNvGrpSpPr>
                    <a:grpSpLocks/>
                  </p:cNvGrpSpPr>
                  <p:nvPr/>
                </p:nvGrpSpPr>
                <p:grpSpPr bwMode="auto">
                  <a:xfrm>
                    <a:off x="726" y="2821"/>
                    <a:ext cx="39" cy="6"/>
                    <a:chOff x="726" y="2821"/>
                    <a:chExt cx="39" cy="6"/>
                  </a:xfrm>
                </p:grpSpPr>
                <p:sp>
                  <p:nvSpPr>
                    <p:cNvPr id="199942" name="Oval 262"/>
                    <p:cNvSpPr>
                      <a:spLocks noChangeArrowheads="1"/>
                    </p:cNvSpPr>
                    <p:nvPr/>
                  </p:nvSpPr>
                  <p:spPr bwMode="auto">
                    <a:xfrm flipH="1">
                      <a:off x="764" y="2823"/>
                      <a:ext cx="1" cy="4"/>
                    </a:xfrm>
                    <a:prstGeom prst="ellipse">
                      <a:avLst/>
                    </a:prstGeom>
                    <a:solidFill>
                      <a:srgbClr val="000000"/>
                    </a:solidFill>
                    <a:ln w="12700">
                      <a:noFill/>
                      <a:round/>
                      <a:headEnd/>
                      <a:tailEnd/>
                    </a:ln>
                    <a:effectLst/>
                  </p:spPr>
                  <p:txBody>
                    <a:bodyPr wrap="none" anchor="ctr"/>
                    <a:lstStyle/>
                    <a:p>
                      <a:endParaRPr lang="en-US"/>
                    </a:p>
                  </p:txBody>
                </p:sp>
                <p:sp>
                  <p:nvSpPr>
                    <p:cNvPr id="199943" name="Oval 263"/>
                    <p:cNvSpPr>
                      <a:spLocks noChangeArrowheads="1"/>
                    </p:cNvSpPr>
                    <p:nvPr/>
                  </p:nvSpPr>
                  <p:spPr bwMode="auto">
                    <a:xfrm flipH="1">
                      <a:off x="756" y="2823"/>
                      <a:ext cx="1" cy="4"/>
                    </a:xfrm>
                    <a:prstGeom prst="ellipse">
                      <a:avLst/>
                    </a:prstGeom>
                    <a:solidFill>
                      <a:srgbClr val="000000"/>
                    </a:solidFill>
                    <a:ln w="12700">
                      <a:noFill/>
                      <a:round/>
                      <a:headEnd/>
                      <a:tailEnd/>
                    </a:ln>
                    <a:effectLst/>
                  </p:spPr>
                  <p:txBody>
                    <a:bodyPr wrap="none" anchor="ctr"/>
                    <a:lstStyle/>
                    <a:p>
                      <a:endParaRPr lang="en-US"/>
                    </a:p>
                  </p:txBody>
                </p:sp>
                <p:sp>
                  <p:nvSpPr>
                    <p:cNvPr id="199944" name="Oval 264"/>
                    <p:cNvSpPr>
                      <a:spLocks noChangeArrowheads="1"/>
                    </p:cNvSpPr>
                    <p:nvPr/>
                  </p:nvSpPr>
                  <p:spPr bwMode="auto">
                    <a:xfrm flipH="1">
                      <a:off x="748" y="2821"/>
                      <a:ext cx="1" cy="5"/>
                    </a:xfrm>
                    <a:prstGeom prst="ellipse">
                      <a:avLst/>
                    </a:prstGeom>
                    <a:solidFill>
                      <a:srgbClr val="000000"/>
                    </a:solidFill>
                    <a:ln w="12700">
                      <a:noFill/>
                      <a:round/>
                      <a:headEnd/>
                      <a:tailEnd/>
                    </a:ln>
                    <a:effectLst/>
                  </p:spPr>
                  <p:txBody>
                    <a:bodyPr wrap="none" anchor="ctr"/>
                    <a:lstStyle/>
                    <a:p>
                      <a:endParaRPr lang="en-US"/>
                    </a:p>
                  </p:txBody>
                </p:sp>
                <p:sp>
                  <p:nvSpPr>
                    <p:cNvPr id="199945" name="Oval 265"/>
                    <p:cNvSpPr>
                      <a:spLocks noChangeArrowheads="1"/>
                    </p:cNvSpPr>
                    <p:nvPr/>
                  </p:nvSpPr>
                  <p:spPr bwMode="auto">
                    <a:xfrm flipH="1">
                      <a:off x="740" y="2821"/>
                      <a:ext cx="2" cy="5"/>
                    </a:xfrm>
                    <a:prstGeom prst="ellipse">
                      <a:avLst/>
                    </a:prstGeom>
                    <a:solidFill>
                      <a:srgbClr val="000000"/>
                    </a:solidFill>
                    <a:ln w="12700">
                      <a:noFill/>
                      <a:round/>
                      <a:headEnd/>
                      <a:tailEnd/>
                    </a:ln>
                    <a:effectLst/>
                  </p:spPr>
                  <p:txBody>
                    <a:bodyPr wrap="none" anchor="ctr"/>
                    <a:lstStyle/>
                    <a:p>
                      <a:endParaRPr lang="en-US"/>
                    </a:p>
                  </p:txBody>
                </p:sp>
                <p:sp>
                  <p:nvSpPr>
                    <p:cNvPr id="199946" name="Oval 266"/>
                    <p:cNvSpPr>
                      <a:spLocks noChangeArrowheads="1"/>
                    </p:cNvSpPr>
                    <p:nvPr/>
                  </p:nvSpPr>
                  <p:spPr bwMode="auto">
                    <a:xfrm flipH="1">
                      <a:off x="733" y="2821"/>
                      <a:ext cx="2" cy="5"/>
                    </a:xfrm>
                    <a:prstGeom prst="ellipse">
                      <a:avLst/>
                    </a:prstGeom>
                    <a:solidFill>
                      <a:srgbClr val="000000"/>
                    </a:solidFill>
                    <a:ln w="12700">
                      <a:noFill/>
                      <a:round/>
                      <a:headEnd/>
                      <a:tailEnd/>
                    </a:ln>
                    <a:effectLst/>
                  </p:spPr>
                  <p:txBody>
                    <a:bodyPr wrap="none" anchor="ctr"/>
                    <a:lstStyle/>
                    <a:p>
                      <a:endParaRPr lang="en-US"/>
                    </a:p>
                  </p:txBody>
                </p:sp>
                <p:sp>
                  <p:nvSpPr>
                    <p:cNvPr id="199947" name="Oval 267"/>
                    <p:cNvSpPr>
                      <a:spLocks noChangeArrowheads="1"/>
                    </p:cNvSpPr>
                    <p:nvPr/>
                  </p:nvSpPr>
                  <p:spPr bwMode="auto">
                    <a:xfrm flipH="1">
                      <a:off x="726" y="2821"/>
                      <a:ext cx="2" cy="5"/>
                    </a:xfrm>
                    <a:prstGeom prst="ellipse">
                      <a:avLst/>
                    </a:prstGeom>
                    <a:solidFill>
                      <a:srgbClr val="000000"/>
                    </a:solidFill>
                    <a:ln w="12700">
                      <a:noFill/>
                      <a:round/>
                      <a:headEnd/>
                      <a:tailEnd/>
                    </a:ln>
                    <a:effectLst/>
                  </p:spPr>
                  <p:txBody>
                    <a:bodyPr wrap="none" anchor="ctr"/>
                    <a:lstStyle/>
                    <a:p>
                      <a:endParaRPr lang="en-US"/>
                    </a:p>
                  </p:txBody>
                </p:sp>
              </p:grpSp>
              <p:grpSp>
                <p:nvGrpSpPr>
                  <p:cNvPr id="199773" name="Group 268"/>
                  <p:cNvGrpSpPr>
                    <a:grpSpLocks/>
                  </p:cNvGrpSpPr>
                  <p:nvPr/>
                </p:nvGrpSpPr>
                <p:grpSpPr bwMode="auto">
                  <a:xfrm>
                    <a:off x="503" y="2827"/>
                    <a:ext cx="38" cy="5"/>
                    <a:chOff x="503" y="2827"/>
                    <a:chExt cx="38" cy="5"/>
                  </a:xfrm>
                </p:grpSpPr>
                <p:sp>
                  <p:nvSpPr>
                    <p:cNvPr id="199949" name="Oval 269"/>
                    <p:cNvSpPr>
                      <a:spLocks noChangeArrowheads="1"/>
                    </p:cNvSpPr>
                    <p:nvPr/>
                  </p:nvSpPr>
                  <p:spPr bwMode="auto">
                    <a:xfrm flipH="1">
                      <a:off x="540" y="2827"/>
                      <a:ext cx="1" cy="3"/>
                    </a:xfrm>
                    <a:prstGeom prst="ellipse">
                      <a:avLst/>
                    </a:prstGeom>
                    <a:solidFill>
                      <a:srgbClr val="000000"/>
                    </a:solidFill>
                    <a:ln w="12700">
                      <a:noFill/>
                      <a:round/>
                      <a:headEnd/>
                      <a:tailEnd/>
                    </a:ln>
                    <a:effectLst/>
                  </p:spPr>
                  <p:txBody>
                    <a:bodyPr wrap="none" anchor="ctr"/>
                    <a:lstStyle/>
                    <a:p>
                      <a:endParaRPr lang="en-US"/>
                    </a:p>
                  </p:txBody>
                </p:sp>
                <p:sp>
                  <p:nvSpPr>
                    <p:cNvPr id="199950" name="Oval 270"/>
                    <p:cNvSpPr>
                      <a:spLocks noChangeArrowheads="1"/>
                    </p:cNvSpPr>
                    <p:nvPr/>
                  </p:nvSpPr>
                  <p:spPr bwMode="auto">
                    <a:xfrm flipH="1">
                      <a:off x="533" y="2827"/>
                      <a:ext cx="1" cy="3"/>
                    </a:xfrm>
                    <a:prstGeom prst="ellipse">
                      <a:avLst/>
                    </a:prstGeom>
                    <a:solidFill>
                      <a:srgbClr val="000000"/>
                    </a:solidFill>
                    <a:ln w="12700">
                      <a:noFill/>
                      <a:round/>
                      <a:headEnd/>
                      <a:tailEnd/>
                    </a:ln>
                    <a:effectLst/>
                  </p:spPr>
                  <p:txBody>
                    <a:bodyPr wrap="none" anchor="ctr"/>
                    <a:lstStyle/>
                    <a:p>
                      <a:endParaRPr lang="en-US"/>
                    </a:p>
                  </p:txBody>
                </p:sp>
                <p:sp>
                  <p:nvSpPr>
                    <p:cNvPr id="199951" name="Oval 271"/>
                    <p:cNvSpPr>
                      <a:spLocks noChangeArrowheads="1"/>
                    </p:cNvSpPr>
                    <p:nvPr/>
                  </p:nvSpPr>
                  <p:spPr bwMode="auto">
                    <a:xfrm flipH="1">
                      <a:off x="526" y="2827"/>
                      <a:ext cx="1" cy="3"/>
                    </a:xfrm>
                    <a:prstGeom prst="ellipse">
                      <a:avLst/>
                    </a:prstGeom>
                    <a:solidFill>
                      <a:srgbClr val="000000"/>
                    </a:solidFill>
                    <a:ln w="12700">
                      <a:noFill/>
                      <a:round/>
                      <a:headEnd/>
                      <a:tailEnd/>
                    </a:ln>
                    <a:effectLst/>
                  </p:spPr>
                  <p:txBody>
                    <a:bodyPr wrap="none" anchor="ctr"/>
                    <a:lstStyle/>
                    <a:p>
                      <a:endParaRPr lang="en-US"/>
                    </a:p>
                  </p:txBody>
                </p:sp>
                <p:sp>
                  <p:nvSpPr>
                    <p:cNvPr id="199952" name="Oval 272"/>
                    <p:cNvSpPr>
                      <a:spLocks noChangeArrowheads="1"/>
                    </p:cNvSpPr>
                    <p:nvPr/>
                  </p:nvSpPr>
                  <p:spPr bwMode="auto">
                    <a:xfrm flipH="1">
                      <a:off x="517" y="2827"/>
                      <a:ext cx="2" cy="3"/>
                    </a:xfrm>
                    <a:prstGeom prst="ellipse">
                      <a:avLst/>
                    </a:prstGeom>
                    <a:solidFill>
                      <a:srgbClr val="000000"/>
                    </a:solidFill>
                    <a:ln w="12700">
                      <a:noFill/>
                      <a:round/>
                      <a:headEnd/>
                      <a:tailEnd/>
                    </a:ln>
                    <a:effectLst/>
                  </p:spPr>
                  <p:txBody>
                    <a:bodyPr wrap="none" anchor="ctr"/>
                    <a:lstStyle/>
                    <a:p>
                      <a:endParaRPr lang="en-US"/>
                    </a:p>
                  </p:txBody>
                </p:sp>
                <p:sp>
                  <p:nvSpPr>
                    <p:cNvPr id="199953" name="Oval 273"/>
                    <p:cNvSpPr>
                      <a:spLocks noChangeArrowheads="1"/>
                    </p:cNvSpPr>
                    <p:nvPr/>
                  </p:nvSpPr>
                  <p:spPr bwMode="auto">
                    <a:xfrm flipH="1">
                      <a:off x="510" y="2827"/>
                      <a:ext cx="1" cy="3"/>
                    </a:xfrm>
                    <a:prstGeom prst="ellipse">
                      <a:avLst/>
                    </a:prstGeom>
                    <a:solidFill>
                      <a:srgbClr val="000000"/>
                    </a:solidFill>
                    <a:ln w="12700">
                      <a:noFill/>
                      <a:round/>
                      <a:headEnd/>
                      <a:tailEnd/>
                    </a:ln>
                    <a:effectLst/>
                  </p:spPr>
                  <p:txBody>
                    <a:bodyPr wrap="none" anchor="ctr"/>
                    <a:lstStyle/>
                    <a:p>
                      <a:endParaRPr lang="en-US"/>
                    </a:p>
                  </p:txBody>
                </p:sp>
                <p:sp>
                  <p:nvSpPr>
                    <p:cNvPr id="199954" name="Oval 274"/>
                    <p:cNvSpPr>
                      <a:spLocks noChangeArrowheads="1"/>
                    </p:cNvSpPr>
                    <p:nvPr/>
                  </p:nvSpPr>
                  <p:spPr bwMode="auto">
                    <a:xfrm flipH="1">
                      <a:off x="503" y="2827"/>
                      <a:ext cx="2" cy="5"/>
                    </a:xfrm>
                    <a:prstGeom prst="ellipse">
                      <a:avLst/>
                    </a:prstGeom>
                    <a:solidFill>
                      <a:srgbClr val="000000"/>
                    </a:solidFill>
                    <a:ln w="12700">
                      <a:noFill/>
                      <a:round/>
                      <a:headEnd/>
                      <a:tailEnd/>
                    </a:ln>
                    <a:effectLst/>
                  </p:spPr>
                  <p:txBody>
                    <a:bodyPr wrap="none" anchor="ctr"/>
                    <a:lstStyle/>
                    <a:p>
                      <a:endParaRPr lang="en-US"/>
                    </a:p>
                  </p:txBody>
                </p:sp>
              </p:grpSp>
            </p:grpSp>
          </p:grpSp>
          <p:sp>
            <p:nvSpPr>
              <p:cNvPr id="199955" name="Freeform 275"/>
              <p:cNvSpPr>
                <a:spLocks/>
              </p:cNvSpPr>
              <p:nvPr/>
            </p:nvSpPr>
            <p:spPr bwMode="auto">
              <a:xfrm>
                <a:off x="383" y="2752"/>
                <a:ext cx="659" cy="110"/>
              </a:xfrm>
              <a:custGeom>
                <a:avLst/>
                <a:gdLst/>
                <a:ahLst/>
                <a:cxnLst>
                  <a:cxn ang="0">
                    <a:pos x="0" y="0"/>
                  </a:cxn>
                  <a:cxn ang="0">
                    <a:pos x="55" y="65"/>
                  </a:cxn>
                  <a:cxn ang="0">
                    <a:pos x="61" y="71"/>
                  </a:cxn>
                  <a:cxn ang="0">
                    <a:pos x="62" y="73"/>
                  </a:cxn>
                  <a:cxn ang="0">
                    <a:pos x="64" y="75"/>
                  </a:cxn>
                  <a:cxn ang="0">
                    <a:pos x="66" y="76"/>
                  </a:cxn>
                  <a:cxn ang="0">
                    <a:pos x="68" y="78"/>
                  </a:cxn>
                  <a:cxn ang="0">
                    <a:pos x="70" y="79"/>
                  </a:cxn>
                  <a:cxn ang="0">
                    <a:pos x="73" y="80"/>
                  </a:cxn>
                  <a:cxn ang="0">
                    <a:pos x="76" y="81"/>
                  </a:cxn>
                  <a:cxn ang="0">
                    <a:pos x="79" y="82"/>
                  </a:cxn>
                  <a:cxn ang="0">
                    <a:pos x="84" y="83"/>
                  </a:cxn>
                  <a:cxn ang="0">
                    <a:pos x="89" y="83"/>
                  </a:cxn>
                  <a:cxn ang="0">
                    <a:pos x="599" y="80"/>
                  </a:cxn>
                  <a:cxn ang="0">
                    <a:pos x="610" y="79"/>
                  </a:cxn>
                  <a:cxn ang="0">
                    <a:pos x="624" y="78"/>
                  </a:cxn>
                  <a:cxn ang="0">
                    <a:pos x="642" y="76"/>
                  </a:cxn>
                  <a:cxn ang="0">
                    <a:pos x="644" y="78"/>
                  </a:cxn>
                  <a:cxn ang="0">
                    <a:pos x="647" y="79"/>
                  </a:cxn>
                  <a:cxn ang="0">
                    <a:pos x="649" y="82"/>
                  </a:cxn>
                  <a:cxn ang="0">
                    <a:pos x="652" y="83"/>
                  </a:cxn>
                  <a:cxn ang="0">
                    <a:pos x="654" y="86"/>
                  </a:cxn>
                  <a:cxn ang="0">
                    <a:pos x="656" y="88"/>
                  </a:cxn>
                  <a:cxn ang="0">
                    <a:pos x="657" y="91"/>
                  </a:cxn>
                  <a:cxn ang="0">
                    <a:pos x="658" y="93"/>
                  </a:cxn>
                  <a:cxn ang="0">
                    <a:pos x="658" y="95"/>
                  </a:cxn>
                  <a:cxn ang="0">
                    <a:pos x="657" y="98"/>
                  </a:cxn>
                  <a:cxn ang="0">
                    <a:pos x="657" y="100"/>
                  </a:cxn>
                  <a:cxn ang="0">
                    <a:pos x="655" y="102"/>
                  </a:cxn>
                  <a:cxn ang="0">
                    <a:pos x="652" y="105"/>
                  </a:cxn>
                  <a:cxn ang="0">
                    <a:pos x="650" y="107"/>
                  </a:cxn>
                  <a:cxn ang="0">
                    <a:pos x="647" y="107"/>
                  </a:cxn>
                  <a:cxn ang="0">
                    <a:pos x="643" y="109"/>
                  </a:cxn>
                  <a:cxn ang="0">
                    <a:pos x="642" y="106"/>
                  </a:cxn>
                  <a:cxn ang="0">
                    <a:pos x="642" y="103"/>
                  </a:cxn>
                  <a:cxn ang="0">
                    <a:pos x="639" y="100"/>
                  </a:cxn>
                  <a:cxn ang="0">
                    <a:pos x="638" y="98"/>
                  </a:cxn>
                  <a:cxn ang="0">
                    <a:pos x="637" y="96"/>
                  </a:cxn>
                  <a:cxn ang="0">
                    <a:pos x="634" y="94"/>
                  </a:cxn>
                  <a:cxn ang="0">
                    <a:pos x="632" y="92"/>
                  </a:cxn>
                  <a:cxn ang="0">
                    <a:pos x="629" y="90"/>
                  </a:cxn>
                  <a:cxn ang="0">
                    <a:pos x="626" y="88"/>
                  </a:cxn>
                  <a:cxn ang="0">
                    <a:pos x="623" y="86"/>
                  </a:cxn>
                  <a:cxn ang="0">
                    <a:pos x="619" y="85"/>
                  </a:cxn>
                  <a:cxn ang="0">
                    <a:pos x="614" y="85"/>
                  </a:cxn>
                  <a:cxn ang="0">
                    <a:pos x="605" y="85"/>
                  </a:cxn>
                  <a:cxn ang="0">
                    <a:pos x="599" y="86"/>
                  </a:cxn>
                  <a:cxn ang="0">
                    <a:pos x="593" y="86"/>
                  </a:cxn>
                  <a:cxn ang="0">
                    <a:pos x="88" y="91"/>
                  </a:cxn>
                  <a:cxn ang="0">
                    <a:pos x="84" y="91"/>
                  </a:cxn>
                  <a:cxn ang="0">
                    <a:pos x="78" y="90"/>
                  </a:cxn>
                  <a:cxn ang="0">
                    <a:pos x="73" y="90"/>
                  </a:cxn>
                  <a:cxn ang="0">
                    <a:pos x="70" y="90"/>
                  </a:cxn>
                  <a:cxn ang="0">
                    <a:pos x="67" y="89"/>
                  </a:cxn>
                  <a:cxn ang="0">
                    <a:pos x="63" y="89"/>
                  </a:cxn>
                  <a:cxn ang="0">
                    <a:pos x="59" y="87"/>
                  </a:cxn>
                  <a:cxn ang="0">
                    <a:pos x="57" y="86"/>
                  </a:cxn>
                  <a:cxn ang="0">
                    <a:pos x="9" y="27"/>
                  </a:cxn>
                  <a:cxn ang="0">
                    <a:pos x="0" y="0"/>
                  </a:cxn>
                </a:cxnLst>
                <a:rect l="0" t="0" r="r" b="b"/>
                <a:pathLst>
                  <a:path w="659" h="110">
                    <a:moveTo>
                      <a:pt x="0" y="0"/>
                    </a:moveTo>
                    <a:lnTo>
                      <a:pt x="55" y="65"/>
                    </a:lnTo>
                    <a:lnTo>
                      <a:pt x="61" y="71"/>
                    </a:lnTo>
                    <a:lnTo>
                      <a:pt x="62" y="73"/>
                    </a:lnTo>
                    <a:lnTo>
                      <a:pt x="64" y="75"/>
                    </a:lnTo>
                    <a:lnTo>
                      <a:pt x="66" y="76"/>
                    </a:lnTo>
                    <a:lnTo>
                      <a:pt x="68" y="78"/>
                    </a:lnTo>
                    <a:lnTo>
                      <a:pt x="70" y="79"/>
                    </a:lnTo>
                    <a:lnTo>
                      <a:pt x="73" y="80"/>
                    </a:lnTo>
                    <a:lnTo>
                      <a:pt x="76" y="81"/>
                    </a:lnTo>
                    <a:lnTo>
                      <a:pt x="79" y="82"/>
                    </a:lnTo>
                    <a:lnTo>
                      <a:pt x="84" y="83"/>
                    </a:lnTo>
                    <a:lnTo>
                      <a:pt x="89" y="83"/>
                    </a:lnTo>
                    <a:lnTo>
                      <a:pt x="599" y="80"/>
                    </a:lnTo>
                    <a:lnTo>
                      <a:pt x="610" y="79"/>
                    </a:lnTo>
                    <a:lnTo>
                      <a:pt x="624" y="78"/>
                    </a:lnTo>
                    <a:lnTo>
                      <a:pt x="642" y="76"/>
                    </a:lnTo>
                    <a:lnTo>
                      <a:pt x="644" y="78"/>
                    </a:lnTo>
                    <a:lnTo>
                      <a:pt x="647" y="79"/>
                    </a:lnTo>
                    <a:lnTo>
                      <a:pt x="649" y="82"/>
                    </a:lnTo>
                    <a:lnTo>
                      <a:pt x="652" y="83"/>
                    </a:lnTo>
                    <a:lnTo>
                      <a:pt x="654" y="86"/>
                    </a:lnTo>
                    <a:lnTo>
                      <a:pt x="656" y="88"/>
                    </a:lnTo>
                    <a:lnTo>
                      <a:pt x="657" y="91"/>
                    </a:lnTo>
                    <a:lnTo>
                      <a:pt x="658" y="93"/>
                    </a:lnTo>
                    <a:lnTo>
                      <a:pt x="658" y="95"/>
                    </a:lnTo>
                    <a:lnTo>
                      <a:pt x="657" y="98"/>
                    </a:lnTo>
                    <a:lnTo>
                      <a:pt x="657" y="100"/>
                    </a:lnTo>
                    <a:lnTo>
                      <a:pt x="655" y="102"/>
                    </a:lnTo>
                    <a:lnTo>
                      <a:pt x="652" y="105"/>
                    </a:lnTo>
                    <a:lnTo>
                      <a:pt x="650" y="107"/>
                    </a:lnTo>
                    <a:lnTo>
                      <a:pt x="647" y="107"/>
                    </a:lnTo>
                    <a:lnTo>
                      <a:pt x="643" y="109"/>
                    </a:lnTo>
                    <a:lnTo>
                      <a:pt x="642" y="106"/>
                    </a:lnTo>
                    <a:lnTo>
                      <a:pt x="642" y="103"/>
                    </a:lnTo>
                    <a:lnTo>
                      <a:pt x="639" y="100"/>
                    </a:lnTo>
                    <a:lnTo>
                      <a:pt x="638" y="98"/>
                    </a:lnTo>
                    <a:lnTo>
                      <a:pt x="637" y="96"/>
                    </a:lnTo>
                    <a:lnTo>
                      <a:pt x="634" y="94"/>
                    </a:lnTo>
                    <a:lnTo>
                      <a:pt x="632" y="92"/>
                    </a:lnTo>
                    <a:lnTo>
                      <a:pt x="629" y="90"/>
                    </a:lnTo>
                    <a:lnTo>
                      <a:pt x="626" y="88"/>
                    </a:lnTo>
                    <a:lnTo>
                      <a:pt x="623" y="86"/>
                    </a:lnTo>
                    <a:lnTo>
                      <a:pt x="619" y="85"/>
                    </a:lnTo>
                    <a:lnTo>
                      <a:pt x="614" y="85"/>
                    </a:lnTo>
                    <a:lnTo>
                      <a:pt x="605" y="85"/>
                    </a:lnTo>
                    <a:lnTo>
                      <a:pt x="599" y="86"/>
                    </a:lnTo>
                    <a:lnTo>
                      <a:pt x="593" y="86"/>
                    </a:lnTo>
                    <a:lnTo>
                      <a:pt x="88" y="91"/>
                    </a:lnTo>
                    <a:lnTo>
                      <a:pt x="84" y="91"/>
                    </a:lnTo>
                    <a:lnTo>
                      <a:pt x="78" y="90"/>
                    </a:lnTo>
                    <a:lnTo>
                      <a:pt x="73" y="90"/>
                    </a:lnTo>
                    <a:lnTo>
                      <a:pt x="70" y="90"/>
                    </a:lnTo>
                    <a:lnTo>
                      <a:pt x="67" y="89"/>
                    </a:lnTo>
                    <a:lnTo>
                      <a:pt x="63" y="89"/>
                    </a:lnTo>
                    <a:lnTo>
                      <a:pt x="59" y="87"/>
                    </a:lnTo>
                    <a:lnTo>
                      <a:pt x="57" y="86"/>
                    </a:lnTo>
                    <a:lnTo>
                      <a:pt x="9" y="27"/>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nvGrpSpPr>
              <p:cNvPr id="320" name="Group 276"/>
              <p:cNvGrpSpPr>
                <a:grpSpLocks/>
              </p:cNvGrpSpPr>
              <p:nvPr/>
            </p:nvGrpSpPr>
            <p:grpSpPr bwMode="auto">
              <a:xfrm>
                <a:off x="1010" y="2818"/>
                <a:ext cx="12" cy="7"/>
                <a:chOff x="1010" y="2818"/>
                <a:chExt cx="12" cy="7"/>
              </a:xfrm>
            </p:grpSpPr>
            <p:sp>
              <p:nvSpPr>
                <p:cNvPr id="199957" name="Freeform 277"/>
                <p:cNvSpPr>
                  <a:spLocks/>
                </p:cNvSpPr>
                <p:nvPr/>
              </p:nvSpPr>
              <p:spPr bwMode="auto">
                <a:xfrm>
                  <a:off x="1010" y="2818"/>
                  <a:ext cx="1" cy="6"/>
                </a:xfrm>
                <a:custGeom>
                  <a:avLst/>
                  <a:gdLst/>
                  <a:ahLst/>
                  <a:cxnLst>
                    <a:cxn ang="0">
                      <a:pos x="0" y="0"/>
                    </a:cxn>
                    <a:cxn ang="0">
                      <a:pos x="0" y="0"/>
                    </a:cxn>
                    <a:cxn ang="0">
                      <a:pos x="0" y="5"/>
                    </a:cxn>
                    <a:cxn ang="0">
                      <a:pos x="0" y="5"/>
                    </a:cxn>
                    <a:cxn ang="0">
                      <a:pos x="0" y="0"/>
                    </a:cxn>
                  </a:cxnLst>
                  <a:rect l="0" t="0" r="r" b="b"/>
                  <a:pathLst>
                    <a:path w="1" h="6">
                      <a:moveTo>
                        <a:pt x="0" y="0"/>
                      </a:moveTo>
                      <a:lnTo>
                        <a:pt x="0" y="0"/>
                      </a:lnTo>
                      <a:lnTo>
                        <a:pt x="0" y="5"/>
                      </a:lnTo>
                      <a:lnTo>
                        <a:pt x="0" y="5"/>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958" name="Freeform 278"/>
                <p:cNvSpPr>
                  <a:spLocks/>
                </p:cNvSpPr>
                <p:nvPr/>
              </p:nvSpPr>
              <p:spPr bwMode="auto">
                <a:xfrm>
                  <a:off x="1013" y="2818"/>
                  <a:ext cx="4" cy="6"/>
                </a:xfrm>
                <a:custGeom>
                  <a:avLst/>
                  <a:gdLst/>
                  <a:ahLst/>
                  <a:cxnLst>
                    <a:cxn ang="0">
                      <a:pos x="0" y="0"/>
                    </a:cxn>
                    <a:cxn ang="0">
                      <a:pos x="2" y="0"/>
                    </a:cxn>
                    <a:cxn ang="0">
                      <a:pos x="3" y="5"/>
                    </a:cxn>
                    <a:cxn ang="0">
                      <a:pos x="1" y="5"/>
                    </a:cxn>
                    <a:cxn ang="0">
                      <a:pos x="0" y="0"/>
                    </a:cxn>
                  </a:cxnLst>
                  <a:rect l="0" t="0" r="r" b="b"/>
                  <a:pathLst>
                    <a:path w="4" h="6">
                      <a:moveTo>
                        <a:pt x="0" y="0"/>
                      </a:moveTo>
                      <a:lnTo>
                        <a:pt x="2" y="0"/>
                      </a:lnTo>
                      <a:lnTo>
                        <a:pt x="3" y="5"/>
                      </a:lnTo>
                      <a:lnTo>
                        <a:pt x="1" y="5"/>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959" name="Freeform 279"/>
                <p:cNvSpPr>
                  <a:spLocks/>
                </p:cNvSpPr>
                <p:nvPr/>
              </p:nvSpPr>
              <p:spPr bwMode="auto">
                <a:xfrm>
                  <a:off x="1019" y="2818"/>
                  <a:ext cx="3" cy="7"/>
                </a:xfrm>
                <a:custGeom>
                  <a:avLst/>
                  <a:gdLst/>
                  <a:ahLst/>
                  <a:cxnLst>
                    <a:cxn ang="0">
                      <a:pos x="0" y="0"/>
                    </a:cxn>
                    <a:cxn ang="0">
                      <a:pos x="1" y="0"/>
                    </a:cxn>
                    <a:cxn ang="0">
                      <a:pos x="1" y="1"/>
                    </a:cxn>
                    <a:cxn ang="0">
                      <a:pos x="1" y="2"/>
                    </a:cxn>
                    <a:cxn ang="0">
                      <a:pos x="1" y="3"/>
                    </a:cxn>
                    <a:cxn ang="0">
                      <a:pos x="2" y="4"/>
                    </a:cxn>
                    <a:cxn ang="0">
                      <a:pos x="2" y="6"/>
                    </a:cxn>
                    <a:cxn ang="0">
                      <a:pos x="2" y="6"/>
                    </a:cxn>
                    <a:cxn ang="0">
                      <a:pos x="1" y="6"/>
                    </a:cxn>
                    <a:cxn ang="0">
                      <a:pos x="1" y="6"/>
                    </a:cxn>
                    <a:cxn ang="0">
                      <a:pos x="0" y="0"/>
                    </a:cxn>
                  </a:cxnLst>
                  <a:rect l="0" t="0" r="r" b="b"/>
                  <a:pathLst>
                    <a:path w="3" h="7">
                      <a:moveTo>
                        <a:pt x="0" y="0"/>
                      </a:moveTo>
                      <a:lnTo>
                        <a:pt x="1" y="0"/>
                      </a:lnTo>
                      <a:lnTo>
                        <a:pt x="1" y="1"/>
                      </a:lnTo>
                      <a:lnTo>
                        <a:pt x="1" y="2"/>
                      </a:lnTo>
                      <a:lnTo>
                        <a:pt x="1" y="3"/>
                      </a:lnTo>
                      <a:lnTo>
                        <a:pt x="2" y="4"/>
                      </a:lnTo>
                      <a:lnTo>
                        <a:pt x="2" y="6"/>
                      </a:lnTo>
                      <a:lnTo>
                        <a:pt x="2" y="6"/>
                      </a:lnTo>
                      <a:lnTo>
                        <a:pt x="1" y="6"/>
                      </a:lnTo>
                      <a:lnTo>
                        <a:pt x="1" y="6"/>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sp>
            <p:nvSpPr>
              <p:cNvPr id="199960" name="Arc 280"/>
              <p:cNvSpPr>
                <a:spLocks/>
              </p:cNvSpPr>
              <p:nvPr/>
            </p:nvSpPr>
            <p:spPr bwMode="auto">
              <a:xfrm>
                <a:off x="367" y="2834"/>
                <a:ext cx="1" cy="1"/>
              </a:xfrm>
              <a:custGeom>
                <a:avLst/>
                <a:gdLst>
                  <a:gd name="G0" fmla="+- 21600 0 0"/>
                  <a:gd name="G1" fmla="+- 11982 0 0"/>
                  <a:gd name="G2" fmla="+- 21600 0 0"/>
                  <a:gd name="T0" fmla="*/ 1108 w 21600"/>
                  <a:gd name="T1" fmla="*/ 18813 h 18813"/>
                  <a:gd name="T2" fmla="*/ 3628 w 21600"/>
                  <a:gd name="T3" fmla="*/ 0 h 18813"/>
                  <a:gd name="T4" fmla="*/ 21600 w 21600"/>
                  <a:gd name="T5" fmla="*/ 11982 h 18813"/>
                </a:gdLst>
                <a:ahLst/>
                <a:cxnLst>
                  <a:cxn ang="0">
                    <a:pos x="T0" y="T1"/>
                  </a:cxn>
                  <a:cxn ang="0">
                    <a:pos x="T2" y="T3"/>
                  </a:cxn>
                  <a:cxn ang="0">
                    <a:pos x="T4" y="T5"/>
                  </a:cxn>
                </a:cxnLst>
                <a:rect l="0" t="0" r="r" b="b"/>
                <a:pathLst>
                  <a:path w="21600" h="18813" fill="none" extrusionOk="0">
                    <a:moveTo>
                      <a:pt x="1108" y="18812"/>
                    </a:moveTo>
                    <a:cubicBezTo>
                      <a:pt x="374" y="16610"/>
                      <a:pt x="0" y="14303"/>
                      <a:pt x="0" y="11982"/>
                    </a:cubicBezTo>
                    <a:cubicBezTo>
                      <a:pt x="-1" y="7717"/>
                      <a:pt x="1262" y="3548"/>
                      <a:pt x="3628" y="0"/>
                    </a:cubicBezTo>
                  </a:path>
                  <a:path w="21600" h="18813" stroke="0" extrusionOk="0">
                    <a:moveTo>
                      <a:pt x="1108" y="18812"/>
                    </a:moveTo>
                    <a:cubicBezTo>
                      <a:pt x="374" y="16610"/>
                      <a:pt x="0" y="14303"/>
                      <a:pt x="0" y="11982"/>
                    </a:cubicBezTo>
                    <a:cubicBezTo>
                      <a:pt x="-1" y="7717"/>
                      <a:pt x="1262" y="3548"/>
                      <a:pt x="3628" y="0"/>
                    </a:cubicBezTo>
                    <a:lnTo>
                      <a:pt x="21600" y="11982"/>
                    </a:lnTo>
                    <a:close/>
                  </a:path>
                </a:pathLst>
              </a:custGeom>
              <a:solidFill>
                <a:srgbClr val="BFBFBF"/>
              </a:solidFill>
              <a:ln w="127000" cap="rnd">
                <a:noFill/>
                <a:round/>
                <a:headEnd/>
                <a:tailEnd/>
              </a:ln>
              <a:effectLst/>
            </p:spPr>
            <p:txBody>
              <a:bodyPr/>
              <a:lstStyle/>
              <a:p>
                <a:endParaRPr lang="en-US"/>
              </a:p>
            </p:txBody>
          </p:sp>
          <p:sp>
            <p:nvSpPr>
              <p:cNvPr id="199961" name="Freeform 281"/>
              <p:cNvSpPr>
                <a:spLocks/>
              </p:cNvSpPr>
              <p:nvPr/>
            </p:nvSpPr>
            <p:spPr bwMode="auto">
              <a:xfrm>
                <a:off x="687" y="2835"/>
                <a:ext cx="74" cy="18"/>
              </a:xfrm>
              <a:custGeom>
                <a:avLst/>
                <a:gdLst/>
                <a:ahLst/>
                <a:cxnLst>
                  <a:cxn ang="0">
                    <a:pos x="0" y="4"/>
                  </a:cxn>
                  <a:cxn ang="0">
                    <a:pos x="20" y="6"/>
                  </a:cxn>
                  <a:cxn ang="0">
                    <a:pos x="30" y="5"/>
                  </a:cxn>
                  <a:cxn ang="0">
                    <a:pos x="40" y="3"/>
                  </a:cxn>
                  <a:cxn ang="0">
                    <a:pos x="46" y="2"/>
                  </a:cxn>
                  <a:cxn ang="0">
                    <a:pos x="53" y="0"/>
                  </a:cxn>
                  <a:cxn ang="0">
                    <a:pos x="58" y="0"/>
                  </a:cxn>
                  <a:cxn ang="0">
                    <a:pos x="63" y="0"/>
                  </a:cxn>
                  <a:cxn ang="0">
                    <a:pos x="66" y="1"/>
                  </a:cxn>
                  <a:cxn ang="0">
                    <a:pos x="69" y="3"/>
                  </a:cxn>
                  <a:cxn ang="0">
                    <a:pos x="72" y="5"/>
                  </a:cxn>
                  <a:cxn ang="0">
                    <a:pos x="73" y="10"/>
                  </a:cxn>
                  <a:cxn ang="0">
                    <a:pos x="70" y="15"/>
                  </a:cxn>
                  <a:cxn ang="0">
                    <a:pos x="40" y="17"/>
                  </a:cxn>
                  <a:cxn ang="0">
                    <a:pos x="31" y="16"/>
                  </a:cxn>
                  <a:cxn ang="0">
                    <a:pos x="24" y="15"/>
                  </a:cxn>
                  <a:cxn ang="0">
                    <a:pos x="14" y="11"/>
                  </a:cxn>
                  <a:cxn ang="0">
                    <a:pos x="0" y="4"/>
                  </a:cxn>
                </a:cxnLst>
                <a:rect l="0" t="0" r="r" b="b"/>
                <a:pathLst>
                  <a:path w="74" h="18">
                    <a:moveTo>
                      <a:pt x="0" y="4"/>
                    </a:moveTo>
                    <a:lnTo>
                      <a:pt x="20" y="6"/>
                    </a:lnTo>
                    <a:lnTo>
                      <a:pt x="30" y="5"/>
                    </a:lnTo>
                    <a:lnTo>
                      <a:pt x="40" y="3"/>
                    </a:lnTo>
                    <a:lnTo>
                      <a:pt x="46" y="2"/>
                    </a:lnTo>
                    <a:lnTo>
                      <a:pt x="53" y="0"/>
                    </a:lnTo>
                    <a:lnTo>
                      <a:pt x="58" y="0"/>
                    </a:lnTo>
                    <a:lnTo>
                      <a:pt x="63" y="0"/>
                    </a:lnTo>
                    <a:lnTo>
                      <a:pt x="66" y="1"/>
                    </a:lnTo>
                    <a:lnTo>
                      <a:pt x="69" y="3"/>
                    </a:lnTo>
                    <a:lnTo>
                      <a:pt x="72" y="5"/>
                    </a:lnTo>
                    <a:lnTo>
                      <a:pt x="73" y="10"/>
                    </a:lnTo>
                    <a:lnTo>
                      <a:pt x="70" y="15"/>
                    </a:lnTo>
                    <a:lnTo>
                      <a:pt x="40" y="17"/>
                    </a:lnTo>
                    <a:lnTo>
                      <a:pt x="31" y="16"/>
                    </a:lnTo>
                    <a:lnTo>
                      <a:pt x="24" y="15"/>
                    </a:lnTo>
                    <a:lnTo>
                      <a:pt x="14" y="11"/>
                    </a:lnTo>
                    <a:lnTo>
                      <a:pt x="0" y="4"/>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321" name="Group 282"/>
              <p:cNvGrpSpPr>
                <a:grpSpLocks/>
              </p:cNvGrpSpPr>
              <p:nvPr/>
            </p:nvGrpSpPr>
            <p:grpSpPr bwMode="auto">
              <a:xfrm>
                <a:off x="601" y="2833"/>
                <a:ext cx="223" cy="76"/>
                <a:chOff x="601" y="2833"/>
                <a:chExt cx="223" cy="76"/>
              </a:xfrm>
            </p:grpSpPr>
            <p:grpSp>
              <p:nvGrpSpPr>
                <p:cNvPr id="322" name="Group 283"/>
                <p:cNvGrpSpPr>
                  <a:grpSpLocks/>
                </p:cNvGrpSpPr>
                <p:nvPr/>
              </p:nvGrpSpPr>
              <p:grpSpPr bwMode="auto">
                <a:xfrm>
                  <a:off x="601" y="2833"/>
                  <a:ext cx="223" cy="48"/>
                  <a:chOff x="601" y="2833"/>
                  <a:chExt cx="223" cy="48"/>
                </a:xfrm>
              </p:grpSpPr>
              <p:sp>
                <p:nvSpPr>
                  <p:cNvPr id="199964" name="Freeform 284"/>
                  <p:cNvSpPr>
                    <a:spLocks/>
                  </p:cNvSpPr>
                  <p:nvPr/>
                </p:nvSpPr>
                <p:spPr bwMode="auto">
                  <a:xfrm>
                    <a:off x="602" y="2833"/>
                    <a:ext cx="222" cy="48"/>
                  </a:xfrm>
                  <a:custGeom>
                    <a:avLst/>
                    <a:gdLst/>
                    <a:ahLst/>
                    <a:cxnLst>
                      <a:cxn ang="0">
                        <a:pos x="55" y="7"/>
                      </a:cxn>
                      <a:cxn ang="0">
                        <a:pos x="46" y="9"/>
                      </a:cxn>
                      <a:cxn ang="0">
                        <a:pos x="39" y="14"/>
                      </a:cxn>
                      <a:cxn ang="0">
                        <a:pos x="30" y="16"/>
                      </a:cxn>
                      <a:cxn ang="0">
                        <a:pos x="20" y="19"/>
                      </a:cxn>
                      <a:cxn ang="0">
                        <a:pos x="12" y="22"/>
                      </a:cxn>
                      <a:cxn ang="0">
                        <a:pos x="6" y="26"/>
                      </a:cxn>
                      <a:cxn ang="0">
                        <a:pos x="3" y="28"/>
                      </a:cxn>
                      <a:cxn ang="0">
                        <a:pos x="1" y="31"/>
                      </a:cxn>
                      <a:cxn ang="0">
                        <a:pos x="0" y="33"/>
                      </a:cxn>
                      <a:cxn ang="0">
                        <a:pos x="0" y="36"/>
                      </a:cxn>
                      <a:cxn ang="0">
                        <a:pos x="2" y="38"/>
                      </a:cxn>
                      <a:cxn ang="0">
                        <a:pos x="5" y="40"/>
                      </a:cxn>
                      <a:cxn ang="0">
                        <a:pos x="9" y="41"/>
                      </a:cxn>
                      <a:cxn ang="0">
                        <a:pos x="13" y="42"/>
                      </a:cxn>
                      <a:cxn ang="0">
                        <a:pos x="21" y="43"/>
                      </a:cxn>
                      <a:cxn ang="0">
                        <a:pos x="30" y="45"/>
                      </a:cxn>
                      <a:cxn ang="0">
                        <a:pos x="37" y="45"/>
                      </a:cxn>
                      <a:cxn ang="0">
                        <a:pos x="61" y="46"/>
                      </a:cxn>
                      <a:cxn ang="0">
                        <a:pos x="78" y="46"/>
                      </a:cxn>
                      <a:cxn ang="0">
                        <a:pos x="104" y="47"/>
                      </a:cxn>
                      <a:cxn ang="0">
                        <a:pos x="126" y="46"/>
                      </a:cxn>
                      <a:cxn ang="0">
                        <a:pos x="177" y="46"/>
                      </a:cxn>
                      <a:cxn ang="0">
                        <a:pos x="192" y="45"/>
                      </a:cxn>
                      <a:cxn ang="0">
                        <a:pos x="198" y="44"/>
                      </a:cxn>
                      <a:cxn ang="0">
                        <a:pos x="204" y="42"/>
                      </a:cxn>
                      <a:cxn ang="0">
                        <a:pos x="210" y="39"/>
                      </a:cxn>
                      <a:cxn ang="0">
                        <a:pos x="215" y="34"/>
                      </a:cxn>
                      <a:cxn ang="0">
                        <a:pos x="220" y="30"/>
                      </a:cxn>
                      <a:cxn ang="0">
                        <a:pos x="221" y="25"/>
                      </a:cxn>
                      <a:cxn ang="0">
                        <a:pos x="220" y="22"/>
                      </a:cxn>
                      <a:cxn ang="0">
                        <a:pos x="217" y="18"/>
                      </a:cxn>
                      <a:cxn ang="0">
                        <a:pos x="212" y="14"/>
                      </a:cxn>
                      <a:cxn ang="0">
                        <a:pos x="207" y="11"/>
                      </a:cxn>
                      <a:cxn ang="0">
                        <a:pos x="201" y="8"/>
                      </a:cxn>
                      <a:cxn ang="0">
                        <a:pos x="193" y="7"/>
                      </a:cxn>
                      <a:cxn ang="0">
                        <a:pos x="186" y="5"/>
                      </a:cxn>
                      <a:cxn ang="0">
                        <a:pos x="182" y="6"/>
                      </a:cxn>
                      <a:cxn ang="0">
                        <a:pos x="179" y="4"/>
                      </a:cxn>
                      <a:cxn ang="0">
                        <a:pos x="173" y="2"/>
                      </a:cxn>
                      <a:cxn ang="0">
                        <a:pos x="165" y="1"/>
                      </a:cxn>
                      <a:cxn ang="0">
                        <a:pos x="153" y="0"/>
                      </a:cxn>
                      <a:cxn ang="0">
                        <a:pos x="140" y="2"/>
                      </a:cxn>
                      <a:cxn ang="0">
                        <a:pos x="55" y="7"/>
                      </a:cxn>
                    </a:cxnLst>
                    <a:rect l="0" t="0" r="r" b="b"/>
                    <a:pathLst>
                      <a:path w="222" h="48">
                        <a:moveTo>
                          <a:pt x="55" y="7"/>
                        </a:moveTo>
                        <a:lnTo>
                          <a:pt x="46" y="9"/>
                        </a:lnTo>
                        <a:lnTo>
                          <a:pt x="39" y="14"/>
                        </a:lnTo>
                        <a:lnTo>
                          <a:pt x="30" y="16"/>
                        </a:lnTo>
                        <a:lnTo>
                          <a:pt x="20" y="19"/>
                        </a:lnTo>
                        <a:lnTo>
                          <a:pt x="12" y="22"/>
                        </a:lnTo>
                        <a:lnTo>
                          <a:pt x="6" y="26"/>
                        </a:lnTo>
                        <a:lnTo>
                          <a:pt x="3" y="28"/>
                        </a:lnTo>
                        <a:lnTo>
                          <a:pt x="1" y="31"/>
                        </a:lnTo>
                        <a:lnTo>
                          <a:pt x="0" y="33"/>
                        </a:lnTo>
                        <a:lnTo>
                          <a:pt x="0" y="36"/>
                        </a:lnTo>
                        <a:lnTo>
                          <a:pt x="2" y="38"/>
                        </a:lnTo>
                        <a:lnTo>
                          <a:pt x="5" y="40"/>
                        </a:lnTo>
                        <a:lnTo>
                          <a:pt x="9" y="41"/>
                        </a:lnTo>
                        <a:lnTo>
                          <a:pt x="13" y="42"/>
                        </a:lnTo>
                        <a:lnTo>
                          <a:pt x="21" y="43"/>
                        </a:lnTo>
                        <a:lnTo>
                          <a:pt x="30" y="45"/>
                        </a:lnTo>
                        <a:lnTo>
                          <a:pt x="37" y="45"/>
                        </a:lnTo>
                        <a:lnTo>
                          <a:pt x="61" y="46"/>
                        </a:lnTo>
                        <a:lnTo>
                          <a:pt x="78" y="46"/>
                        </a:lnTo>
                        <a:lnTo>
                          <a:pt x="104" y="47"/>
                        </a:lnTo>
                        <a:lnTo>
                          <a:pt x="126" y="46"/>
                        </a:lnTo>
                        <a:lnTo>
                          <a:pt x="177" y="46"/>
                        </a:lnTo>
                        <a:lnTo>
                          <a:pt x="192" y="45"/>
                        </a:lnTo>
                        <a:lnTo>
                          <a:pt x="198" y="44"/>
                        </a:lnTo>
                        <a:lnTo>
                          <a:pt x="204" y="42"/>
                        </a:lnTo>
                        <a:lnTo>
                          <a:pt x="210" y="39"/>
                        </a:lnTo>
                        <a:lnTo>
                          <a:pt x="215" y="34"/>
                        </a:lnTo>
                        <a:lnTo>
                          <a:pt x="220" y="30"/>
                        </a:lnTo>
                        <a:lnTo>
                          <a:pt x="221" y="25"/>
                        </a:lnTo>
                        <a:lnTo>
                          <a:pt x="220" y="22"/>
                        </a:lnTo>
                        <a:lnTo>
                          <a:pt x="217" y="18"/>
                        </a:lnTo>
                        <a:lnTo>
                          <a:pt x="212" y="14"/>
                        </a:lnTo>
                        <a:lnTo>
                          <a:pt x="207" y="11"/>
                        </a:lnTo>
                        <a:lnTo>
                          <a:pt x="201" y="8"/>
                        </a:lnTo>
                        <a:lnTo>
                          <a:pt x="193" y="7"/>
                        </a:lnTo>
                        <a:lnTo>
                          <a:pt x="186" y="5"/>
                        </a:lnTo>
                        <a:lnTo>
                          <a:pt x="182" y="6"/>
                        </a:lnTo>
                        <a:lnTo>
                          <a:pt x="179" y="4"/>
                        </a:lnTo>
                        <a:lnTo>
                          <a:pt x="173" y="2"/>
                        </a:lnTo>
                        <a:lnTo>
                          <a:pt x="165" y="1"/>
                        </a:lnTo>
                        <a:lnTo>
                          <a:pt x="153" y="0"/>
                        </a:lnTo>
                        <a:lnTo>
                          <a:pt x="140" y="2"/>
                        </a:lnTo>
                        <a:lnTo>
                          <a:pt x="55" y="7"/>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965" name="Freeform 285"/>
                  <p:cNvSpPr>
                    <a:spLocks/>
                  </p:cNvSpPr>
                  <p:nvPr/>
                </p:nvSpPr>
                <p:spPr bwMode="auto">
                  <a:xfrm>
                    <a:off x="601" y="2839"/>
                    <a:ext cx="222" cy="42"/>
                  </a:xfrm>
                  <a:custGeom>
                    <a:avLst/>
                    <a:gdLst/>
                    <a:ahLst/>
                    <a:cxnLst>
                      <a:cxn ang="0">
                        <a:pos x="55" y="0"/>
                      </a:cxn>
                      <a:cxn ang="0">
                        <a:pos x="57" y="3"/>
                      </a:cxn>
                      <a:cxn ang="0">
                        <a:pos x="58" y="8"/>
                      </a:cxn>
                      <a:cxn ang="0">
                        <a:pos x="58" y="12"/>
                      </a:cxn>
                      <a:cxn ang="0">
                        <a:pos x="57" y="17"/>
                      </a:cxn>
                      <a:cxn ang="0">
                        <a:pos x="55" y="22"/>
                      </a:cxn>
                      <a:cxn ang="0">
                        <a:pos x="53" y="26"/>
                      </a:cxn>
                      <a:cxn ang="0">
                        <a:pos x="51" y="28"/>
                      </a:cxn>
                      <a:cxn ang="0">
                        <a:pos x="44" y="28"/>
                      </a:cxn>
                      <a:cxn ang="0">
                        <a:pos x="37" y="29"/>
                      </a:cxn>
                      <a:cxn ang="0">
                        <a:pos x="30" y="29"/>
                      </a:cxn>
                      <a:cxn ang="0">
                        <a:pos x="26" y="28"/>
                      </a:cxn>
                      <a:cxn ang="0">
                        <a:pos x="17" y="27"/>
                      </a:cxn>
                      <a:cxn ang="0">
                        <a:pos x="12" y="26"/>
                      </a:cxn>
                      <a:cxn ang="0">
                        <a:pos x="8" y="25"/>
                      </a:cxn>
                      <a:cxn ang="0">
                        <a:pos x="1" y="25"/>
                      </a:cxn>
                      <a:cxn ang="0">
                        <a:pos x="1" y="26"/>
                      </a:cxn>
                      <a:cxn ang="0">
                        <a:pos x="0" y="28"/>
                      </a:cxn>
                      <a:cxn ang="0">
                        <a:pos x="1" y="30"/>
                      </a:cxn>
                      <a:cxn ang="0">
                        <a:pos x="1" y="32"/>
                      </a:cxn>
                      <a:cxn ang="0">
                        <a:pos x="2" y="33"/>
                      </a:cxn>
                      <a:cxn ang="0">
                        <a:pos x="4" y="34"/>
                      </a:cxn>
                      <a:cxn ang="0">
                        <a:pos x="8" y="36"/>
                      </a:cxn>
                      <a:cxn ang="0">
                        <a:pos x="13" y="37"/>
                      </a:cxn>
                      <a:cxn ang="0">
                        <a:pos x="20" y="38"/>
                      </a:cxn>
                      <a:cxn ang="0">
                        <a:pos x="29" y="39"/>
                      </a:cxn>
                      <a:cxn ang="0">
                        <a:pos x="38" y="40"/>
                      </a:cxn>
                      <a:cxn ang="0">
                        <a:pos x="76" y="40"/>
                      </a:cxn>
                      <a:cxn ang="0">
                        <a:pos x="107" y="41"/>
                      </a:cxn>
                      <a:cxn ang="0">
                        <a:pos x="127" y="40"/>
                      </a:cxn>
                      <a:cxn ang="0">
                        <a:pos x="177" y="40"/>
                      </a:cxn>
                      <a:cxn ang="0">
                        <a:pos x="190" y="39"/>
                      </a:cxn>
                      <a:cxn ang="0">
                        <a:pos x="196" y="38"/>
                      </a:cxn>
                      <a:cxn ang="0">
                        <a:pos x="201" y="37"/>
                      </a:cxn>
                      <a:cxn ang="0">
                        <a:pos x="206" y="35"/>
                      </a:cxn>
                      <a:cxn ang="0">
                        <a:pos x="210" y="33"/>
                      </a:cxn>
                      <a:cxn ang="0">
                        <a:pos x="216" y="30"/>
                      </a:cxn>
                      <a:cxn ang="0">
                        <a:pos x="219" y="27"/>
                      </a:cxn>
                      <a:cxn ang="0">
                        <a:pos x="221" y="24"/>
                      </a:cxn>
                      <a:cxn ang="0">
                        <a:pos x="221" y="20"/>
                      </a:cxn>
                      <a:cxn ang="0">
                        <a:pos x="221" y="17"/>
                      </a:cxn>
                      <a:cxn ang="0">
                        <a:pos x="217" y="13"/>
                      </a:cxn>
                      <a:cxn ang="0">
                        <a:pos x="215" y="16"/>
                      </a:cxn>
                      <a:cxn ang="0">
                        <a:pos x="212" y="20"/>
                      </a:cxn>
                      <a:cxn ang="0">
                        <a:pos x="209" y="21"/>
                      </a:cxn>
                      <a:cxn ang="0">
                        <a:pos x="205" y="22"/>
                      </a:cxn>
                      <a:cxn ang="0">
                        <a:pos x="198" y="22"/>
                      </a:cxn>
                      <a:cxn ang="0">
                        <a:pos x="190" y="23"/>
                      </a:cxn>
                      <a:cxn ang="0">
                        <a:pos x="126" y="15"/>
                      </a:cxn>
                      <a:cxn ang="0">
                        <a:pos x="120" y="14"/>
                      </a:cxn>
                      <a:cxn ang="0">
                        <a:pos x="109" y="13"/>
                      </a:cxn>
                      <a:cxn ang="0">
                        <a:pos x="100" y="9"/>
                      </a:cxn>
                      <a:cxn ang="0">
                        <a:pos x="95" y="6"/>
                      </a:cxn>
                      <a:cxn ang="0">
                        <a:pos x="90" y="3"/>
                      </a:cxn>
                      <a:cxn ang="0">
                        <a:pos x="89" y="3"/>
                      </a:cxn>
                      <a:cxn ang="0">
                        <a:pos x="76" y="2"/>
                      </a:cxn>
                      <a:cxn ang="0">
                        <a:pos x="66" y="1"/>
                      </a:cxn>
                      <a:cxn ang="0">
                        <a:pos x="55" y="0"/>
                      </a:cxn>
                    </a:cxnLst>
                    <a:rect l="0" t="0" r="r" b="b"/>
                    <a:pathLst>
                      <a:path w="222" h="42">
                        <a:moveTo>
                          <a:pt x="55" y="0"/>
                        </a:moveTo>
                        <a:lnTo>
                          <a:pt x="57" y="3"/>
                        </a:lnTo>
                        <a:lnTo>
                          <a:pt x="58" y="8"/>
                        </a:lnTo>
                        <a:lnTo>
                          <a:pt x="58" y="12"/>
                        </a:lnTo>
                        <a:lnTo>
                          <a:pt x="57" y="17"/>
                        </a:lnTo>
                        <a:lnTo>
                          <a:pt x="55" y="22"/>
                        </a:lnTo>
                        <a:lnTo>
                          <a:pt x="53" y="26"/>
                        </a:lnTo>
                        <a:lnTo>
                          <a:pt x="51" y="28"/>
                        </a:lnTo>
                        <a:lnTo>
                          <a:pt x="44" y="28"/>
                        </a:lnTo>
                        <a:lnTo>
                          <a:pt x="37" y="29"/>
                        </a:lnTo>
                        <a:lnTo>
                          <a:pt x="30" y="29"/>
                        </a:lnTo>
                        <a:lnTo>
                          <a:pt x="26" y="28"/>
                        </a:lnTo>
                        <a:lnTo>
                          <a:pt x="17" y="27"/>
                        </a:lnTo>
                        <a:lnTo>
                          <a:pt x="12" y="26"/>
                        </a:lnTo>
                        <a:lnTo>
                          <a:pt x="8" y="25"/>
                        </a:lnTo>
                        <a:lnTo>
                          <a:pt x="1" y="25"/>
                        </a:lnTo>
                        <a:lnTo>
                          <a:pt x="1" y="26"/>
                        </a:lnTo>
                        <a:lnTo>
                          <a:pt x="0" y="28"/>
                        </a:lnTo>
                        <a:lnTo>
                          <a:pt x="1" y="30"/>
                        </a:lnTo>
                        <a:lnTo>
                          <a:pt x="1" y="32"/>
                        </a:lnTo>
                        <a:lnTo>
                          <a:pt x="2" y="33"/>
                        </a:lnTo>
                        <a:lnTo>
                          <a:pt x="4" y="34"/>
                        </a:lnTo>
                        <a:lnTo>
                          <a:pt x="8" y="36"/>
                        </a:lnTo>
                        <a:lnTo>
                          <a:pt x="13" y="37"/>
                        </a:lnTo>
                        <a:lnTo>
                          <a:pt x="20" y="38"/>
                        </a:lnTo>
                        <a:lnTo>
                          <a:pt x="29" y="39"/>
                        </a:lnTo>
                        <a:lnTo>
                          <a:pt x="38" y="40"/>
                        </a:lnTo>
                        <a:lnTo>
                          <a:pt x="76" y="40"/>
                        </a:lnTo>
                        <a:lnTo>
                          <a:pt x="107" y="41"/>
                        </a:lnTo>
                        <a:lnTo>
                          <a:pt x="127" y="40"/>
                        </a:lnTo>
                        <a:lnTo>
                          <a:pt x="177" y="40"/>
                        </a:lnTo>
                        <a:lnTo>
                          <a:pt x="190" y="39"/>
                        </a:lnTo>
                        <a:lnTo>
                          <a:pt x="196" y="38"/>
                        </a:lnTo>
                        <a:lnTo>
                          <a:pt x="201" y="37"/>
                        </a:lnTo>
                        <a:lnTo>
                          <a:pt x="206" y="35"/>
                        </a:lnTo>
                        <a:lnTo>
                          <a:pt x="210" y="33"/>
                        </a:lnTo>
                        <a:lnTo>
                          <a:pt x="216" y="30"/>
                        </a:lnTo>
                        <a:lnTo>
                          <a:pt x="219" y="27"/>
                        </a:lnTo>
                        <a:lnTo>
                          <a:pt x="221" y="24"/>
                        </a:lnTo>
                        <a:lnTo>
                          <a:pt x="221" y="20"/>
                        </a:lnTo>
                        <a:lnTo>
                          <a:pt x="221" y="17"/>
                        </a:lnTo>
                        <a:lnTo>
                          <a:pt x="217" y="13"/>
                        </a:lnTo>
                        <a:lnTo>
                          <a:pt x="215" y="16"/>
                        </a:lnTo>
                        <a:lnTo>
                          <a:pt x="212" y="20"/>
                        </a:lnTo>
                        <a:lnTo>
                          <a:pt x="209" y="21"/>
                        </a:lnTo>
                        <a:lnTo>
                          <a:pt x="205" y="22"/>
                        </a:lnTo>
                        <a:lnTo>
                          <a:pt x="198" y="22"/>
                        </a:lnTo>
                        <a:lnTo>
                          <a:pt x="190" y="23"/>
                        </a:lnTo>
                        <a:lnTo>
                          <a:pt x="126" y="15"/>
                        </a:lnTo>
                        <a:lnTo>
                          <a:pt x="120" y="14"/>
                        </a:lnTo>
                        <a:lnTo>
                          <a:pt x="109" y="13"/>
                        </a:lnTo>
                        <a:lnTo>
                          <a:pt x="100" y="9"/>
                        </a:lnTo>
                        <a:lnTo>
                          <a:pt x="95" y="6"/>
                        </a:lnTo>
                        <a:lnTo>
                          <a:pt x="90" y="3"/>
                        </a:lnTo>
                        <a:lnTo>
                          <a:pt x="89" y="3"/>
                        </a:lnTo>
                        <a:lnTo>
                          <a:pt x="76" y="2"/>
                        </a:lnTo>
                        <a:lnTo>
                          <a:pt x="66" y="1"/>
                        </a:lnTo>
                        <a:lnTo>
                          <a:pt x="55"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323" name="Group 286"/>
                <p:cNvGrpSpPr>
                  <a:grpSpLocks/>
                </p:cNvGrpSpPr>
                <p:nvPr/>
              </p:nvGrpSpPr>
              <p:grpSpPr bwMode="auto">
                <a:xfrm>
                  <a:off x="729" y="2883"/>
                  <a:ext cx="63" cy="26"/>
                  <a:chOff x="729" y="2883"/>
                  <a:chExt cx="63" cy="26"/>
                </a:xfrm>
              </p:grpSpPr>
              <p:grpSp>
                <p:nvGrpSpPr>
                  <p:cNvPr id="324" name="Group 287"/>
                  <p:cNvGrpSpPr>
                    <a:grpSpLocks/>
                  </p:cNvGrpSpPr>
                  <p:nvPr/>
                </p:nvGrpSpPr>
                <p:grpSpPr bwMode="auto">
                  <a:xfrm>
                    <a:off x="729" y="2883"/>
                    <a:ext cx="63" cy="26"/>
                    <a:chOff x="729" y="2883"/>
                    <a:chExt cx="63" cy="26"/>
                  </a:xfrm>
                </p:grpSpPr>
                <p:grpSp>
                  <p:nvGrpSpPr>
                    <p:cNvPr id="325" name="Group 288"/>
                    <p:cNvGrpSpPr>
                      <a:grpSpLocks/>
                    </p:cNvGrpSpPr>
                    <p:nvPr/>
                  </p:nvGrpSpPr>
                  <p:grpSpPr bwMode="auto">
                    <a:xfrm>
                      <a:off x="729" y="2883"/>
                      <a:ext cx="9" cy="19"/>
                      <a:chOff x="729" y="2883"/>
                      <a:chExt cx="9" cy="19"/>
                    </a:xfrm>
                  </p:grpSpPr>
                  <p:sp>
                    <p:nvSpPr>
                      <p:cNvPr id="199969" name="Freeform 289"/>
                      <p:cNvSpPr>
                        <a:spLocks/>
                      </p:cNvSpPr>
                      <p:nvPr/>
                    </p:nvSpPr>
                    <p:spPr bwMode="auto">
                      <a:xfrm>
                        <a:off x="729" y="2883"/>
                        <a:ext cx="9" cy="19"/>
                      </a:xfrm>
                      <a:custGeom>
                        <a:avLst/>
                        <a:gdLst/>
                        <a:ahLst/>
                        <a:cxnLst>
                          <a:cxn ang="0">
                            <a:pos x="3" y="1"/>
                          </a:cxn>
                          <a:cxn ang="0">
                            <a:pos x="1" y="2"/>
                          </a:cxn>
                          <a:cxn ang="0">
                            <a:pos x="1" y="4"/>
                          </a:cxn>
                          <a:cxn ang="0">
                            <a:pos x="0" y="7"/>
                          </a:cxn>
                          <a:cxn ang="0">
                            <a:pos x="0" y="9"/>
                          </a:cxn>
                          <a:cxn ang="0">
                            <a:pos x="0" y="11"/>
                          </a:cxn>
                          <a:cxn ang="0">
                            <a:pos x="1" y="14"/>
                          </a:cxn>
                          <a:cxn ang="0">
                            <a:pos x="8" y="18"/>
                          </a:cxn>
                          <a:cxn ang="0">
                            <a:pos x="8" y="0"/>
                          </a:cxn>
                          <a:cxn ang="0">
                            <a:pos x="3" y="1"/>
                          </a:cxn>
                        </a:cxnLst>
                        <a:rect l="0" t="0" r="r" b="b"/>
                        <a:pathLst>
                          <a:path w="9" h="19">
                            <a:moveTo>
                              <a:pt x="3" y="1"/>
                            </a:moveTo>
                            <a:lnTo>
                              <a:pt x="1" y="2"/>
                            </a:lnTo>
                            <a:lnTo>
                              <a:pt x="1" y="4"/>
                            </a:lnTo>
                            <a:lnTo>
                              <a:pt x="0" y="7"/>
                            </a:lnTo>
                            <a:lnTo>
                              <a:pt x="0" y="9"/>
                            </a:lnTo>
                            <a:lnTo>
                              <a:pt x="0" y="11"/>
                            </a:lnTo>
                            <a:lnTo>
                              <a:pt x="1" y="14"/>
                            </a:lnTo>
                            <a:lnTo>
                              <a:pt x="8" y="18"/>
                            </a:lnTo>
                            <a:lnTo>
                              <a:pt x="8" y="0"/>
                            </a:lnTo>
                            <a:lnTo>
                              <a:pt x="3" y="1"/>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sp>
                    <p:nvSpPr>
                      <p:cNvPr id="199970" name="Freeform 290"/>
                      <p:cNvSpPr>
                        <a:spLocks/>
                      </p:cNvSpPr>
                      <p:nvPr/>
                    </p:nvSpPr>
                    <p:spPr bwMode="auto">
                      <a:xfrm>
                        <a:off x="729" y="2890"/>
                        <a:ext cx="9" cy="3"/>
                      </a:xfrm>
                      <a:custGeom>
                        <a:avLst/>
                        <a:gdLst/>
                        <a:ahLst/>
                        <a:cxnLst>
                          <a:cxn ang="0">
                            <a:pos x="0" y="0"/>
                          </a:cxn>
                          <a:cxn ang="0">
                            <a:pos x="8" y="0"/>
                          </a:cxn>
                          <a:cxn ang="0">
                            <a:pos x="8" y="2"/>
                          </a:cxn>
                          <a:cxn ang="0">
                            <a:pos x="0" y="1"/>
                          </a:cxn>
                          <a:cxn ang="0">
                            <a:pos x="0" y="1"/>
                          </a:cxn>
                          <a:cxn ang="0">
                            <a:pos x="0" y="0"/>
                          </a:cxn>
                        </a:cxnLst>
                        <a:rect l="0" t="0" r="r" b="b"/>
                        <a:pathLst>
                          <a:path w="9" h="3">
                            <a:moveTo>
                              <a:pt x="0" y="0"/>
                            </a:moveTo>
                            <a:lnTo>
                              <a:pt x="8" y="0"/>
                            </a:lnTo>
                            <a:lnTo>
                              <a:pt x="8" y="2"/>
                            </a:lnTo>
                            <a:lnTo>
                              <a:pt x="0" y="1"/>
                            </a:lnTo>
                            <a:lnTo>
                              <a:pt x="0" y="1"/>
                            </a:lnTo>
                            <a:lnTo>
                              <a:pt x="0" y="0"/>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99971" name="Freeform 291"/>
                      <p:cNvSpPr>
                        <a:spLocks/>
                      </p:cNvSpPr>
                      <p:nvPr/>
                    </p:nvSpPr>
                    <p:spPr bwMode="auto">
                      <a:xfrm>
                        <a:off x="729" y="2898"/>
                        <a:ext cx="9" cy="4"/>
                      </a:xfrm>
                      <a:custGeom>
                        <a:avLst/>
                        <a:gdLst/>
                        <a:ahLst/>
                        <a:cxnLst>
                          <a:cxn ang="0">
                            <a:pos x="0" y="0"/>
                          </a:cxn>
                          <a:cxn ang="0">
                            <a:pos x="8" y="1"/>
                          </a:cxn>
                          <a:cxn ang="0">
                            <a:pos x="8" y="2"/>
                          </a:cxn>
                          <a:cxn ang="0">
                            <a:pos x="8" y="3"/>
                          </a:cxn>
                          <a:cxn ang="0">
                            <a:pos x="0" y="1"/>
                          </a:cxn>
                          <a:cxn ang="0">
                            <a:pos x="0" y="0"/>
                          </a:cxn>
                        </a:cxnLst>
                        <a:rect l="0" t="0" r="r" b="b"/>
                        <a:pathLst>
                          <a:path w="9" h="4">
                            <a:moveTo>
                              <a:pt x="0" y="0"/>
                            </a:moveTo>
                            <a:lnTo>
                              <a:pt x="8" y="1"/>
                            </a:lnTo>
                            <a:lnTo>
                              <a:pt x="8" y="2"/>
                            </a:lnTo>
                            <a:lnTo>
                              <a:pt x="8" y="3"/>
                            </a:lnTo>
                            <a:lnTo>
                              <a:pt x="0" y="1"/>
                            </a:lnTo>
                            <a:lnTo>
                              <a:pt x="0"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sp>
                  <p:nvSpPr>
                    <p:cNvPr id="199972" name="Freeform 292"/>
                    <p:cNvSpPr>
                      <a:spLocks/>
                    </p:cNvSpPr>
                    <p:nvPr/>
                  </p:nvSpPr>
                  <p:spPr bwMode="auto">
                    <a:xfrm>
                      <a:off x="740" y="2883"/>
                      <a:ext cx="52" cy="26"/>
                    </a:xfrm>
                    <a:custGeom>
                      <a:avLst/>
                      <a:gdLst/>
                      <a:ahLst/>
                      <a:cxnLst>
                        <a:cxn ang="0">
                          <a:pos x="0" y="0"/>
                        </a:cxn>
                        <a:cxn ang="0">
                          <a:pos x="1" y="11"/>
                        </a:cxn>
                        <a:cxn ang="0">
                          <a:pos x="1" y="15"/>
                        </a:cxn>
                        <a:cxn ang="0">
                          <a:pos x="1" y="17"/>
                        </a:cxn>
                        <a:cxn ang="0">
                          <a:pos x="1" y="19"/>
                        </a:cxn>
                        <a:cxn ang="0">
                          <a:pos x="7" y="21"/>
                        </a:cxn>
                        <a:cxn ang="0">
                          <a:pos x="11" y="23"/>
                        </a:cxn>
                        <a:cxn ang="0">
                          <a:pos x="16" y="24"/>
                        </a:cxn>
                        <a:cxn ang="0">
                          <a:pos x="25" y="25"/>
                        </a:cxn>
                        <a:cxn ang="0">
                          <a:pos x="35" y="25"/>
                        </a:cxn>
                        <a:cxn ang="0">
                          <a:pos x="42" y="24"/>
                        </a:cxn>
                        <a:cxn ang="0">
                          <a:pos x="46" y="23"/>
                        </a:cxn>
                        <a:cxn ang="0">
                          <a:pos x="49" y="22"/>
                        </a:cxn>
                        <a:cxn ang="0">
                          <a:pos x="50" y="20"/>
                        </a:cxn>
                        <a:cxn ang="0">
                          <a:pos x="51" y="18"/>
                        </a:cxn>
                        <a:cxn ang="0">
                          <a:pos x="51" y="12"/>
                        </a:cxn>
                        <a:cxn ang="0">
                          <a:pos x="51" y="6"/>
                        </a:cxn>
                        <a:cxn ang="0">
                          <a:pos x="51" y="4"/>
                        </a:cxn>
                        <a:cxn ang="0">
                          <a:pos x="34" y="6"/>
                        </a:cxn>
                        <a:cxn ang="0">
                          <a:pos x="21" y="6"/>
                        </a:cxn>
                        <a:cxn ang="0">
                          <a:pos x="9" y="3"/>
                        </a:cxn>
                        <a:cxn ang="0">
                          <a:pos x="0" y="0"/>
                        </a:cxn>
                      </a:cxnLst>
                      <a:rect l="0" t="0" r="r" b="b"/>
                      <a:pathLst>
                        <a:path w="52" h="26">
                          <a:moveTo>
                            <a:pt x="0" y="0"/>
                          </a:moveTo>
                          <a:lnTo>
                            <a:pt x="1" y="11"/>
                          </a:lnTo>
                          <a:lnTo>
                            <a:pt x="1" y="15"/>
                          </a:lnTo>
                          <a:lnTo>
                            <a:pt x="1" y="17"/>
                          </a:lnTo>
                          <a:lnTo>
                            <a:pt x="1" y="19"/>
                          </a:lnTo>
                          <a:lnTo>
                            <a:pt x="7" y="21"/>
                          </a:lnTo>
                          <a:lnTo>
                            <a:pt x="11" y="23"/>
                          </a:lnTo>
                          <a:lnTo>
                            <a:pt x="16" y="24"/>
                          </a:lnTo>
                          <a:lnTo>
                            <a:pt x="25" y="25"/>
                          </a:lnTo>
                          <a:lnTo>
                            <a:pt x="35" y="25"/>
                          </a:lnTo>
                          <a:lnTo>
                            <a:pt x="42" y="24"/>
                          </a:lnTo>
                          <a:lnTo>
                            <a:pt x="46" y="23"/>
                          </a:lnTo>
                          <a:lnTo>
                            <a:pt x="49" y="22"/>
                          </a:lnTo>
                          <a:lnTo>
                            <a:pt x="50" y="20"/>
                          </a:lnTo>
                          <a:lnTo>
                            <a:pt x="51" y="18"/>
                          </a:lnTo>
                          <a:lnTo>
                            <a:pt x="51" y="12"/>
                          </a:lnTo>
                          <a:lnTo>
                            <a:pt x="51" y="6"/>
                          </a:lnTo>
                          <a:lnTo>
                            <a:pt x="51" y="4"/>
                          </a:lnTo>
                          <a:lnTo>
                            <a:pt x="34" y="6"/>
                          </a:lnTo>
                          <a:lnTo>
                            <a:pt x="21" y="6"/>
                          </a:lnTo>
                          <a:lnTo>
                            <a:pt x="9" y="3"/>
                          </a:lnTo>
                          <a:lnTo>
                            <a:pt x="0" y="0"/>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grpSp>
              <p:sp>
                <p:nvSpPr>
                  <p:cNvPr id="199973" name="Freeform 293"/>
                  <p:cNvSpPr>
                    <a:spLocks/>
                  </p:cNvSpPr>
                  <p:nvPr/>
                </p:nvSpPr>
                <p:spPr bwMode="auto">
                  <a:xfrm>
                    <a:off x="741" y="2887"/>
                    <a:ext cx="51" cy="22"/>
                  </a:xfrm>
                  <a:custGeom>
                    <a:avLst/>
                    <a:gdLst/>
                    <a:ahLst/>
                    <a:cxnLst>
                      <a:cxn ang="0">
                        <a:pos x="45" y="1"/>
                      </a:cxn>
                      <a:cxn ang="0">
                        <a:pos x="44" y="4"/>
                      </a:cxn>
                      <a:cxn ang="0">
                        <a:pos x="43" y="6"/>
                      </a:cxn>
                      <a:cxn ang="0">
                        <a:pos x="41" y="9"/>
                      </a:cxn>
                      <a:cxn ang="0">
                        <a:pos x="40" y="11"/>
                      </a:cxn>
                      <a:cxn ang="0">
                        <a:pos x="38" y="13"/>
                      </a:cxn>
                      <a:cxn ang="0">
                        <a:pos x="35" y="14"/>
                      </a:cxn>
                      <a:cxn ang="0">
                        <a:pos x="32" y="15"/>
                      </a:cxn>
                      <a:cxn ang="0">
                        <a:pos x="28" y="16"/>
                      </a:cxn>
                      <a:cxn ang="0">
                        <a:pos x="22" y="16"/>
                      </a:cxn>
                      <a:cxn ang="0">
                        <a:pos x="12" y="16"/>
                      </a:cxn>
                      <a:cxn ang="0">
                        <a:pos x="0" y="14"/>
                      </a:cxn>
                      <a:cxn ang="0">
                        <a:pos x="1" y="16"/>
                      </a:cxn>
                      <a:cxn ang="0">
                        <a:pos x="5" y="17"/>
                      </a:cxn>
                      <a:cxn ang="0">
                        <a:pos x="9" y="19"/>
                      </a:cxn>
                      <a:cxn ang="0">
                        <a:pos x="12" y="19"/>
                      </a:cxn>
                      <a:cxn ang="0">
                        <a:pos x="17" y="20"/>
                      </a:cxn>
                      <a:cxn ang="0">
                        <a:pos x="21" y="21"/>
                      </a:cxn>
                      <a:cxn ang="0">
                        <a:pos x="28" y="21"/>
                      </a:cxn>
                      <a:cxn ang="0">
                        <a:pos x="34" y="21"/>
                      </a:cxn>
                      <a:cxn ang="0">
                        <a:pos x="37" y="21"/>
                      </a:cxn>
                      <a:cxn ang="0">
                        <a:pos x="41" y="20"/>
                      </a:cxn>
                      <a:cxn ang="0">
                        <a:pos x="45" y="19"/>
                      </a:cxn>
                      <a:cxn ang="0">
                        <a:pos x="47" y="19"/>
                      </a:cxn>
                      <a:cxn ang="0">
                        <a:pos x="49" y="17"/>
                      </a:cxn>
                      <a:cxn ang="0">
                        <a:pos x="50" y="16"/>
                      </a:cxn>
                      <a:cxn ang="0">
                        <a:pos x="50" y="14"/>
                      </a:cxn>
                      <a:cxn ang="0">
                        <a:pos x="50" y="0"/>
                      </a:cxn>
                      <a:cxn ang="0">
                        <a:pos x="45" y="1"/>
                      </a:cxn>
                    </a:cxnLst>
                    <a:rect l="0" t="0" r="r" b="b"/>
                    <a:pathLst>
                      <a:path w="51" h="22">
                        <a:moveTo>
                          <a:pt x="45" y="1"/>
                        </a:moveTo>
                        <a:lnTo>
                          <a:pt x="44" y="4"/>
                        </a:lnTo>
                        <a:lnTo>
                          <a:pt x="43" y="6"/>
                        </a:lnTo>
                        <a:lnTo>
                          <a:pt x="41" y="9"/>
                        </a:lnTo>
                        <a:lnTo>
                          <a:pt x="40" y="11"/>
                        </a:lnTo>
                        <a:lnTo>
                          <a:pt x="38" y="13"/>
                        </a:lnTo>
                        <a:lnTo>
                          <a:pt x="35" y="14"/>
                        </a:lnTo>
                        <a:lnTo>
                          <a:pt x="32" y="15"/>
                        </a:lnTo>
                        <a:lnTo>
                          <a:pt x="28" y="16"/>
                        </a:lnTo>
                        <a:lnTo>
                          <a:pt x="22" y="16"/>
                        </a:lnTo>
                        <a:lnTo>
                          <a:pt x="12" y="16"/>
                        </a:lnTo>
                        <a:lnTo>
                          <a:pt x="0" y="14"/>
                        </a:lnTo>
                        <a:lnTo>
                          <a:pt x="1" y="16"/>
                        </a:lnTo>
                        <a:lnTo>
                          <a:pt x="5" y="17"/>
                        </a:lnTo>
                        <a:lnTo>
                          <a:pt x="9" y="19"/>
                        </a:lnTo>
                        <a:lnTo>
                          <a:pt x="12" y="19"/>
                        </a:lnTo>
                        <a:lnTo>
                          <a:pt x="17" y="20"/>
                        </a:lnTo>
                        <a:lnTo>
                          <a:pt x="21" y="21"/>
                        </a:lnTo>
                        <a:lnTo>
                          <a:pt x="28" y="21"/>
                        </a:lnTo>
                        <a:lnTo>
                          <a:pt x="34" y="21"/>
                        </a:lnTo>
                        <a:lnTo>
                          <a:pt x="37" y="21"/>
                        </a:lnTo>
                        <a:lnTo>
                          <a:pt x="41" y="20"/>
                        </a:lnTo>
                        <a:lnTo>
                          <a:pt x="45" y="19"/>
                        </a:lnTo>
                        <a:lnTo>
                          <a:pt x="47" y="19"/>
                        </a:lnTo>
                        <a:lnTo>
                          <a:pt x="49" y="17"/>
                        </a:lnTo>
                        <a:lnTo>
                          <a:pt x="50" y="16"/>
                        </a:lnTo>
                        <a:lnTo>
                          <a:pt x="50" y="14"/>
                        </a:lnTo>
                        <a:lnTo>
                          <a:pt x="50" y="0"/>
                        </a:lnTo>
                        <a:lnTo>
                          <a:pt x="45" y="1"/>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326" name="Group 294"/>
                <p:cNvGrpSpPr>
                  <a:grpSpLocks/>
                </p:cNvGrpSpPr>
                <p:nvPr/>
              </p:nvGrpSpPr>
              <p:grpSpPr bwMode="auto">
                <a:xfrm>
                  <a:off x="722" y="2840"/>
                  <a:ext cx="77" cy="50"/>
                  <a:chOff x="722" y="2840"/>
                  <a:chExt cx="77" cy="50"/>
                </a:xfrm>
              </p:grpSpPr>
              <p:grpSp>
                <p:nvGrpSpPr>
                  <p:cNvPr id="327" name="Group 295"/>
                  <p:cNvGrpSpPr>
                    <a:grpSpLocks/>
                  </p:cNvGrpSpPr>
                  <p:nvPr/>
                </p:nvGrpSpPr>
                <p:grpSpPr bwMode="auto">
                  <a:xfrm>
                    <a:off x="722" y="2852"/>
                    <a:ext cx="12" cy="25"/>
                    <a:chOff x="722" y="2852"/>
                    <a:chExt cx="12" cy="25"/>
                  </a:xfrm>
                </p:grpSpPr>
                <p:sp>
                  <p:nvSpPr>
                    <p:cNvPr id="199976" name="Freeform 296"/>
                    <p:cNvSpPr>
                      <a:spLocks/>
                    </p:cNvSpPr>
                    <p:nvPr/>
                  </p:nvSpPr>
                  <p:spPr bwMode="auto">
                    <a:xfrm>
                      <a:off x="722" y="2852"/>
                      <a:ext cx="12" cy="25"/>
                    </a:xfrm>
                    <a:custGeom>
                      <a:avLst/>
                      <a:gdLst/>
                      <a:ahLst/>
                      <a:cxnLst>
                        <a:cxn ang="0">
                          <a:pos x="1" y="6"/>
                        </a:cxn>
                        <a:cxn ang="0">
                          <a:pos x="1" y="4"/>
                        </a:cxn>
                        <a:cxn ang="0">
                          <a:pos x="10" y="0"/>
                        </a:cxn>
                        <a:cxn ang="0">
                          <a:pos x="11" y="24"/>
                        </a:cxn>
                        <a:cxn ang="0">
                          <a:pos x="0" y="18"/>
                        </a:cxn>
                        <a:cxn ang="0">
                          <a:pos x="0" y="14"/>
                        </a:cxn>
                        <a:cxn ang="0">
                          <a:pos x="0" y="11"/>
                        </a:cxn>
                        <a:cxn ang="0">
                          <a:pos x="0" y="8"/>
                        </a:cxn>
                        <a:cxn ang="0">
                          <a:pos x="1" y="6"/>
                        </a:cxn>
                      </a:cxnLst>
                      <a:rect l="0" t="0" r="r" b="b"/>
                      <a:pathLst>
                        <a:path w="12" h="25">
                          <a:moveTo>
                            <a:pt x="1" y="6"/>
                          </a:moveTo>
                          <a:lnTo>
                            <a:pt x="1" y="4"/>
                          </a:lnTo>
                          <a:lnTo>
                            <a:pt x="10" y="0"/>
                          </a:lnTo>
                          <a:lnTo>
                            <a:pt x="11" y="24"/>
                          </a:lnTo>
                          <a:lnTo>
                            <a:pt x="0" y="18"/>
                          </a:lnTo>
                          <a:lnTo>
                            <a:pt x="0" y="14"/>
                          </a:lnTo>
                          <a:lnTo>
                            <a:pt x="0" y="11"/>
                          </a:lnTo>
                          <a:lnTo>
                            <a:pt x="0" y="8"/>
                          </a:lnTo>
                          <a:lnTo>
                            <a:pt x="1" y="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199977" name="Freeform 297"/>
                    <p:cNvSpPr>
                      <a:spLocks/>
                    </p:cNvSpPr>
                    <p:nvPr/>
                  </p:nvSpPr>
                  <p:spPr bwMode="auto">
                    <a:xfrm>
                      <a:off x="722" y="2857"/>
                      <a:ext cx="11" cy="15"/>
                    </a:xfrm>
                    <a:custGeom>
                      <a:avLst/>
                      <a:gdLst/>
                      <a:ahLst/>
                      <a:cxnLst>
                        <a:cxn ang="0">
                          <a:pos x="0" y="4"/>
                        </a:cxn>
                        <a:cxn ang="0">
                          <a:pos x="0" y="2"/>
                        </a:cxn>
                        <a:cxn ang="0">
                          <a:pos x="10" y="0"/>
                        </a:cxn>
                        <a:cxn ang="0">
                          <a:pos x="10" y="7"/>
                        </a:cxn>
                        <a:cxn ang="0">
                          <a:pos x="10" y="10"/>
                        </a:cxn>
                        <a:cxn ang="0">
                          <a:pos x="10" y="14"/>
                        </a:cxn>
                        <a:cxn ang="0">
                          <a:pos x="0" y="11"/>
                        </a:cxn>
                        <a:cxn ang="0">
                          <a:pos x="0" y="9"/>
                        </a:cxn>
                        <a:cxn ang="0">
                          <a:pos x="0" y="6"/>
                        </a:cxn>
                        <a:cxn ang="0">
                          <a:pos x="0" y="4"/>
                        </a:cxn>
                      </a:cxnLst>
                      <a:rect l="0" t="0" r="r" b="b"/>
                      <a:pathLst>
                        <a:path w="11" h="15">
                          <a:moveTo>
                            <a:pt x="0" y="4"/>
                          </a:moveTo>
                          <a:lnTo>
                            <a:pt x="0" y="2"/>
                          </a:lnTo>
                          <a:lnTo>
                            <a:pt x="10" y="0"/>
                          </a:lnTo>
                          <a:lnTo>
                            <a:pt x="10" y="7"/>
                          </a:lnTo>
                          <a:lnTo>
                            <a:pt x="10" y="10"/>
                          </a:lnTo>
                          <a:lnTo>
                            <a:pt x="10" y="14"/>
                          </a:lnTo>
                          <a:lnTo>
                            <a:pt x="0" y="11"/>
                          </a:lnTo>
                          <a:lnTo>
                            <a:pt x="0" y="9"/>
                          </a:lnTo>
                          <a:lnTo>
                            <a:pt x="0" y="6"/>
                          </a:lnTo>
                          <a:lnTo>
                            <a:pt x="0" y="4"/>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sp>
                  <p:nvSpPr>
                    <p:cNvPr id="199978" name="Freeform 298"/>
                    <p:cNvSpPr>
                      <a:spLocks/>
                    </p:cNvSpPr>
                    <p:nvPr/>
                  </p:nvSpPr>
                  <p:spPr bwMode="auto">
                    <a:xfrm>
                      <a:off x="722" y="2861"/>
                      <a:ext cx="11" cy="4"/>
                    </a:xfrm>
                    <a:custGeom>
                      <a:avLst/>
                      <a:gdLst/>
                      <a:ahLst/>
                      <a:cxnLst>
                        <a:cxn ang="0">
                          <a:pos x="0" y="1"/>
                        </a:cxn>
                        <a:cxn ang="0">
                          <a:pos x="10" y="0"/>
                        </a:cxn>
                        <a:cxn ang="0">
                          <a:pos x="10" y="3"/>
                        </a:cxn>
                        <a:cxn ang="0">
                          <a:pos x="0" y="3"/>
                        </a:cxn>
                        <a:cxn ang="0">
                          <a:pos x="0" y="2"/>
                        </a:cxn>
                        <a:cxn ang="0">
                          <a:pos x="0" y="1"/>
                        </a:cxn>
                      </a:cxnLst>
                      <a:rect l="0" t="0" r="r" b="b"/>
                      <a:pathLst>
                        <a:path w="11" h="4">
                          <a:moveTo>
                            <a:pt x="0" y="1"/>
                          </a:moveTo>
                          <a:lnTo>
                            <a:pt x="10" y="0"/>
                          </a:lnTo>
                          <a:lnTo>
                            <a:pt x="10" y="3"/>
                          </a:lnTo>
                          <a:lnTo>
                            <a:pt x="0" y="3"/>
                          </a:lnTo>
                          <a:lnTo>
                            <a:pt x="0" y="2"/>
                          </a:lnTo>
                          <a:lnTo>
                            <a:pt x="0" y="1"/>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199979" name="Freeform 299"/>
                    <p:cNvSpPr>
                      <a:spLocks/>
                    </p:cNvSpPr>
                    <p:nvPr/>
                  </p:nvSpPr>
                  <p:spPr bwMode="auto">
                    <a:xfrm>
                      <a:off x="722" y="2871"/>
                      <a:ext cx="12" cy="6"/>
                    </a:xfrm>
                    <a:custGeom>
                      <a:avLst/>
                      <a:gdLst/>
                      <a:ahLst/>
                      <a:cxnLst>
                        <a:cxn ang="0">
                          <a:pos x="0" y="0"/>
                        </a:cxn>
                        <a:cxn ang="0">
                          <a:pos x="11" y="2"/>
                        </a:cxn>
                        <a:cxn ang="0">
                          <a:pos x="11" y="5"/>
                        </a:cxn>
                        <a:cxn ang="0">
                          <a:pos x="1" y="1"/>
                        </a:cxn>
                        <a:cxn ang="0">
                          <a:pos x="0" y="0"/>
                        </a:cxn>
                      </a:cxnLst>
                      <a:rect l="0" t="0" r="r" b="b"/>
                      <a:pathLst>
                        <a:path w="12" h="6">
                          <a:moveTo>
                            <a:pt x="0" y="0"/>
                          </a:moveTo>
                          <a:lnTo>
                            <a:pt x="11" y="2"/>
                          </a:lnTo>
                          <a:lnTo>
                            <a:pt x="11" y="5"/>
                          </a:lnTo>
                          <a:lnTo>
                            <a:pt x="1" y="1"/>
                          </a:lnTo>
                          <a:lnTo>
                            <a:pt x="0"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grpSp>
                <p:nvGrpSpPr>
                  <p:cNvPr id="328" name="Group 300"/>
                  <p:cNvGrpSpPr>
                    <a:grpSpLocks/>
                  </p:cNvGrpSpPr>
                  <p:nvPr/>
                </p:nvGrpSpPr>
                <p:grpSpPr bwMode="auto">
                  <a:xfrm>
                    <a:off x="737" y="2840"/>
                    <a:ext cx="62" cy="50"/>
                    <a:chOff x="737" y="2840"/>
                    <a:chExt cx="62" cy="50"/>
                  </a:xfrm>
                </p:grpSpPr>
                <p:sp>
                  <p:nvSpPr>
                    <p:cNvPr id="199981" name="Freeform 301"/>
                    <p:cNvSpPr>
                      <a:spLocks/>
                    </p:cNvSpPr>
                    <p:nvPr/>
                  </p:nvSpPr>
                  <p:spPr bwMode="auto">
                    <a:xfrm>
                      <a:off x="737" y="2840"/>
                      <a:ext cx="62" cy="46"/>
                    </a:xfrm>
                    <a:custGeom>
                      <a:avLst/>
                      <a:gdLst/>
                      <a:ahLst/>
                      <a:cxnLst>
                        <a:cxn ang="0">
                          <a:pos x="2" y="6"/>
                        </a:cxn>
                        <a:cxn ang="0">
                          <a:pos x="5" y="4"/>
                        </a:cxn>
                        <a:cxn ang="0">
                          <a:pos x="10" y="3"/>
                        </a:cxn>
                        <a:cxn ang="0">
                          <a:pos x="14" y="2"/>
                        </a:cxn>
                        <a:cxn ang="0">
                          <a:pos x="19" y="1"/>
                        </a:cxn>
                        <a:cxn ang="0">
                          <a:pos x="28" y="1"/>
                        </a:cxn>
                        <a:cxn ang="0">
                          <a:pos x="38" y="0"/>
                        </a:cxn>
                        <a:cxn ang="0">
                          <a:pos x="49" y="0"/>
                        </a:cxn>
                        <a:cxn ang="0">
                          <a:pos x="53" y="1"/>
                        </a:cxn>
                        <a:cxn ang="0">
                          <a:pos x="56" y="2"/>
                        </a:cxn>
                        <a:cxn ang="0">
                          <a:pos x="58" y="3"/>
                        </a:cxn>
                        <a:cxn ang="0">
                          <a:pos x="60" y="4"/>
                        </a:cxn>
                        <a:cxn ang="0">
                          <a:pos x="60" y="5"/>
                        </a:cxn>
                        <a:cxn ang="0">
                          <a:pos x="60" y="7"/>
                        </a:cxn>
                        <a:cxn ang="0">
                          <a:pos x="61" y="9"/>
                        </a:cxn>
                        <a:cxn ang="0">
                          <a:pos x="60" y="22"/>
                        </a:cxn>
                        <a:cxn ang="0">
                          <a:pos x="60" y="37"/>
                        </a:cxn>
                        <a:cxn ang="0">
                          <a:pos x="60" y="39"/>
                        </a:cxn>
                        <a:cxn ang="0">
                          <a:pos x="59" y="41"/>
                        </a:cxn>
                        <a:cxn ang="0">
                          <a:pos x="58" y="42"/>
                        </a:cxn>
                        <a:cxn ang="0">
                          <a:pos x="56" y="43"/>
                        </a:cxn>
                        <a:cxn ang="0">
                          <a:pos x="53" y="43"/>
                        </a:cxn>
                        <a:cxn ang="0">
                          <a:pos x="48" y="44"/>
                        </a:cxn>
                        <a:cxn ang="0">
                          <a:pos x="43" y="44"/>
                        </a:cxn>
                        <a:cxn ang="0">
                          <a:pos x="36" y="45"/>
                        </a:cxn>
                        <a:cxn ang="0">
                          <a:pos x="30" y="45"/>
                        </a:cxn>
                        <a:cxn ang="0">
                          <a:pos x="24" y="44"/>
                        </a:cxn>
                        <a:cxn ang="0">
                          <a:pos x="20" y="44"/>
                        </a:cxn>
                        <a:cxn ang="0">
                          <a:pos x="17" y="43"/>
                        </a:cxn>
                        <a:cxn ang="0">
                          <a:pos x="13" y="42"/>
                        </a:cxn>
                        <a:cxn ang="0">
                          <a:pos x="9" y="41"/>
                        </a:cxn>
                        <a:cxn ang="0">
                          <a:pos x="5" y="40"/>
                        </a:cxn>
                        <a:cxn ang="0">
                          <a:pos x="2" y="38"/>
                        </a:cxn>
                        <a:cxn ang="0">
                          <a:pos x="1" y="36"/>
                        </a:cxn>
                        <a:cxn ang="0">
                          <a:pos x="1" y="31"/>
                        </a:cxn>
                        <a:cxn ang="0">
                          <a:pos x="1" y="25"/>
                        </a:cxn>
                        <a:cxn ang="0">
                          <a:pos x="0" y="19"/>
                        </a:cxn>
                        <a:cxn ang="0">
                          <a:pos x="1" y="12"/>
                        </a:cxn>
                        <a:cxn ang="0">
                          <a:pos x="2" y="6"/>
                        </a:cxn>
                      </a:cxnLst>
                      <a:rect l="0" t="0" r="r" b="b"/>
                      <a:pathLst>
                        <a:path w="62" h="46">
                          <a:moveTo>
                            <a:pt x="2" y="6"/>
                          </a:moveTo>
                          <a:lnTo>
                            <a:pt x="5" y="4"/>
                          </a:lnTo>
                          <a:lnTo>
                            <a:pt x="10" y="3"/>
                          </a:lnTo>
                          <a:lnTo>
                            <a:pt x="14" y="2"/>
                          </a:lnTo>
                          <a:lnTo>
                            <a:pt x="19" y="1"/>
                          </a:lnTo>
                          <a:lnTo>
                            <a:pt x="28" y="1"/>
                          </a:lnTo>
                          <a:lnTo>
                            <a:pt x="38" y="0"/>
                          </a:lnTo>
                          <a:lnTo>
                            <a:pt x="49" y="0"/>
                          </a:lnTo>
                          <a:lnTo>
                            <a:pt x="53" y="1"/>
                          </a:lnTo>
                          <a:lnTo>
                            <a:pt x="56" y="2"/>
                          </a:lnTo>
                          <a:lnTo>
                            <a:pt x="58" y="3"/>
                          </a:lnTo>
                          <a:lnTo>
                            <a:pt x="60" y="4"/>
                          </a:lnTo>
                          <a:lnTo>
                            <a:pt x="60" y="5"/>
                          </a:lnTo>
                          <a:lnTo>
                            <a:pt x="60" y="7"/>
                          </a:lnTo>
                          <a:lnTo>
                            <a:pt x="61" y="9"/>
                          </a:lnTo>
                          <a:lnTo>
                            <a:pt x="60" y="22"/>
                          </a:lnTo>
                          <a:lnTo>
                            <a:pt x="60" y="37"/>
                          </a:lnTo>
                          <a:lnTo>
                            <a:pt x="60" y="39"/>
                          </a:lnTo>
                          <a:lnTo>
                            <a:pt x="59" y="41"/>
                          </a:lnTo>
                          <a:lnTo>
                            <a:pt x="58" y="42"/>
                          </a:lnTo>
                          <a:lnTo>
                            <a:pt x="56" y="43"/>
                          </a:lnTo>
                          <a:lnTo>
                            <a:pt x="53" y="43"/>
                          </a:lnTo>
                          <a:lnTo>
                            <a:pt x="48" y="44"/>
                          </a:lnTo>
                          <a:lnTo>
                            <a:pt x="43" y="44"/>
                          </a:lnTo>
                          <a:lnTo>
                            <a:pt x="36" y="45"/>
                          </a:lnTo>
                          <a:lnTo>
                            <a:pt x="30" y="45"/>
                          </a:lnTo>
                          <a:lnTo>
                            <a:pt x="24" y="44"/>
                          </a:lnTo>
                          <a:lnTo>
                            <a:pt x="20" y="44"/>
                          </a:lnTo>
                          <a:lnTo>
                            <a:pt x="17" y="43"/>
                          </a:lnTo>
                          <a:lnTo>
                            <a:pt x="13" y="42"/>
                          </a:lnTo>
                          <a:lnTo>
                            <a:pt x="9" y="41"/>
                          </a:lnTo>
                          <a:lnTo>
                            <a:pt x="5" y="40"/>
                          </a:lnTo>
                          <a:lnTo>
                            <a:pt x="2" y="38"/>
                          </a:lnTo>
                          <a:lnTo>
                            <a:pt x="1" y="36"/>
                          </a:lnTo>
                          <a:lnTo>
                            <a:pt x="1" y="31"/>
                          </a:lnTo>
                          <a:lnTo>
                            <a:pt x="1" y="25"/>
                          </a:lnTo>
                          <a:lnTo>
                            <a:pt x="0" y="19"/>
                          </a:lnTo>
                          <a:lnTo>
                            <a:pt x="1" y="12"/>
                          </a:lnTo>
                          <a:lnTo>
                            <a:pt x="2" y="6"/>
                          </a:lnTo>
                        </a:path>
                      </a:pathLst>
                    </a:custGeom>
                    <a:solidFill>
                      <a:srgbClr val="C0C0C0"/>
                    </a:solidFill>
                    <a:ln w="12700" cap="rnd" cmpd="sng">
                      <a:noFill/>
                      <a:prstDash val="solid"/>
                      <a:round/>
                      <a:headEnd type="none" w="med" len="med"/>
                      <a:tailEnd type="none" w="med" len="med"/>
                    </a:ln>
                    <a:effectLst/>
                  </p:spPr>
                  <p:txBody>
                    <a:bodyPr/>
                    <a:lstStyle/>
                    <a:p>
                      <a:endParaRPr lang="en-US"/>
                    </a:p>
                  </p:txBody>
                </p:sp>
                <p:sp>
                  <p:nvSpPr>
                    <p:cNvPr id="199982" name="Freeform 302"/>
                    <p:cNvSpPr>
                      <a:spLocks/>
                    </p:cNvSpPr>
                    <p:nvPr/>
                  </p:nvSpPr>
                  <p:spPr bwMode="auto">
                    <a:xfrm>
                      <a:off x="737" y="2849"/>
                      <a:ext cx="62" cy="37"/>
                    </a:xfrm>
                    <a:custGeom>
                      <a:avLst/>
                      <a:gdLst/>
                      <a:ahLst/>
                      <a:cxnLst>
                        <a:cxn ang="0">
                          <a:pos x="0" y="30"/>
                        </a:cxn>
                        <a:cxn ang="0">
                          <a:pos x="3" y="30"/>
                        </a:cxn>
                        <a:cxn ang="0">
                          <a:pos x="7" y="31"/>
                        </a:cxn>
                        <a:cxn ang="0">
                          <a:pos x="12" y="31"/>
                        </a:cxn>
                        <a:cxn ang="0">
                          <a:pos x="18" y="32"/>
                        </a:cxn>
                        <a:cxn ang="0">
                          <a:pos x="24" y="33"/>
                        </a:cxn>
                        <a:cxn ang="0">
                          <a:pos x="31" y="33"/>
                        </a:cxn>
                        <a:cxn ang="0">
                          <a:pos x="37" y="33"/>
                        </a:cxn>
                        <a:cxn ang="0">
                          <a:pos x="42" y="32"/>
                        </a:cxn>
                        <a:cxn ang="0">
                          <a:pos x="45" y="32"/>
                        </a:cxn>
                        <a:cxn ang="0">
                          <a:pos x="48" y="31"/>
                        </a:cxn>
                        <a:cxn ang="0">
                          <a:pos x="50" y="30"/>
                        </a:cxn>
                        <a:cxn ang="0">
                          <a:pos x="52" y="28"/>
                        </a:cxn>
                        <a:cxn ang="0">
                          <a:pos x="54" y="26"/>
                        </a:cxn>
                        <a:cxn ang="0">
                          <a:pos x="55" y="22"/>
                        </a:cxn>
                        <a:cxn ang="0">
                          <a:pos x="57" y="19"/>
                        </a:cxn>
                        <a:cxn ang="0">
                          <a:pos x="58" y="16"/>
                        </a:cxn>
                        <a:cxn ang="0">
                          <a:pos x="59" y="13"/>
                        </a:cxn>
                        <a:cxn ang="0">
                          <a:pos x="60" y="9"/>
                        </a:cxn>
                        <a:cxn ang="0">
                          <a:pos x="60" y="7"/>
                        </a:cxn>
                        <a:cxn ang="0">
                          <a:pos x="61" y="0"/>
                        </a:cxn>
                        <a:cxn ang="0">
                          <a:pos x="60" y="29"/>
                        </a:cxn>
                        <a:cxn ang="0">
                          <a:pos x="60" y="31"/>
                        </a:cxn>
                        <a:cxn ang="0">
                          <a:pos x="59" y="32"/>
                        </a:cxn>
                        <a:cxn ang="0">
                          <a:pos x="58" y="33"/>
                        </a:cxn>
                        <a:cxn ang="0">
                          <a:pos x="56" y="34"/>
                        </a:cxn>
                        <a:cxn ang="0">
                          <a:pos x="53" y="34"/>
                        </a:cxn>
                        <a:cxn ang="0">
                          <a:pos x="40" y="36"/>
                        </a:cxn>
                        <a:cxn ang="0">
                          <a:pos x="33" y="36"/>
                        </a:cxn>
                        <a:cxn ang="0">
                          <a:pos x="29" y="36"/>
                        </a:cxn>
                        <a:cxn ang="0">
                          <a:pos x="23" y="35"/>
                        </a:cxn>
                        <a:cxn ang="0">
                          <a:pos x="20" y="35"/>
                        </a:cxn>
                        <a:cxn ang="0">
                          <a:pos x="16" y="34"/>
                        </a:cxn>
                        <a:cxn ang="0">
                          <a:pos x="13" y="33"/>
                        </a:cxn>
                        <a:cxn ang="0">
                          <a:pos x="9" y="32"/>
                        </a:cxn>
                        <a:cxn ang="0">
                          <a:pos x="4" y="31"/>
                        </a:cxn>
                        <a:cxn ang="0">
                          <a:pos x="0" y="30"/>
                        </a:cxn>
                      </a:cxnLst>
                      <a:rect l="0" t="0" r="r" b="b"/>
                      <a:pathLst>
                        <a:path w="62" h="37">
                          <a:moveTo>
                            <a:pt x="0" y="30"/>
                          </a:moveTo>
                          <a:lnTo>
                            <a:pt x="3" y="30"/>
                          </a:lnTo>
                          <a:lnTo>
                            <a:pt x="7" y="31"/>
                          </a:lnTo>
                          <a:lnTo>
                            <a:pt x="12" y="31"/>
                          </a:lnTo>
                          <a:lnTo>
                            <a:pt x="18" y="32"/>
                          </a:lnTo>
                          <a:lnTo>
                            <a:pt x="24" y="33"/>
                          </a:lnTo>
                          <a:lnTo>
                            <a:pt x="31" y="33"/>
                          </a:lnTo>
                          <a:lnTo>
                            <a:pt x="37" y="33"/>
                          </a:lnTo>
                          <a:lnTo>
                            <a:pt x="42" y="32"/>
                          </a:lnTo>
                          <a:lnTo>
                            <a:pt x="45" y="32"/>
                          </a:lnTo>
                          <a:lnTo>
                            <a:pt x="48" y="31"/>
                          </a:lnTo>
                          <a:lnTo>
                            <a:pt x="50" y="30"/>
                          </a:lnTo>
                          <a:lnTo>
                            <a:pt x="52" y="28"/>
                          </a:lnTo>
                          <a:lnTo>
                            <a:pt x="54" y="26"/>
                          </a:lnTo>
                          <a:lnTo>
                            <a:pt x="55" y="22"/>
                          </a:lnTo>
                          <a:lnTo>
                            <a:pt x="57" y="19"/>
                          </a:lnTo>
                          <a:lnTo>
                            <a:pt x="58" y="16"/>
                          </a:lnTo>
                          <a:lnTo>
                            <a:pt x="59" y="13"/>
                          </a:lnTo>
                          <a:lnTo>
                            <a:pt x="60" y="9"/>
                          </a:lnTo>
                          <a:lnTo>
                            <a:pt x="60" y="7"/>
                          </a:lnTo>
                          <a:lnTo>
                            <a:pt x="61" y="0"/>
                          </a:lnTo>
                          <a:lnTo>
                            <a:pt x="60" y="29"/>
                          </a:lnTo>
                          <a:lnTo>
                            <a:pt x="60" y="31"/>
                          </a:lnTo>
                          <a:lnTo>
                            <a:pt x="59" y="32"/>
                          </a:lnTo>
                          <a:lnTo>
                            <a:pt x="58" y="33"/>
                          </a:lnTo>
                          <a:lnTo>
                            <a:pt x="56" y="34"/>
                          </a:lnTo>
                          <a:lnTo>
                            <a:pt x="53" y="34"/>
                          </a:lnTo>
                          <a:lnTo>
                            <a:pt x="40" y="36"/>
                          </a:lnTo>
                          <a:lnTo>
                            <a:pt x="33" y="36"/>
                          </a:lnTo>
                          <a:lnTo>
                            <a:pt x="29" y="36"/>
                          </a:lnTo>
                          <a:lnTo>
                            <a:pt x="23" y="35"/>
                          </a:lnTo>
                          <a:lnTo>
                            <a:pt x="20" y="35"/>
                          </a:lnTo>
                          <a:lnTo>
                            <a:pt x="16" y="34"/>
                          </a:lnTo>
                          <a:lnTo>
                            <a:pt x="13" y="33"/>
                          </a:lnTo>
                          <a:lnTo>
                            <a:pt x="9" y="32"/>
                          </a:lnTo>
                          <a:lnTo>
                            <a:pt x="4" y="31"/>
                          </a:lnTo>
                          <a:lnTo>
                            <a:pt x="0" y="3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329" name="Group 303"/>
                    <p:cNvGrpSpPr>
                      <a:grpSpLocks/>
                    </p:cNvGrpSpPr>
                    <p:nvPr/>
                  </p:nvGrpSpPr>
                  <p:grpSpPr bwMode="auto">
                    <a:xfrm>
                      <a:off x="764" y="2840"/>
                      <a:ext cx="35" cy="50"/>
                      <a:chOff x="764" y="2840"/>
                      <a:chExt cx="35" cy="50"/>
                    </a:xfrm>
                  </p:grpSpPr>
                  <p:sp>
                    <p:nvSpPr>
                      <p:cNvPr id="199984" name="Freeform 304"/>
                      <p:cNvSpPr>
                        <a:spLocks/>
                      </p:cNvSpPr>
                      <p:nvPr/>
                    </p:nvSpPr>
                    <p:spPr bwMode="auto">
                      <a:xfrm>
                        <a:off x="780" y="2840"/>
                        <a:ext cx="1" cy="48"/>
                      </a:xfrm>
                      <a:custGeom>
                        <a:avLst/>
                        <a:gdLst/>
                        <a:ahLst/>
                        <a:cxnLst>
                          <a:cxn ang="0">
                            <a:pos x="0" y="0"/>
                          </a:cxn>
                          <a:cxn ang="0">
                            <a:pos x="0" y="47"/>
                          </a:cxn>
                        </a:cxnLst>
                        <a:rect l="0" t="0" r="r" b="b"/>
                        <a:pathLst>
                          <a:path w="1" h="48">
                            <a:moveTo>
                              <a:pt x="0" y="0"/>
                            </a:moveTo>
                            <a:lnTo>
                              <a:pt x="0" y="47"/>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99985" name="Freeform 305"/>
                      <p:cNvSpPr>
                        <a:spLocks/>
                      </p:cNvSpPr>
                      <p:nvPr/>
                    </p:nvSpPr>
                    <p:spPr bwMode="auto">
                      <a:xfrm>
                        <a:off x="796" y="2842"/>
                        <a:ext cx="3" cy="45"/>
                      </a:xfrm>
                      <a:custGeom>
                        <a:avLst/>
                        <a:gdLst/>
                        <a:ahLst/>
                        <a:cxnLst>
                          <a:cxn ang="0">
                            <a:pos x="2" y="0"/>
                          </a:cxn>
                          <a:cxn ang="0">
                            <a:pos x="0" y="44"/>
                          </a:cxn>
                        </a:cxnLst>
                        <a:rect l="0" t="0" r="r" b="b"/>
                        <a:pathLst>
                          <a:path w="3" h="45">
                            <a:moveTo>
                              <a:pt x="2" y="0"/>
                            </a:moveTo>
                            <a:lnTo>
                              <a:pt x="0" y="4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199986" name="Freeform 306"/>
                      <p:cNvSpPr>
                        <a:spLocks/>
                      </p:cNvSpPr>
                      <p:nvPr/>
                    </p:nvSpPr>
                    <p:spPr bwMode="auto">
                      <a:xfrm>
                        <a:off x="764" y="2840"/>
                        <a:ext cx="1" cy="50"/>
                      </a:xfrm>
                      <a:custGeom>
                        <a:avLst/>
                        <a:gdLst/>
                        <a:ahLst/>
                        <a:cxnLst>
                          <a:cxn ang="0">
                            <a:pos x="0" y="0"/>
                          </a:cxn>
                          <a:cxn ang="0">
                            <a:pos x="0" y="49"/>
                          </a:cxn>
                        </a:cxnLst>
                        <a:rect l="0" t="0" r="r" b="b"/>
                        <a:pathLst>
                          <a:path w="1" h="50">
                            <a:moveTo>
                              <a:pt x="0" y="0"/>
                            </a:moveTo>
                            <a:lnTo>
                              <a:pt x="0" y="4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grpSp>
            </p:grpSp>
          </p:grpSp>
          <p:grpSp>
            <p:nvGrpSpPr>
              <p:cNvPr id="332" name="Group 307"/>
              <p:cNvGrpSpPr>
                <a:grpSpLocks/>
              </p:cNvGrpSpPr>
              <p:nvPr/>
            </p:nvGrpSpPr>
            <p:grpSpPr bwMode="auto">
              <a:xfrm>
                <a:off x="345" y="2682"/>
                <a:ext cx="396" cy="184"/>
                <a:chOff x="345" y="2682"/>
                <a:chExt cx="396" cy="184"/>
              </a:xfrm>
            </p:grpSpPr>
            <p:sp>
              <p:nvSpPr>
                <p:cNvPr id="199988" name="Freeform 308"/>
                <p:cNvSpPr>
                  <a:spLocks/>
                </p:cNvSpPr>
                <p:nvPr/>
              </p:nvSpPr>
              <p:spPr bwMode="auto">
                <a:xfrm>
                  <a:off x="364" y="2682"/>
                  <a:ext cx="128" cy="132"/>
                </a:xfrm>
                <a:custGeom>
                  <a:avLst/>
                  <a:gdLst/>
                  <a:ahLst/>
                  <a:cxnLst>
                    <a:cxn ang="0">
                      <a:pos x="0" y="0"/>
                    </a:cxn>
                    <a:cxn ang="0">
                      <a:pos x="32" y="0"/>
                    </a:cxn>
                    <a:cxn ang="0">
                      <a:pos x="119" y="112"/>
                    </a:cxn>
                    <a:cxn ang="0">
                      <a:pos x="122" y="116"/>
                    </a:cxn>
                    <a:cxn ang="0">
                      <a:pos x="124" y="117"/>
                    </a:cxn>
                    <a:cxn ang="0">
                      <a:pos x="127" y="119"/>
                    </a:cxn>
                    <a:cxn ang="0">
                      <a:pos x="115" y="120"/>
                    </a:cxn>
                    <a:cxn ang="0">
                      <a:pos x="100" y="121"/>
                    </a:cxn>
                    <a:cxn ang="0">
                      <a:pos x="80" y="123"/>
                    </a:cxn>
                    <a:cxn ang="0">
                      <a:pos x="57" y="127"/>
                    </a:cxn>
                    <a:cxn ang="0">
                      <a:pos x="36" y="131"/>
                    </a:cxn>
                    <a:cxn ang="0">
                      <a:pos x="0" y="0"/>
                    </a:cxn>
                  </a:cxnLst>
                  <a:rect l="0" t="0" r="r" b="b"/>
                  <a:pathLst>
                    <a:path w="128" h="132">
                      <a:moveTo>
                        <a:pt x="0" y="0"/>
                      </a:moveTo>
                      <a:lnTo>
                        <a:pt x="32" y="0"/>
                      </a:lnTo>
                      <a:lnTo>
                        <a:pt x="119" y="112"/>
                      </a:lnTo>
                      <a:lnTo>
                        <a:pt x="122" y="116"/>
                      </a:lnTo>
                      <a:lnTo>
                        <a:pt x="124" y="117"/>
                      </a:lnTo>
                      <a:lnTo>
                        <a:pt x="127" y="119"/>
                      </a:lnTo>
                      <a:lnTo>
                        <a:pt x="115" y="120"/>
                      </a:lnTo>
                      <a:lnTo>
                        <a:pt x="100" y="121"/>
                      </a:lnTo>
                      <a:lnTo>
                        <a:pt x="80" y="123"/>
                      </a:lnTo>
                      <a:lnTo>
                        <a:pt x="57" y="127"/>
                      </a:lnTo>
                      <a:lnTo>
                        <a:pt x="36" y="131"/>
                      </a:lnTo>
                      <a:lnTo>
                        <a:pt x="0" y="0"/>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grpSp>
              <p:nvGrpSpPr>
                <p:cNvPr id="333" name="Group 309"/>
                <p:cNvGrpSpPr>
                  <a:grpSpLocks/>
                </p:cNvGrpSpPr>
                <p:nvPr/>
              </p:nvGrpSpPr>
              <p:grpSpPr bwMode="auto">
                <a:xfrm>
                  <a:off x="345" y="2763"/>
                  <a:ext cx="396" cy="103"/>
                  <a:chOff x="345" y="2763"/>
                  <a:chExt cx="396" cy="103"/>
                </a:xfrm>
              </p:grpSpPr>
              <p:sp>
                <p:nvSpPr>
                  <p:cNvPr id="199990" name="Freeform 310"/>
                  <p:cNvSpPr>
                    <a:spLocks/>
                  </p:cNvSpPr>
                  <p:nvPr/>
                </p:nvSpPr>
                <p:spPr bwMode="auto">
                  <a:xfrm>
                    <a:off x="400" y="2836"/>
                    <a:ext cx="60" cy="30"/>
                  </a:xfrm>
                  <a:custGeom>
                    <a:avLst/>
                    <a:gdLst/>
                    <a:ahLst/>
                    <a:cxnLst>
                      <a:cxn ang="0">
                        <a:pos x="51" y="0"/>
                      </a:cxn>
                      <a:cxn ang="0">
                        <a:pos x="50" y="5"/>
                      </a:cxn>
                      <a:cxn ang="0">
                        <a:pos x="50" y="11"/>
                      </a:cxn>
                      <a:cxn ang="0">
                        <a:pos x="50" y="15"/>
                      </a:cxn>
                      <a:cxn ang="0">
                        <a:pos x="52" y="20"/>
                      </a:cxn>
                      <a:cxn ang="0">
                        <a:pos x="54" y="23"/>
                      </a:cxn>
                      <a:cxn ang="0">
                        <a:pos x="55" y="26"/>
                      </a:cxn>
                      <a:cxn ang="0">
                        <a:pos x="57" y="28"/>
                      </a:cxn>
                      <a:cxn ang="0">
                        <a:pos x="59" y="29"/>
                      </a:cxn>
                      <a:cxn ang="0">
                        <a:pos x="49" y="27"/>
                      </a:cxn>
                      <a:cxn ang="0">
                        <a:pos x="38" y="24"/>
                      </a:cxn>
                      <a:cxn ang="0">
                        <a:pos x="22" y="19"/>
                      </a:cxn>
                      <a:cxn ang="0">
                        <a:pos x="10" y="16"/>
                      </a:cxn>
                      <a:cxn ang="0">
                        <a:pos x="7" y="13"/>
                      </a:cxn>
                      <a:cxn ang="0">
                        <a:pos x="5" y="11"/>
                      </a:cxn>
                      <a:cxn ang="0">
                        <a:pos x="3" y="9"/>
                      </a:cxn>
                      <a:cxn ang="0">
                        <a:pos x="2" y="7"/>
                      </a:cxn>
                      <a:cxn ang="0">
                        <a:pos x="0" y="4"/>
                      </a:cxn>
                      <a:cxn ang="0">
                        <a:pos x="7" y="3"/>
                      </a:cxn>
                      <a:cxn ang="0">
                        <a:pos x="23" y="5"/>
                      </a:cxn>
                      <a:cxn ang="0">
                        <a:pos x="31" y="5"/>
                      </a:cxn>
                      <a:cxn ang="0">
                        <a:pos x="38" y="5"/>
                      </a:cxn>
                      <a:cxn ang="0">
                        <a:pos x="43" y="5"/>
                      </a:cxn>
                      <a:cxn ang="0">
                        <a:pos x="44" y="5"/>
                      </a:cxn>
                      <a:cxn ang="0">
                        <a:pos x="46" y="4"/>
                      </a:cxn>
                      <a:cxn ang="0">
                        <a:pos x="48" y="3"/>
                      </a:cxn>
                      <a:cxn ang="0">
                        <a:pos x="49" y="2"/>
                      </a:cxn>
                      <a:cxn ang="0">
                        <a:pos x="51" y="0"/>
                      </a:cxn>
                    </a:cxnLst>
                    <a:rect l="0" t="0" r="r" b="b"/>
                    <a:pathLst>
                      <a:path w="60" h="30">
                        <a:moveTo>
                          <a:pt x="51" y="0"/>
                        </a:moveTo>
                        <a:lnTo>
                          <a:pt x="50" y="5"/>
                        </a:lnTo>
                        <a:lnTo>
                          <a:pt x="50" y="11"/>
                        </a:lnTo>
                        <a:lnTo>
                          <a:pt x="50" y="15"/>
                        </a:lnTo>
                        <a:lnTo>
                          <a:pt x="52" y="20"/>
                        </a:lnTo>
                        <a:lnTo>
                          <a:pt x="54" y="23"/>
                        </a:lnTo>
                        <a:lnTo>
                          <a:pt x="55" y="26"/>
                        </a:lnTo>
                        <a:lnTo>
                          <a:pt x="57" y="28"/>
                        </a:lnTo>
                        <a:lnTo>
                          <a:pt x="59" y="29"/>
                        </a:lnTo>
                        <a:lnTo>
                          <a:pt x="49" y="27"/>
                        </a:lnTo>
                        <a:lnTo>
                          <a:pt x="38" y="24"/>
                        </a:lnTo>
                        <a:lnTo>
                          <a:pt x="22" y="19"/>
                        </a:lnTo>
                        <a:lnTo>
                          <a:pt x="10" y="16"/>
                        </a:lnTo>
                        <a:lnTo>
                          <a:pt x="7" y="13"/>
                        </a:lnTo>
                        <a:lnTo>
                          <a:pt x="5" y="11"/>
                        </a:lnTo>
                        <a:lnTo>
                          <a:pt x="3" y="9"/>
                        </a:lnTo>
                        <a:lnTo>
                          <a:pt x="2" y="7"/>
                        </a:lnTo>
                        <a:lnTo>
                          <a:pt x="0" y="4"/>
                        </a:lnTo>
                        <a:lnTo>
                          <a:pt x="7" y="3"/>
                        </a:lnTo>
                        <a:lnTo>
                          <a:pt x="23" y="5"/>
                        </a:lnTo>
                        <a:lnTo>
                          <a:pt x="31" y="5"/>
                        </a:lnTo>
                        <a:lnTo>
                          <a:pt x="38" y="5"/>
                        </a:lnTo>
                        <a:lnTo>
                          <a:pt x="43" y="5"/>
                        </a:lnTo>
                        <a:lnTo>
                          <a:pt x="44" y="5"/>
                        </a:lnTo>
                        <a:lnTo>
                          <a:pt x="46" y="4"/>
                        </a:lnTo>
                        <a:lnTo>
                          <a:pt x="48" y="3"/>
                        </a:lnTo>
                        <a:lnTo>
                          <a:pt x="49" y="2"/>
                        </a:lnTo>
                        <a:lnTo>
                          <a:pt x="51" y="0"/>
                        </a:lnTo>
                      </a:path>
                    </a:pathLst>
                  </a:custGeom>
                  <a:solidFill>
                    <a:srgbClr val="5F5F5F"/>
                  </a:solidFill>
                  <a:ln w="12700" cap="rnd" cmpd="sng">
                    <a:noFill/>
                    <a:prstDash val="solid"/>
                    <a:round/>
                    <a:headEnd type="none" w="med" len="med"/>
                    <a:tailEnd type="none" w="med" len="med"/>
                  </a:ln>
                  <a:effectLst/>
                </p:spPr>
                <p:txBody>
                  <a:bodyPr/>
                  <a:lstStyle/>
                  <a:p>
                    <a:endParaRPr lang="en-US"/>
                  </a:p>
                </p:txBody>
              </p:sp>
              <p:grpSp>
                <p:nvGrpSpPr>
                  <p:cNvPr id="334" name="Group 311"/>
                  <p:cNvGrpSpPr>
                    <a:grpSpLocks/>
                  </p:cNvGrpSpPr>
                  <p:nvPr/>
                </p:nvGrpSpPr>
                <p:grpSpPr bwMode="auto">
                  <a:xfrm>
                    <a:off x="345" y="2763"/>
                    <a:ext cx="396" cy="77"/>
                    <a:chOff x="345" y="2763"/>
                    <a:chExt cx="396" cy="77"/>
                  </a:xfrm>
                </p:grpSpPr>
                <p:sp>
                  <p:nvSpPr>
                    <p:cNvPr id="199992" name="Freeform 312"/>
                    <p:cNvSpPr>
                      <a:spLocks/>
                    </p:cNvSpPr>
                    <p:nvPr/>
                  </p:nvSpPr>
                  <p:spPr bwMode="auto">
                    <a:xfrm>
                      <a:off x="345" y="2802"/>
                      <a:ext cx="106" cy="37"/>
                    </a:xfrm>
                    <a:custGeom>
                      <a:avLst/>
                      <a:gdLst/>
                      <a:ahLst/>
                      <a:cxnLst>
                        <a:cxn ang="0">
                          <a:pos x="0" y="2"/>
                        </a:cxn>
                        <a:cxn ang="0">
                          <a:pos x="10" y="0"/>
                        </a:cxn>
                        <a:cxn ang="0">
                          <a:pos x="20" y="0"/>
                        </a:cxn>
                        <a:cxn ang="0">
                          <a:pos x="57" y="14"/>
                        </a:cxn>
                        <a:cxn ang="0">
                          <a:pos x="105" y="30"/>
                        </a:cxn>
                        <a:cxn ang="0">
                          <a:pos x="104" y="32"/>
                        </a:cxn>
                        <a:cxn ang="0">
                          <a:pos x="102" y="34"/>
                        </a:cxn>
                        <a:cxn ang="0">
                          <a:pos x="100" y="35"/>
                        </a:cxn>
                        <a:cxn ang="0">
                          <a:pos x="97" y="36"/>
                        </a:cxn>
                        <a:cxn ang="0">
                          <a:pos x="93" y="36"/>
                        </a:cxn>
                        <a:cxn ang="0">
                          <a:pos x="76" y="36"/>
                        </a:cxn>
                        <a:cxn ang="0">
                          <a:pos x="61" y="35"/>
                        </a:cxn>
                        <a:cxn ang="0">
                          <a:pos x="52" y="34"/>
                        </a:cxn>
                        <a:cxn ang="0">
                          <a:pos x="0" y="2"/>
                        </a:cxn>
                      </a:cxnLst>
                      <a:rect l="0" t="0" r="r" b="b"/>
                      <a:pathLst>
                        <a:path w="106" h="37">
                          <a:moveTo>
                            <a:pt x="0" y="2"/>
                          </a:moveTo>
                          <a:lnTo>
                            <a:pt x="10" y="0"/>
                          </a:lnTo>
                          <a:lnTo>
                            <a:pt x="20" y="0"/>
                          </a:lnTo>
                          <a:lnTo>
                            <a:pt x="57" y="14"/>
                          </a:lnTo>
                          <a:lnTo>
                            <a:pt x="105" y="30"/>
                          </a:lnTo>
                          <a:lnTo>
                            <a:pt x="104" y="32"/>
                          </a:lnTo>
                          <a:lnTo>
                            <a:pt x="102" y="34"/>
                          </a:lnTo>
                          <a:lnTo>
                            <a:pt x="100" y="35"/>
                          </a:lnTo>
                          <a:lnTo>
                            <a:pt x="97" y="36"/>
                          </a:lnTo>
                          <a:lnTo>
                            <a:pt x="93" y="36"/>
                          </a:lnTo>
                          <a:lnTo>
                            <a:pt x="76" y="36"/>
                          </a:lnTo>
                          <a:lnTo>
                            <a:pt x="61" y="35"/>
                          </a:lnTo>
                          <a:lnTo>
                            <a:pt x="52" y="34"/>
                          </a:lnTo>
                          <a:lnTo>
                            <a:pt x="0" y="2"/>
                          </a:lnTo>
                        </a:path>
                      </a:pathLst>
                    </a:custGeom>
                    <a:solidFill>
                      <a:srgbClr val="808080"/>
                    </a:solidFill>
                    <a:ln w="12700" cap="rnd" cmpd="sng">
                      <a:noFill/>
                      <a:prstDash val="solid"/>
                      <a:round/>
                      <a:headEnd type="none" w="med" len="med"/>
                      <a:tailEnd type="none" w="med" len="med"/>
                    </a:ln>
                    <a:effectLst/>
                  </p:spPr>
                  <p:txBody>
                    <a:bodyPr/>
                    <a:lstStyle/>
                    <a:p>
                      <a:endParaRPr lang="en-US"/>
                    </a:p>
                  </p:txBody>
                </p:sp>
                <p:sp>
                  <p:nvSpPr>
                    <p:cNvPr id="199993" name="Freeform 313"/>
                    <p:cNvSpPr>
                      <a:spLocks/>
                    </p:cNvSpPr>
                    <p:nvPr/>
                  </p:nvSpPr>
                  <p:spPr bwMode="auto">
                    <a:xfrm>
                      <a:off x="595" y="2763"/>
                      <a:ext cx="146" cy="77"/>
                    </a:xfrm>
                    <a:custGeom>
                      <a:avLst/>
                      <a:gdLst/>
                      <a:ahLst/>
                      <a:cxnLst>
                        <a:cxn ang="0">
                          <a:pos x="0" y="0"/>
                        </a:cxn>
                        <a:cxn ang="0">
                          <a:pos x="1" y="0"/>
                        </a:cxn>
                        <a:cxn ang="0">
                          <a:pos x="26" y="0"/>
                        </a:cxn>
                        <a:cxn ang="0">
                          <a:pos x="64" y="25"/>
                        </a:cxn>
                        <a:cxn ang="0">
                          <a:pos x="91" y="41"/>
                        </a:cxn>
                        <a:cxn ang="0">
                          <a:pos x="117" y="56"/>
                        </a:cxn>
                        <a:cxn ang="0">
                          <a:pos x="145" y="69"/>
                        </a:cxn>
                        <a:cxn ang="0">
                          <a:pos x="139" y="71"/>
                        </a:cxn>
                        <a:cxn ang="0">
                          <a:pos x="129" y="73"/>
                        </a:cxn>
                        <a:cxn ang="0">
                          <a:pos x="120" y="74"/>
                        </a:cxn>
                        <a:cxn ang="0">
                          <a:pos x="104" y="76"/>
                        </a:cxn>
                        <a:cxn ang="0">
                          <a:pos x="91" y="75"/>
                        </a:cxn>
                        <a:cxn ang="0">
                          <a:pos x="73" y="73"/>
                        </a:cxn>
                        <a:cxn ang="0">
                          <a:pos x="60" y="72"/>
                        </a:cxn>
                        <a:cxn ang="0">
                          <a:pos x="57" y="64"/>
                        </a:cxn>
                        <a:cxn ang="0">
                          <a:pos x="0" y="0"/>
                        </a:cxn>
                      </a:cxnLst>
                      <a:rect l="0" t="0" r="r" b="b"/>
                      <a:pathLst>
                        <a:path w="146" h="77">
                          <a:moveTo>
                            <a:pt x="0" y="0"/>
                          </a:moveTo>
                          <a:lnTo>
                            <a:pt x="1" y="0"/>
                          </a:lnTo>
                          <a:lnTo>
                            <a:pt x="26" y="0"/>
                          </a:lnTo>
                          <a:lnTo>
                            <a:pt x="64" y="25"/>
                          </a:lnTo>
                          <a:lnTo>
                            <a:pt x="91" y="41"/>
                          </a:lnTo>
                          <a:lnTo>
                            <a:pt x="117" y="56"/>
                          </a:lnTo>
                          <a:lnTo>
                            <a:pt x="145" y="69"/>
                          </a:lnTo>
                          <a:lnTo>
                            <a:pt x="139" y="71"/>
                          </a:lnTo>
                          <a:lnTo>
                            <a:pt x="129" y="73"/>
                          </a:lnTo>
                          <a:lnTo>
                            <a:pt x="120" y="74"/>
                          </a:lnTo>
                          <a:lnTo>
                            <a:pt x="104" y="76"/>
                          </a:lnTo>
                          <a:lnTo>
                            <a:pt x="91" y="75"/>
                          </a:lnTo>
                          <a:lnTo>
                            <a:pt x="73" y="73"/>
                          </a:lnTo>
                          <a:lnTo>
                            <a:pt x="60" y="72"/>
                          </a:lnTo>
                          <a:lnTo>
                            <a:pt x="57" y="64"/>
                          </a:lnTo>
                          <a:lnTo>
                            <a:pt x="0" y="0"/>
                          </a:lnTo>
                        </a:path>
                      </a:pathLst>
                    </a:custGeom>
                    <a:solidFill>
                      <a:srgbClr val="7F7F7F"/>
                    </a:solidFill>
                    <a:ln w="12700" cap="rnd" cmpd="sng">
                      <a:noFill/>
                      <a:prstDash val="solid"/>
                      <a:round/>
                      <a:headEnd type="none" w="med" len="med"/>
                      <a:tailEnd type="none" w="med" len="med"/>
                    </a:ln>
                    <a:effectLst/>
                  </p:spPr>
                  <p:txBody>
                    <a:bodyPr/>
                    <a:lstStyle/>
                    <a:p>
                      <a:endParaRPr lang="en-US"/>
                    </a:p>
                  </p:txBody>
                </p:sp>
                <p:grpSp>
                  <p:nvGrpSpPr>
                    <p:cNvPr id="335" name="Group 314"/>
                    <p:cNvGrpSpPr>
                      <a:grpSpLocks/>
                    </p:cNvGrpSpPr>
                    <p:nvPr/>
                  </p:nvGrpSpPr>
                  <p:grpSpPr bwMode="auto">
                    <a:xfrm>
                      <a:off x="618" y="2805"/>
                      <a:ext cx="68" cy="23"/>
                      <a:chOff x="618" y="2805"/>
                      <a:chExt cx="68" cy="23"/>
                    </a:xfrm>
                  </p:grpSpPr>
                  <p:grpSp>
                    <p:nvGrpSpPr>
                      <p:cNvPr id="336" name="Group 315"/>
                      <p:cNvGrpSpPr>
                        <a:grpSpLocks/>
                      </p:cNvGrpSpPr>
                      <p:nvPr/>
                    </p:nvGrpSpPr>
                    <p:grpSpPr bwMode="auto">
                      <a:xfrm>
                        <a:off x="632" y="2823"/>
                        <a:ext cx="54" cy="5"/>
                        <a:chOff x="632" y="2823"/>
                        <a:chExt cx="54" cy="5"/>
                      </a:xfrm>
                    </p:grpSpPr>
                    <p:sp>
                      <p:nvSpPr>
                        <p:cNvPr id="199996" name="Freeform 316"/>
                        <p:cNvSpPr>
                          <a:spLocks/>
                        </p:cNvSpPr>
                        <p:nvPr/>
                      </p:nvSpPr>
                      <p:spPr bwMode="auto">
                        <a:xfrm>
                          <a:off x="632" y="2823"/>
                          <a:ext cx="54" cy="5"/>
                        </a:xfrm>
                        <a:custGeom>
                          <a:avLst/>
                          <a:gdLst/>
                          <a:ahLst/>
                          <a:cxnLst>
                            <a:cxn ang="0">
                              <a:pos x="0" y="2"/>
                            </a:cxn>
                            <a:cxn ang="0">
                              <a:pos x="12" y="0"/>
                            </a:cxn>
                            <a:cxn ang="0">
                              <a:pos x="16" y="1"/>
                            </a:cxn>
                            <a:cxn ang="0">
                              <a:pos x="22" y="1"/>
                            </a:cxn>
                            <a:cxn ang="0">
                              <a:pos x="26" y="2"/>
                            </a:cxn>
                            <a:cxn ang="0">
                              <a:pos x="53" y="2"/>
                            </a:cxn>
                            <a:cxn ang="0">
                              <a:pos x="39" y="4"/>
                            </a:cxn>
                            <a:cxn ang="0">
                              <a:pos x="30" y="4"/>
                            </a:cxn>
                            <a:cxn ang="0">
                              <a:pos x="23" y="4"/>
                            </a:cxn>
                            <a:cxn ang="0">
                              <a:pos x="19" y="4"/>
                            </a:cxn>
                            <a:cxn ang="0">
                              <a:pos x="12" y="4"/>
                            </a:cxn>
                            <a:cxn ang="0">
                              <a:pos x="7" y="3"/>
                            </a:cxn>
                            <a:cxn ang="0">
                              <a:pos x="0" y="2"/>
                            </a:cxn>
                          </a:cxnLst>
                          <a:rect l="0" t="0" r="r" b="b"/>
                          <a:pathLst>
                            <a:path w="54" h="5">
                              <a:moveTo>
                                <a:pt x="0" y="2"/>
                              </a:moveTo>
                              <a:lnTo>
                                <a:pt x="12" y="0"/>
                              </a:lnTo>
                              <a:lnTo>
                                <a:pt x="16" y="1"/>
                              </a:lnTo>
                              <a:lnTo>
                                <a:pt x="22" y="1"/>
                              </a:lnTo>
                              <a:lnTo>
                                <a:pt x="26" y="2"/>
                              </a:lnTo>
                              <a:lnTo>
                                <a:pt x="53" y="2"/>
                              </a:lnTo>
                              <a:lnTo>
                                <a:pt x="39" y="4"/>
                              </a:lnTo>
                              <a:lnTo>
                                <a:pt x="30" y="4"/>
                              </a:lnTo>
                              <a:lnTo>
                                <a:pt x="23" y="4"/>
                              </a:lnTo>
                              <a:lnTo>
                                <a:pt x="19" y="4"/>
                              </a:lnTo>
                              <a:lnTo>
                                <a:pt x="12" y="4"/>
                              </a:lnTo>
                              <a:lnTo>
                                <a:pt x="7" y="3"/>
                              </a:lnTo>
                              <a:lnTo>
                                <a:pt x="0" y="2"/>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199997" name="Freeform 317"/>
                        <p:cNvSpPr>
                          <a:spLocks/>
                        </p:cNvSpPr>
                        <p:nvPr/>
                      </p:nvSpPr>
                      <p:spPr bwMode="auto">
                        <a:xfrm>
                          <a:off x="647" y="2823"/>
                          <a:ext cx="39" cy="5"/>
                        </a:xfrm>
                        <a:custGeom>
                          <a:avLst/>
                          <a:gdLst/>
                          <a:ahLst/>
                          <a:cxnLst>
                            <a:cxn ang="0">
                              <a:pos x="0" y="0"/>
                            </a:cxn>
                            <a:cxn ang="0">
                              <a:pos x="4" y="1"/>
                            </a:cxn>
                            <a:cxn ang="0">
                              <a:pos x="9" y="1"/>
                            </a:cxn>
                            <a:cxn ang="0">
                              <a:pos x="13" y="2"/>
                            </a:cxn>
                            <a:cxn ang="0">
                              <a:pos x="38" y="2"/>
                            </a:cxn>
                            <a:cxn ang="0">
                              <a:pos x="25" y="4"/>
                            </a:cxn>
                            <a:cxn ang="0">
                              <a:pos x="17" y="4"/>
                            </a:cxn>
                            <a:cxn ang="0">
                              <a:pos x="10" y="4"/>
                            </a:cxn>
                            <a:cxn ang="0">
                              <a:pos x="7" y="4"/>
                            </a:cxn>
                            <a:cxn ang="0">
                              <a:pos x="3" y="2"/>
                            </a:cxn>
                            <a:cxn ang="0">
                              <a:pos x="0" y="0"/>
                            </a:cxn>
                          </a:cxnLst>
                          <a:rect l="0" t="0" r="r" b="b"/>
                          <a:pathLst>
                            <a:path w="39" h="5">
                              <a:moveTo>
                                <a:pt x="0" y="0"/>
                              </a:moveTo>
                              <a:lnTo>
                                <a:pt x="4" y="1"/>
                              </a:lnTo>
                              <a:lnTo>
                                <a:pt x="9" y="1"/>
                              </a:lnTo>
                              <a:lnTo>
                                <a:pt x="13" y="2"/>
                              </a:lnTo>
                              <a:lnTo>
                                <a:pt x="38" y="2"/>
                              </a:lnTo>
                              <a:lnTo>
                                <a:pt x="25" y="4"/>
                              </a:lnTo>
                              <a:lnTo>
                                <a:pt x="17" y="4"/>
                              </a:lnTo>
                              <a:lnTo>
                                <a:pt x="10" y="4"/>
                              </a:lnTo>
                              <a:lnTo>
                                <a:pt x="7" y="4"/>
                              </a:lnTo>
                              <a:lnTo>
                                <a:pt x="3" y="2"/>
                              </a:lnTo>
                              <a:lnTo>
                                <a:pt x="0"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nvGrpSpPr>
                      <p:cNvPr id="337" name="Group 318"/>
                      <p:cNvGrpSpPr>
                        <a:grpSpLocks/>
                      </p:cNvGrpSpPr>
                      <p:nvPr/>
                    </p:nvGrpSpPr>
                    <p:grpSpPr bwMode="auto">
                      <a:xfrm>
                        <a:off x="618" y="2805"/>
                        <a:ext cx="40" cy="4"/>
                        <a:chOff x="618" y="2805"/>
                        <a:chExt cx="40" cy="4"/>
                      </a:xfrm>
                    </p:grpSpPr>
                    <p:sp>
                      <p:nvSpPr>
                        <p:cNvPr id="199999" name="Freeform 319"/>
                        <p:cNvSpPr>
                          <a:spLocks/>
                        </p:cNvSpPr>
                        <p:nvPr/>
                      </p:nvSpPr>
                      <p:spPr bwMode="auto">
                        <a:xfrm>
                          <a:off x="618" y="2805"/>
                          <a:ext cx="40" cy="4"/>
                        </a:xfrm>
                        <a:custGeom>
                          <a:avLst/>
                          <a:gdLst/>
                          <a:ahLst/>
                          <a:cxnLst>
                            <a:cxn ang="0">
                              <a:pos x="12" y="0"/>
                            </a:cxn>
                            <a:cxn ang="0">
                              <a:pos x="19" y="1"/>
                            </a:cxn>
                            <a:cxn ang="0">
                              <a:pos x="25" y="1"/>
                            </a:cxn>
                            <a:cxn ang="0">
                              <a:pos x="28" y="1"/>
                            </a:cxn>
                            <a:cxn ang="0">
                              <a:pos x="33" y="2"/>
                            </a:cxn>
                            <a:cxn ang="0">
                              <a:pos x="39" y="2"/>
                            </a:cxn>
                            <a:cxn ang="0">
                              <a:pos x="31" y="3"/>
                            </a:cxn>
                            <a:cxn ang="0">
                              <a:pos x="25" y="3"/>
                            </a:cxn>
                            <a:cxn ang="0">
                              <a:pos x="20" y="3"/>
                            </a:cxn>
                            <a:cxn ang="0">
                              <a:pos x="14" y="3"/>
                            </a:cxn>
                            <a:cxn ang="0">
                              <a:pos x="9" y="2"/>
                            </a:cxn>
                            <a:cxn ang="0">
                              <a:pos x="4" y="2"/>
                            </a:cxn>
                            <a:cxn ang="0">
                              <a:pos x="0" y="1"/>
                            </a:cxn>
                            <a:cxn ang="0">
                              <a:pos x="6" y="0"/>
                            </a:cxn>
                            <a:cxn ang="0">
                              <a:pos x="12" y="0"/>
                            </a:cxn>
                          </a:cxnLst>
                          <a:rect l="0" t="0" r="r" b="b"/>
                          <a:pathLst>
                            <a:path w="40" h="4">
                              <a:moveTo>
                                <a:pt x="12" y="0"/>
                              </a:moveTo>
                              <a:lnTo>
                                <a:pt x="19" y="1"/>
                              </a:lnTo>
                              <a:lnTo>
                                <a:pt x="25" y="1"/>
                              </a:lnTo>
                              <a:lnTo>
                                <a:pt x="28" y="1"/>
                              </a:lnTo>
                              <a:lnTo>
                                <a:pt x="33" y="2"/>
                              </a:lnTo>
                              <a:lnTo>
                                <a:pt x="39" y="2"/>
                              </a:lnTo>
                              <a:lnTo>
                                <a:pt x="31" y="3"/>
                              </a:lnTo>
                              <a:lnTo>
                                <a:pt x="25" y="3"/>
                              </a:lnTo>
                              <a:lnTo>
                                <a:pt x="20" y="3"/>
                              </a:lnTo>
                              <a:lnTo>
                                <a:pt x="14" y="3"/>
                              </a:lnTo>
                              <a:lnTo>
                                <a:pt x="9" y="2"/>
                              </a:lnTo>
                              <a:lnTo>
                                <a:pt x="4" y="2"/>
                              </a:lnTo>
                              <a:lnTo>
                                <a:pt x="0" y="1"/>
                              </a:lnTo>
                              <a:lnTo>
                                <a:pt x="6" y="0"/>
                              </a:lnTo>
                              <a:lnTo>
                                <a:pt x="12" y="0"/>
                              </a:lnTo>
                            </a:path>
                          </a:pathLst>
                        </a:custGeom>
                        <a:solidFill>
                          <a:srgbClr val="9F9F9F"/>
                        </a:solidFill>
                        <a:ln w="12700" cap="rnd" cmpd="sng">
                          <a:noFill/>
                          <a:prstDash val="solid"/>
                          <a:round/>
                          <a:headEnd type="none" w="med" len="med"/>
                          <a:tailEnd type="none" w="med" len="med"/>
                        </a:ln>
                        <a:effectLst/>
                      </p:spPr>
                      <p:txBody>
                        <a:bodyPr/>
                        <a:lstStyle/>
                        <a:p>
                          <a:endParaRPr lang="en-US"/>
                        </a:p>
                      </p:txBody>
                    </p:sp>
                    <p:sp>
                      <p:nvSpPr>
                        <p:cNvPr id="200000" name="Freeform 320"/>
                        <p:cNvSpPr>
                          <a:spLocks/>
                        </p:cNvSpPr>
                        <p:nvPr/>
                      </p:nvSpPr>
                      <p:spPr bwMode="auto">
                        <a:xfrm>
                          <a:off x="631" y="2805"/>
                          <a:ext cx="27" cy="4"/>
                        </a:xfrm>
                        <a:custGeom>
                          <a:avLst/>
                          <a:gdLst/>
                          <a:ahLst/>
                          <a:cxnLst>
                            <a:cxn ang="0">
                              <a:pos x="0" y="0"/>
                            </a:cxn>
                            <a:cxn ang="0">
                              <a:pos x="7" y="1"/>
                            </a:cxn>
                            <a:cxn ang="0">
                              <a:pos x="13" y="1"/>
                            </a:cxn>
                            <a:cxn ang="0">
                              <a:pos x="16" y="1"/>
                            </a:cxn>
                            <a:cxn ang="0">
                              <a:pos x="20" y="2"/>
                            </a:cxn>
                            <a:cxn ang="0">
                              <a:pos x="26" y="2"/>
                            </a:cxn>
                            <a:cxn ang="0">
                              <a:pos x="18" y="3"/>
                            </a:cxn>
                            <a:cxn ang="0">
                              <a:pos x="13" y="3"/>
                            </a:cxn>
                            <a:cxn ang="0">
                              <a:pos x="8" y="3"/>
                            </a:cxn>
                            <a:cxn ang="0">
                              <a:pos x="7" y="3"/>
                            </a:cxn>
                            <a:cxn ang="0">
                              <a:pos x="0" y="0"/>
                            </a:cxn>
                          </a:cxnLst>
                          <a:rect l="0" t="0" r="r" b="b"/>
                          <a:pathLst>
                            <a:path w="27" h="4">
                              <a:moveTo>
                                <a:pt x="0" y="0"/>
                              </a:moveTo>
                              <a:lnTo>
                                <a:pt x="7" y="1"/>
                              </a:lnTo>
                              <a:lnTo>
                                <a:pt x="13" y="1"/>
                              </a:lnTo>
                              <a:lnTo>
                                <a:pt x="16" y="1"/>
                              </a:lnTo>
                              <a:lnTo>
                                <a:pt x="20" y="2"/>
                              </a:lnTo>
                              <a:lnTo>
                                <a:pt x="26" y="2"/>
                              </a:lnTo>
                              <a:lnTo>
                                <a:pt x="18" y="3"/>
                              </a:lnTo>
                              <a:lnTo>
                                <a:pt x="13" y="3"/>
                              </a:lnTo>
                              <a:lnTo>
                                <a:pt x="8" y="3"/>
                              </a:lnTo>
                              <a:lnTo>
                                <a:pt x="7" y="3"/>
                              </a:lnTo>
                              <a:lnTo>
                                <a:pt x="0" y="0"/>
                              </a:lnTo>
                            </a:path>
                          </a:pathLst>
                        </a:custGeom>
                        <a:solidFill>
                          <a:srgbClr val="3F3F3F"/>
                        </a:solidFill>
                        <a:ln w="12700" cap="rnd" cmpd="sng">
                          <a:noFill/>
                          <a:prstDash val="solid"/>
                          <a:round/>
                          <a:headEnd type="none" w="med" len="med"/>
                          <a:tailEnd type="none" w="med" len="med"/>
                        </a:ln>
                        <a:effectLst/>
                      </p:spPr>
                      <p:txBody>
                        <a:bodyPr/>
                        <a:lstStyle/>
                        <a:p>
                          <a:endParaRPr lang="en-US"/>
                        </a:p>
                      </p:txBody>
                    </p:sp>
                  </p:grpSp>
                </p:grpSp>
              </p:grpSp>
            </p:grpSp>
          </p:grpSp>
        </p:grpSp>
        <p:sp>
          <p:nvSpPr>
            <p:cNvPr id="200001" name="Rectangle 321"/>
            <p:cNvSpPr>
              <a:spLocks noChangeArrowheads="1"/>
            </p:cNvSpPr>
            <p:nvPr/>
          </p:nvSpPr>
          <p:spPr bwMode="auto">
            <a:xfrm>
              <a:off x="351" y="2971"/>
              <a:ext cx="483" cy="226"/>
            </a:xfrm>
            <a:prstGeom prst="rect">
              <a:avLst/>
            </a:prstGeom>
            <a:noFill/>
            <a:ln w="12700">
              <a:noFill/>
              <a:miter lim="800000"/>
              <a:headEnd/>
              <a:tailEnd/>
            </a:ln>
            <a:effectLst/>
          </p:spPr>
          <p:txBody>
            <a:bodyPr wrap="none" lIns="90488" tIns="44450" rIns="90488" bIns="44450">
              <a:spAutoFit/>
            </a:bodyPr>
            <a:lstStyle/>
            <a:p>
              <a:pPr algn="l" rtl="1">
                <a:lnSpc>
                  <a:spcPct val="90000"/>
                </a:lnSpc>
              </a:pPr>
              <a:r>
                <a:rPr lang="en-US" sz="1600">
                  <a:solidFill>
                    <a:schemeClr val="tx1"/>
                  </a:solidFill>
                  <a:latin typeface="Arial" charset="0"/>
                </a:rPr>
                <a:t>AL991</a:t>
              </a:r>
            </a:p>
          </p:txBody>
        </p:sp>
        <p:grpSp>
          <p:nvGrpSpPr>
            <p:cNvPr id="338" name="Group 322"/>
            <p:cNvGrpSpPr>
              <a:grpSpLocks/>
            </p:cNvGrpSpPr>
            <p:nvPr/>
          </p:nvGrpSpPr>
          <p:grpSpPr bwMode="auto">
            <a:xfrm>
              <a:off x="1012" y="2852"/>
              <a:ext cx="196" cy="152"/>
              <a:chOff x="1012" y="2852"/>
              <a:chExt cx="196" cy="152"/>
            </a:xfrm>
          </p:grpSpPr>
          <p:grpSp>
            <p:nvGrpSpPr>
              <p:cNvPr id="339" name="Group 323"/>
              <p:cNvGrpSpPr>
                <a:grpSpLocks/>
              </p:cNvGrpSpPr>
              <p:nvPr/>
            </p:nvGrpSpPr>
            <p:grpSpPr bwMode="auto">
              <a:xfrm>
                <a:off x="1064" y="2852"/>
                <a:ext cx="144" cy="152"/>
                <a:chOff x="1064" y="2852"/>
                <a:chExt cx="144" cy="152"/>
              </a:xfrm>
            </p:grpSpPr>
            <p:sp>
              <p:nvSpPr>
                <p:cNvPr id="200004" name="Arc 324"/>
                <p:cNvSpPr>
                  <a:spLocks/>
                </p:cNvSpPr>
                <p:nvPr/>
              </p:nvSpPr>
              <p:spPr bwMode="auto">
                <a:xfrm>
                  <a:off x="1088" y="2856"/>
                  <a:ext cx="32" cy="6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hlink"/>
                  </a:solidFill>
                  <a:round/>
                  <a:headEnd/>
                  <a:tailEnd/>
                </a:ln>
                <a:effectLst/>
              </p:spPr>
              <p:txBody>
                <a:bodyPr/>
                <a:lstStyle/>
                <a:p>
                  <a:endParaRPr lang="en-US"/>
                </a:p>
              </p:txBody>
            </p:sp>
            <p:sp>
              <p:nvSpPr>
                <p:cNvPr id="200005" name="Arc 325"/>
                <p:cNvSpPr>
                  <a:spLocks/>
                </p:cNvSpPr>
                <p:nvPr/>
              </p:nvSpPr>
              <p:spPr bwMode="auto">
                <a:xfrm>
                  <a:off x="1100" y="2852"/>
                  <a:ext cx="64" cy="11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hlink"/>
                  </a:solidFill>
                  <a:round/>
                  <a:headEnd/>
                  <a:tailEnd/>
                </a:ln>
                <a:effectLst/>
              </p:spPr>
              <p:txBody>
                <a:bodyPr/>
                <a:lstStyle/>
                <a:p>
                  <a:endParaRPr lang="en-US"/>
                </a:p>
              </p:txBody>
            </p:sp>
            <p:sp>
              <p:nvSpPr>
                <p:cNvPr id="200006" name="Arc 326"/>
                <p:cNvSpPr>
                  <a:spLocks/>
                </p:cNvSpPr>
                <p:nvPr/>
              </p:nvSpPr>
              <p:spPr bwMode="auto">
                <a:xfrm>
                  <a:off x="1128" y="2852"/>
                  <a:ext cx="80" cy="15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hlink"/>
                  </a:solidFill>
                  <a:round/>
                  <a:headEnd/>
                  <a:tailEnd/>
                </a:ln>
                <a:effectLst/>
              </p:spPr>
              <p:txBody>
                <a:bodyPr/>
                <a:lstStyle/>
                <a:p>
                  <a:endParaRPr lang="en-US"/>
                </a:p>
              </p:txBody>
            </p:sp>
            <p:sp>
              <p:nvSpPr>
                <p:cNvPr id="200007" name="Arc 327"/>
                <p:cNvSpPr>
                  <a:spLocks/>
                </p:cNvSpPr>
                <p:nvPr/>
              </p:nvSpPr>
              <p:spPr bwMode="auto">
                <a:xfrm>
                  <a:off x="1064" y="2856"/>
                  <a:ext cx="16"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hlink"/>
                  </a:solidFill>
                  <a:round/>
                  <a:headEnd/>
                  <a:tailEnd/>
                </a:ln>
                <a:effectLst/>
              </p:spPr>
              <p:txBody>
                <a:bodyPr/>
                <a:lstStyle/>
                <a:p>
                  <a:endParaRPr lang="en-US"/>
                </a:p>
              </p:txBody>
            </p:sp>
          </p:grpSp>
          <p:sp>
            <p:nvSpPr>
              <p:cNvPr id="200008" name="Rectangle 328"/>
              <p:cNvSpPr>
                <a:spLocks noChangeArrowheads="1"/>
              </p:cNvSpPr>
              <p:nvPr/>
            </p:nvSpPr>
            <p:spPr bwMode="auto">
              <a:xfrm>
                <a:off x="1012" y="2860"/>
                <a:ext cx="12" cy="8"/>
              </a:xfrm>
              <a:prstGeom prst="rect">
                <a:avLst/>
              </a:prstGeom>
              <a:solidFill>
                <a:schemeClr val="hlink"/>
              </a:solidFill>
              <a:ln w="12700">
                <a:solidFill>
                  <a:schemeClr val="hlink"/>
                </a:solidFill>
                <a:miter lim="800000"/>
                <a:headEnd/>
                <a:tailEnd/>
              </a:ln>
              <a:effectLst/>
            </p:spPr>
            <p:txBody>
              <a:bodyPr wrap="none" anchor="ctr"/>
              <a:lstStyle/>
              <a:p>
                <a:endParaRPr lang="en-US"/>
              </a:p>
            </p:txBody>
          </p:sp>
        </p:grpSp>
      </p:grpSp>
      <p:sp>
        <p:nvSpPr>
          <p:cNvPr id="200009" name="Rectangle 329"/>
          <p:cNvSpPr>
            <a:spLocks noChangeArrowheads="1"/>
          </p:cNvSpPr>
          <p:nvPr/>
        </p:nvSpPr>
        <p:spPr bwMode="auto">
          <a:xfrm>
            <a:off x="971550" y="4708525"/>
            <a:ext cx="4083050" cy="473075"/>
          </a:xfrm>
          <a:prstGeom prst="rect">
            <a:avLst/>
          </a:prstGeom>
          <a:noFill/>
          <a:ln w="12700">
            <a:noFill/>
            <a:miter lim="800000"/>
            <a:headEnd/>
            <a:tailEnd/>
          </a:ln>
          <a:effectLst/>
        </p:spPr>
        <p:txBody>
          <a:bodyPr wrap="none" lIns="90488" tIns="44450" rIns="90488" bIns="44450">
            <a:spAutoFit/>
          </a:bodyPr>
          <a:lstStyle/>
          <a:p>
            <a:pPr algn="l" rtl="1">
              <a:lnSpc>
                <a:spcPct val="90000"/>
              </a:lnSpc>
            </a:pPr>
            <a:r>
              <a:rPr lang="en-US" sz="2800" b="1" dirty="0">
                <a:latin typeface="Arial" pitchFamily="34" charset="0"/>
                <a:cs typeface="Arial" pitchFamily="34" charset="0"/>
              </a:rPr>
              <a:t>Pick your own altitude</a:t>
            </a:r>
            <a:r>
              <a:rPr lang="en-US" sz="2800" b="1" dirty="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p:txBody>
      </p:sp>
      <p:sp>
        <p:nvSpPr>
          <p:cNvPr id="200010" name="Rectangle 330"/>
          <p:cNvSpPr>
            <a:spLocks noChangeArrowheads="1"/>
          </p:cNvSpPr>
          <p:nvPr/>
        </p:nvSpPr>
        <p:spPr bwMode="auto">
          <a:xfrm>
            <a:off x="985838" y="5154613"/>
            <a:ext cx="6985000" cy="477567"/>
          </a:xfrm>
          <a:prstGeom prst="rect">
            <a:avLst/>
          </a:prstGeom>
          <a:noFill/>
          <a:ln w="25400">
            <a:noFill/>
            <a:miter lim="800000"/>
            <a:headEnd/>
            <a:tailEnd/>
          </a:ln>
          <a:effectLst/>
        </p:spPr>
        <p:txBody>
          <a:bodyPr lIns="90488" tIns="44450" rIns="90488" bIns="44450">
            <a:spAutoFit/>
          </a:bodyPr>
          <a:lstStyle/>
          <a:p>
            <a:pPr algn="l" rtl="1">
              <a:lnSpc>
                <a:spcPct val="90000"/>
              </a:lnSpc>
            </a:pPr>
            <a:r>
              <a:rPr lang="en-US" sz="2800" b="1" dirty="0">
                <a:solidFill>
                  <a:srgbClr val="FC0128"/>
                </a:solidFill>
                <a:latin typeface="Arial" pitchFamily="34" charset="0"/>
                <a:cs typeface="Arial" pitchFamily="34" charset="0"/>
              </a:rPr>
              <a:t>How many slots do we </a:t>
            </a:r>
            <a:r>
              <a:rPr lang="en-US" sz="2800" b="1" dirty="0" smtClean="0">
                <a:solidFill>
                  <a:srgbClr val="FC0128"/>
                </a:solidFill>
                <a:latin typeface="Arial" pitchFamily="34" charset="0"/>
                <a:cs typeface="Arial" pitchFamily="34" charset="0"/>
              </a:rPr>
              <a:t>need? </a:t>
            </a:r>
            <a:endParaRPr lang="en-US" sz="2800" b="1" dirty="0">
              <a:solidFill>
                <a:srgbClr val="FC0128"/>
              </a:solidFill>
              <a:latin typeface="Arial" pitchFamily="34" charset="0"/>
              <a:cs typeface="Arial" pitchFamily="34" charset="0"/>
            </a:endParaRPr>
          </a:p>
        </p:txBody>
      </p:sp>
      <p:sp>
        <p:nvSpPr>
          <p:cNvPr id="200011" name="Rectangle 331"/>
          <p:cNvSpPr>
            <a:spLocks noGrp="1" noChangeArrowheads="1"/>
          </p:cNvSpPr>
          <p:nvPr>
            <p:ph type="title"/>
          </p:nvPr>
        </p:nvSpPr>
        <p:spPr/>
        <p:txBody>
          <a:bodyPr/>
          <a:lstStyle/>
          <a:p>
            <a:r>
              <a:rPr lang="en-US" sz="4000" b="1" dirty="0" smtClean="0"/>
              <a:t>Renaming: </a:t>
            </a:r>
            <a:r>
              <a:rPr lang="en-US" sz="4000" b="1" dirty="0"/>
              <a:t>Autonomous Air Traffic Control</a:t>
            </a:r>
            <a:br>
              <a:rPr lang="en-US" sz="4000" b="1" dirty="0"/>
            </a:br>
            <a:endParaRPr lang="en-US" sz="4000" b="1" dirty="0"/>
          </a:p>
        </p:txBody>
      </p:sp>
      <p:sp>
        <p:nvSpPr>
          <p:cNvPr id="340" name="Date Placeholder 2"/>
          <p:cNvSpPr>
            <a:spLocks noGrp="1"/>
          </p:cNvSpPr>
          <p:nvPr>
            <p:ph type="dt" sz="half" idx="10"/>
          </p:nvPr>
        </p:nvSpPr>
        <p:spPr>
          <a:xfrm>
            <a:off x="685800" y="6248400"/>
            <a:ext cx="1905000" cy="457200"/>
          </a:xfrm>
        </p:spPr>
        <p:txBody>
          <a:bodyPr/>
          <a:lstStyle/>
          <a:p>
            <a:fld id="{A96F5114-7792-44A0-8895-839824EE2AB3}" type="datetime5">
              <a:rPr lang="en-US" smtClean="0"/>
              <a:pPr/>
              <a:t>1-Dec-10</a:t>
            </a:fld>
            <a:endParaRPr lang="en-US" dirty="0"/>
          </a:p>
        </p:txBody>
      </p:sp>
      <p:sp>
        <p:nvSpPr>
          <p:cNvPr id="341" name="Slide Number Placeholder 3"/>
          <p:cNvSpPr>
            <a:spLocks noGrp="1"/>
          </p:cNvSpPr>
          <p:nvPr>
            <p:ph type="sldNum" sz="quarter" idx="4294967295"/>
          </p:nvPr>
        </p:nvSpPr>
        <p:spPr>
          <a:xfrm>
            <a:off x="6553200" y="6248400"/>
            <a:ext cx="1905000" cy="457200"/>
          </a:xfrm>
          <a:prstGeom prst="rect">
            <a:avLst/>
          </a:prstGeom>
        </p:spPr>
        <p:txBody>
          <a:bodyPr/>
          <a:lstStyle/>
          <a:p>
            <a:pPr algn="r"/>
            <a:fld id="{DDA13F16-CD78-4520-9B53-E3A23A002AF0}" type="slidenum">
              <a:rPr lang="en-US" sz="1400" smtClean="0">
                <a:solidFill>
                  <a:schemeClr val="tx1"/>
                </a:solidFill>
                <a:latin typeface="Arial" pitchFamily="34" charset="0"/>
                <a:cs typeface="Arial" pitchFamily="34" charset="0"/>
              </a:rPr>
              <a:pPr algn="r"/>
              <a:t>15</a:t>
            </a:fld>
            <a:endParaRPr lang="en-US" sz="1400" dirty="0">
              <a:solidFill>
                <a:schemeClr val="tx1"/>
              </a:solidFill>
              <a:latin typeface="Arial" pitchFamily="34" charset="0"/>
              <a:cs typeface="Arial" pitchFamily="34" charset="0"/>
            </a:endParaRPr>
          </a:p>
        </p:txBody>
      </p:sp>
      <p:sp>
        <p:nvSpPr>
          <p:cNvPr id="342" name="Text Box 122"/>
          <p:cNvSpPr txBox="1">
            <a:spLocks noChangeArrowheads="1"/>
          </p:cNvSpPr>
          <p:nvPr/>
        </p:nvSpPr>
        <p:spPr bwMode="auto">
          <a:xfrm>
            <a:off x="5870379" y="5757122"/>
            <a:ext cx="168668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renaming</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010"/>
                                        </p:tgtEl>
                                        <p:attrNameLst>
                                          <p:attrName>style.visibility</p:attrName>
                                        </p:attrNameLst>
                                      </p:cBhvr>
                                      <p:to>
                                        <p:strVal val="visible"/>
                                      </p:to>
                                    </p:set>
                                    <p:animEffect transition="in" filter="blinds(horizontal)">
                                      <p:cBhvr>
                                        <p:cTn id="7" dur="500"/>
                                        <p:tgtEl>
                                          <p:spTgt spid="200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blinds(horizontal)">
                                      <p:cBhvr>
                                        <p:cTn id="1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010" grpId="0" autoUpdateAnimBg="0"/>
      <p:bldP spid="3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Many Models</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16</a:t>
            </a:fld>
            <a:endParaRPr lang="en-US"/>
          </a:p>
        </p:txBody>
      </p:sp>
      <p:grpSp>
        <p:nvGrpSpPr>
          <p:cNvPr id="31" name="Group 30"/>
          <p:cNvGrpSpPr/>
          <p:nvPr/>
        </p:nvGrpSpPr>
        <p:grpSpPr>
          <a:xfrm>
            <a:off x="606490" y="1688842"/>
            <a:ext cx="3508310" cy="2528595"/>
            <a:chOff x="606490" y="1688842"/>
            <a:chExt cx="3508310" cy="2528595"/>
          </a:xfrm>
        </p:grpSpPr>
        <p:sp>
          <p:nvSpPr>
            <p:cNvPr id="9" name="Rectangle 8"/>
            <p:cNvSpPr/>
            <p:nvPr/>
          </p:nvSpPr>
          <p:spPr bwMode="auto">
            <a:xfrm>
              <a:off x="606490" y="1688842"/>
              <a:ext cx="3508310" cy="2528595"/>
            </a:xfrm>
            <a:prstGeom prst="rect">
              <a:avLst/>
            </a:prstGeom>
            <a:solidFill>
              <a:schemeClr val="bg1">
                <a:alpha val="70000"/>
              </a:schemeClr>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Arial" pitchFamily="34" charset="0"/>
                  <a:cs typeface="Arial" pitchFamily="34" charset="0"/>
                </a:rPr>
                <a:t>Communication?</a:t>
              </a:r>
            </a:p>
          </p:txBody>
        </p:sp>
        <p:pic>
          <p:nvPicPr>
            <p:cNvPr id="212994" name="Picture 2" descr="http://www.israelpost.co.il/content.nsf/medialookup/doar24lrg.gif/$file/doar24lrg.gif"/>
            <p:cNvPicPr>
              <a:picLocks noChangeAspect="1" noChangeArrowheads="1"/>
            </p:cNvPicPr>
            <p:nvPr/>
          </p:nvPicPr>
          <p:blipFill>
            <a:blip r:embed="rId3" cstate="print"/>
            <a:srcRect/>
            <a:stretch>
              <a:fillRect/>
            </a:stretch>
          </p:blipFill>
          <p:spPr bwMode="auto">
            <a:xfrm>
              <a:off x="1117017" y="1900142"/>
              <a:ext cx="2487256" cy="1673484"/>
            </a:xfrm>
            <a:prstGeom prst="rect">
              <a:avLst/>
            </a:prstGeom>
            <a:solidFill>
              <a:schemeClr val="bg1">
                <a:alpha val="70000"/>
              </a:schemeClr>
            </a:solidFill>
          </p:spPr>
        </p:pic>
      </p:grpSp>
      <p:grpSp>
        <p:nvGrpSpPr>
          <p:cNvPr id="30" name="Group 29"/>
          <p:cNvGrpSpPr/>
          <p:nvPr/>
        </p:nvGrpSpPr>
        <p:grpSpPr>
          <a:xfrm>
            <a:off x="4672482" y="2415767"/>
            <a:ext cx="3508310" cy="2528595"/>
            <a:chOff x="3586066" y="2895601"/>
            <a:chExt cx="3508310" cy="2528595"/>
          </a:xfrm>
        </p:grpSpPr>
        <p:sp>
          <p:nvSpPr>
            <p:cNvPr id="14" name="Rectangle 13"/>
            <p:cNvSpPr/>
            <p:nvPr/>
          </p:nvSpPr>
          <p:spPr bwMode="auto">
            <a:xfrm>
              <a:off x="3586066" y="2895601"/>
              <a:ext cx="3508310" cy="2528595"/>
            </a:xfrm>
            <a:prstGeom prst="rect">
              <a:avLst/>
            </a:prstGeom>
            <a:solidFill>
              <a:schemeClr val="bg1">
                <a:alpha val="70000"/>
              </a:schemeClr>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Arial" pitchFamily="34" charset="0"/>
                  <a:cs typeface="Arial" pitchFamily="34" charset="0"/>
                </a:rPr>
                <a:t>Failures?</a:t>
              </a:r>
            </a:p>
          </p:txBody>
        </p:sp>
        <p:grpSp>
          <p:nvGrpSpPr>
            <p:cNvPr id="26" name="Group 25"/>
            <p:cNvGrpSpPr/>
            <p:nvPr/>
          </p:nvGrpSpPr>
          <p:grpSpPr>
            <a:xfrm>
              <a:off x="4783104" y="3065595"/>
              <a:ext cx="1398461" cy="1666130"/>
              <a:chOff x="6269470" y="1094509"/>
              <a:chExt cx="2528167" cy="3012065"/>
            </a:xfrm>
          </p:grpSpPr>
          <p:grpSp>
            <p:nvGrpSpPr>
              <p:cNvPr id="15" name="Group 38"/>
              <p:cNvGrpSpPr>
                <a:grpSpLocks/>
              </p:cNvGrpSpPr>
              <p:nvPr/>
            </p:nvGrpSpPr>
            <p:grpSpPr bwMode="auto">
              <a:xfrm>
                <a:off x="6269470" y="3041361"/>
                <a:ext cx="1770063" cy="1065213"/>
                <a:chOff x="1295" y="669"/>
                <a:chExt cx="1115" cy="671"/>
              </a:xfrm>
            </p:grpSpPr>
            <p:sp>
              <p:nvSpPr>
                <p:cNvPr id="1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1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1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1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2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2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2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2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2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25" name="Cloud Callout 24"/>
              <p:cNvSpPr/>
              <p:nvPr/>
            </p:nvSpPr>
            <p:spPr bwMode="auto">
              <a:xfrm>
                <a:off x="7107383" y="1094509"/>
                <a:ext cx="1690254" cy="1385455"/>
              </a:xfrm>
              <a:prstGeom prst="cloudCallout">
                <a:avLst>
                  <a:gd name="adj1" fmla="val -43784"/>
                  <a:gd name="adj2" fmla="val 745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grpSp>
      <p:grpSp>
        <p:nvGrpSpPr>
          <p:cNvPr id="29" name="Group 28"/>
          <p:cNvGrpSpPr/>
          <p:nvPr/>
        </p:nvGrpSpPr>
        <p:grpSpPr>
          <a:xfrm>
            <a:off x="2470981" y="3946687"/>
            <a:ext cx="3508310" cy="2528595"/>
            <a:chOff x="3738466" y="3048001"/>
            <a:chExt cx="3508310" cy="2528595"/>
          </a:xfrm>
        </p:grpSpPr>
        <p:sp>
          <p:nvSpPr>
            <p:cNvPr id="27" name="Rectangle 26"/>
            <p:cNvSpPr/>
            <p:nvPr/>
          </p:nvSpPr>
          <p:spPr bwMode="auto">
            <a:xfrm>
              <a:off x="3738466" y="3048001"/>
              <a:ext cx="3508310" cy="2528595"/>
            </a:xfrm>
            <a:prstGeom prst="rect">
              <a:avLst/>
            </a:prstGeom>
            <a:solidFill>
              <a:schemeClr val="bg1">
                <a:alpha val="70000"/>
              </a:schemeClr>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Arial" pitchFamily="34" charset="0"/>
                  <a:cs typeface="Arial" pitchFamily="34" charset="0"/>
                </a:rPr>
                <a:t>Timing?</a:t>
              </a:r>
            </a:p>
          </p:txBody>
        </p:sp>
        <p:pic>
          <p:nvPicPr>
            <p:cNvPr id="28" name="Picture 2" descr="http://tkey.co.uk/blog/images/spiralclock.jpg"/>
            <p:cNvPicPr>
              <a:picLocks noChangeAspect="1" noChangeArrowheads="1"/>
            </p:cNvPicPr>
            <p:nvPr/>
          </p:nvPicPr>
          <p:blipFill>
            <a:blip r:embed="rId4" cstate="print"/>
            <a:srcRect/>
            <a:stretch>
              <a:fillRect/>
            </a:stretch>
          </p:blipFill>
          <p:spPr bwMode="auto">
            <a:xfrm>
              <a:off x="4442783" y="3211003"/>
              <a:ext cx="1776556" cy="174324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1-Dec-10</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17</a:t>
            </a:fld>
            <a:endParaRPr lang="en-US"/>
          </a:p>
        </p:txBody>
      </p:sp>
      <p:grpSp>
        <p:nvGrpSpPr>
          <p:cNvPr id="58" name="Group 57"/>
          <p:cNvGrpSpPr/>
          <p:nvPr/>
        </p:nvGrpSpPr>
        <p:grpSpPr>
          <a:xfrm>
            <a:off x="606490" y="1688842"/>
            <a:ext cx="3508310" cy="2528595"/>
            <a:chOff x="606490" y="1688842"/>
            <a:chExt cx="3508310" cy="2528595"/>
          </a:xfrm>
        </p:grpSpPr>
        <p:sp>
          <p:nvSpPr>
            <p:cNvPr id="40" name="Rectangle 39"/>
            <p:cNvSpPr/>
            <p:nvPr/>
          </p:nvSpPr>
          <p:spPr bwMode="auto">
            <a:xfrm>
              <a:off x="606490" y="1688842"/>
              <a:ext cx="3508310" cy="2528595"/>
            </a:xfrm>
            <a:prstGeom prst="rect">
              <a:avLst/>
            </a:prstGeom>
            <a:solidFill>
              <a:schemeClr val="bg1">
                <a:alpha val="70000"/>
              </a:schemeClr>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FF"/>
                  </a:solidFill>
                  <a:effectLst/>
                  <a:latin typeface="Arial" pitchFamily="34" charset="0"/>
                  <a:cs typeface="Arial" pitchFamily="34" charset="0"/>
                </a:rPr>
                <a:t>Message-Passing</a:t>
              </a:r>
            </a:p>
          </p:txBody>
        </p:sp>
        <p:pic>
          <p:nvPicPr>
            <p:cNvPr id="297986" name="Picture 2" descr="http://www.historama.com/online-history-shop/israeli-stamps-philately/0010159.jpg"/>
            <p:cNvPicPr>
              <a:picLocks noChangeAspect="1" noChangeArrowheads="1"/>
            </p:cNvPicPr>
            <p:nvPr/>
          </p:nvPicPr>
          <p:blipFill>
            <a:blip r:embed="rId3" cstate="print"/>
            <a:srcRect/>
            <a:stretch>
              <a:fillRect/>
            </a:stretch>
          </p:blipFill>
          <p:spPr bwMode="auto">
            <a:xfrm>
              <a:off x="724520" y="1801640"/>
              <a:ext cx="3272250" cy="1928388"/>
            </a:xfrm>
            <a:prstGeom prst="rect">
              <a:avLst/>
            </a:prstGeom>
            <a:noFill/>
          </p:spPr>
        </p:pic>
      </p:grpSp>
      <p:grpSp>
        <p:nvGrpSpPr>
          <p:cNvPr id="15" name="Group 14"/>
          <p:cNvGrpSpPr/>
          <p:nvPr/>
        </p:nvGrpSpPr>
        <p:grpSpPr>
          <a:xfrm>
            <a:off x="2723492" y="2795081"/>
            <a:ext cx="3508310" cy="2528595"/>
            <a:chOff x="2723492" y="2795081"/>
            <a:chExt cx="3508310" cy="2528595"/>
          </a:xfrm>
        </p:grpSpPr>
        <p:sp>
          <p:nvSpPr>
            <p:cNvPr id="53" name="Rectangle 52"/>
            <p:cNvSpPr/>
            <p:nvPr/>
          </p:nvSpPr>
          <p:spPr bwMode="auto">
            <a:xfrm>
              <a:off x="2723492" y="2795081"/>
              <a:ext cx="3508310" cy="2528595"/>
            </a:xfrm>
            <a:prstGeom prst="rect">
              <a:avLst/>
            </a:prstGeom>
            <a:solidFill>
              <a:schemeClr val="bg1">
                <a:alpha val="70000"/>
              </a:schemeClr>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latin typeface="Arial" pitchFamily="34" charset="0"/>
                  <a:cs typeface="Arial" pitchFamily="34" charset="0"/>
                </a:rPr>
                <a:t>Read-Write Memory</a:t>
              </a:r>
              <a:endParaRPr kumimoji="0" lang="en-US" sz="28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3228109" y="3030531"/>
              <a:ext cx="2382982" cy="1779758"/>
            </a:xfrm>
            <a:prstGeom prst="rect">
              <a:avLst/>
            </a:prstGeom>
            <a:noFill/>
            <a:ln w="9525">
              <a:noFill/>
              <a:miter lim="800000"/>
              <a:headEnd/>
              <a:tailEnd/>
            </a:ln>
          </p:spPr>
        </p:pic>
      </p:grpSp>
      <p:grpSp>
        <p:nvGrpSpPr>
          <p:cNvPr id="56" name="Group 55"/>
          <p:cNvGrpSpPr/>
          <p:nvPr/>
        </p:nvGrpSpPr>
        <p:grpSpPr>
          <a:xfrm>
            <a:off x="4840494" y="3901320"/>
            <a:ext cx="3508310" cy="2594573"/>
            <a:chOff x="3953255" y="2833011"/>
            <a:chExt cx="3508310" cy="2594573"/>
          </a:xfrm>
        </p:grpSpPr>
        <p:sp>
          <p:nvSpPr>
            <p:cNvPr id="55" name="Rectangle 54"/>
            <p:cNvSpPr/>
            <p:nvPr/>
          </p:nvSpPr>
          <p:spPr bwMode="auto">
            <a:xfrm>
              <a:off x="3953255" y="2898989"/>
              <a:ext cx="3508310" cy="2528595"/>
            </a:xfrm>
            <a:prstGeom prst="rect">
              <a:avLst/>
            </a:prstGeom>
            <a:solidFill>
              <a:schemeClr val="bg1">
                <a:alpha val="70000"/>
              </a:schemeClr>
            </a:solid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b"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smtClean="0">
                  <a:latin typeface="Arial" pitchFamily="34" charset="0"/>
                  <a:cs typeface="Arial" pitchFamily="34" charset="0"/>
                </a:rPr>
                <a:t>Black-Box Memory</a:t>
              </a:r>
              <a:endParaRPr kumimoji="0" lang="en-US" sz="28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297990" name="Picture 6" descr="https://elearning.industriallogic.com/gh/albums/theBasics/microtestDesign/images/blackBox.png.contentfile"/>
            <p:cNvPicPr>
              <a:picLocks noChangeAspect="1" noChangeArrowheads="1"/>
            </p:cNvPicPr>
            <p:nvPr/>
          </p:nvPicPr>
          <p:blipFill>
            <a:blip r:embed="rId5" cstate="print"/>
            <a:srcRect/>
            <a:stretch>
              <a:fillRect/>
            </a:stretch>
          </p:blipFill>
          <p:spPr bwMode="auto">
            <a:xfrm>
              <a:off x="4278660" y="2833011"/>
              <a:ext cx="2857500" cy="219075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smtClean="0"/>
              <a:t>Message-Passing</a:t>
            </a:r>
            <a:endParaRPr lang="en-US" dirty="0"/>
          </a:p>
        </p:txBody>
      </p:sp>
      <p:sp>
        <p:nvSpPr>
          <p:cNvPr id="20" name="Date Placeholder 2"/>
          <p:cNvSpPr>
            <a:spLocks noGrp="1"/>
          </p:cNvSpPr>
          <p:nvPr>
            <p:ph type="dt" sz="half" idx="10"/>
          </p:nvPr>
        </p:nvSpPr>
        <p:spPr>
          <a:xfrm>
            <a:off x="685800" y="6248400"/>
            <a:ext cx="1905000" cy="457200"/>
          </a:xfrm>
        </p:spPr>
        <p:txBody>
          <a:bodyPr/>
          <a:lstStyle/>
          <a:p>
            <a:fld id="{A96F5114-7792-44A0-8895-839824EE2AB3}" type="datetime5">
              <a:rPr lang="en-US" smtClean="0"/>
              <a:pPr/>
              <a:t>1-Dec-10</a:t>
            </a:fld>
            <a:endParaRPr lang="en-US" dirty="0"/>
          </a:p>
        </p:txBody>
      </p:sp>
      <p:sp>
        <p:nvSpPr>
          <p:cNvPr id="21" name="Slide Number Placeholder 3"/>
          <p:cNvSpPr>
            <a:spLocks noGrp="1"/>
          </p:cNvSpPr>
          <p:nvPr>
            <p:ph type="sldNum" sz="quarter" idx="4294967295"/>
          </p:nvPr>
        </p:nvSpPr>
        <p:spPr>
          <a:xfrm>
            <a:off x="6553200" y="6248400"/>
            <a:ext cx="1905000" cy="457200"/>
          </a:xfrm>
          <a:prstGeom prst="rect">
            <a:avLst/>
          </a:prstGeom>
        </p:spPr>
        <p:txBody>
          <a:bodyPr/>
          <a:lstStyle/>
          <a:p>
            <a:pPr algn="r"/>
            <a:fld id="{DDA13F16-CD78-4520-9B53-E3A23A002AF0}" type="slidenum">
              <a:rPr lang="en-US" sz="1400" smtClean="0">
                <a:latin typeface="Arial" pitchFamily="34" charset="0"/>
                <a:cs typeface="Arial" pitchFamily="34" charset="0"/>
              </a:rPr>
              <a:pPr algn="r"/>
              <a:t>18</a:t>
            </a:fld>
            <a:endParaRPr lang="en-US" sz="1400" dirty="0">
              <a:latin typeface="Arial" pitchFamily="34" charset="0"/>
              <a:cs typeface="Arial" pitchFamily="34" charset="0"/>
            </a:endParaRPr>
          </a:p>
        </p:txBody>
      </p:sp>
      <p:pic>
        <p:nvPicPr>
          <p:cNvPr id="16" name="Picture 2" descr="http://www.historama.com/online-history-shop/israeli-stamps-philately/0010159.jpg"/>
          <p:cNvPicPr>
            <a:picLocks noChangeAspect="1" noChangeArrowheads="1"/>
          </p:cNvPicPr>
          <p:nvPr/>
        </p:nvPicPr>
        <p:blipFill>
          <a:blip r:embed="rId3" cstate="print"/>
          <a:srcRect/>
          <a:stretch>
            <a:fillRect/>
          </a:stretch>
        </p:blipFill>
        <p:spPr bwMode="auto">
          <a:xfrm>
            <a:off x="1729905" y="2433084"/>
            <a:ext cx="5684190" cy="3349782"/>
          </a:xfrm>
          <a:prstGeom prst="rect">
            <a:avLst/>
          </a:prstGeom>
          <a:noFill/>
        </p:spPr>
      </p:pic>
      <p:grpSp>
        <p:nvGrpSpPr>
          <p:cNvPr id="17" name="Group 16"/>
          <p:cNvGrpSpPr/>
          <p:nvPr/>
        </p:nvGrpSpPr>
        <p:grpSpPr>
          <a:xfrm>
            <a:off x="6838384" y="1452673"/>
            <a:ext cx="1379538" cy="2286000"/>
            <a:chOff x="6838384" y="1452673"/>
            <a:chExt cx="1379538" cy="2286000"/>
          </a:xfrm>
        </p:grpSpPr>
        <p:sp>
          <p:nvSpPr>
            <p:cNvPr id="18" name="Freeform 44"/>
            <p:cNvSpPr>
              <a:spLocks/>
            </p:cNvSpPr>
            <p:nvPr/>
          </p:nvSpPr>
          <p:spPr bwMode="auto">
            <a:xfrm>
              <a:off x="7990909" y="2179748"/>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9" name="Freeform 45"/>
            <p:cNvSpPr>
              <a:spLocks/>
            </p:cNvSpPr>
            <p:nvPr/>
          </p:nvSpPr>
          <p:spPr bwMode="auto">
            <a:xfrm>
              <a:off x="7940109" y="1878123"/>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2" name="Freeform 46"/>
            <p:cNvSpPr>
              <a:spLocks/>
            </p:cNvSpPr>
            <p:nvPr/>
          </p:nvSpPr>
          <p:spPr bwMode="auto">
            <a:xfrm>
              <a:off x="7889309" y="1633648"/>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3" name="Freeform 47"/>
            <p:cNvSpPr>
              <a:spLocks/>
            </p:cNvSpPr>
            <p:nvPr/>
          </p:nvSpPr>
          <p:spPr bwMode="auto">
            <a:xfrm>
              <a:off x="7838509" y="1493948"/>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4" name="Freeform 48"/>
            <p:cNvSpPr>
              <a:spLocks/>
            </p:cNvSpPr>
            <p:nvPr/>
          </p:nvSpPr>
          <p:spPr bwMode="auto">
            <a:xfrm flipH="1">
              <a:off x="6838384" y="2186098"/>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5" name="Freeform 49"/>
            <p:cNvSpPr>
              <a:spLocks/>
            </p:cNvSpPr>
            <p:nvPr/>
          </p:nvSpPr>
          <p:spPr bwMode="auto">
            <a:xfrm flipH="1">
              <a:off x="6981259" y="1908286"/>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6" name="Freeform 50"/>
            <p:cNvSpPr>
              <a:spLocks/>
            </p:cNvSpPr>
            <p:nvPr/>
          </p:nvSpPr>
          <p:spPr bwMode="auto">
            <a:xfrm flipH="1">
              <a:off x="7157472" y="1549511"/>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7" name="Freeform 51"/>
            <p:cNvSpPr>
              <a:spLocks/>
            </p:cNvSpPr>
            <p:nvPr/>
          </p:nvSpPr>
          <p:spPr bwMode="auto">
            <a:xfrm flipH="1">
              <a:off x="7093972" y="1716198"/>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8" name="AutoShape 52"/>
            <p:cNvSpPr>
              <a:spLocks noChangeArrowheads="1"/>
            </p:cNvSpPr>
            <p:nvPr/>
          </p:nvSpPr>
          <p:spPr bwMode="auto">
            <a:xfrm flipV="1">
              <a:off x="7028884" y="1452673"/>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en-US"/>
            </a:p>
          </p:txBody>
        </p:sp>
        <p:sp>
          <p:nvSpPr>
            <p:cNvPr id="29" name="Rectangle 53"/>
            <p:cNvSpPr>
              <a:spLocks noChangeArrowheads="1"/>
            </p:cNvSpPr>
            <p:nvPr/>
          </p:nvSpPr>
          <p:spPr bwMode="auto">
            <a:xfrm>
              <a:off x="7028884" y="2348023"/>
              <a:ext cx="1042988" cy="249238"/>
            </a:xfrm>
            <a:prstGeom prst="rect">
              <a:avLst/>
            </a:prstGeom>
            <a:solidFill>
              <a:schemeClr val="accent2"/>
            </a:solidFill>
            <a:ln w="38100">
              <a:solidFill>
                <a:schemeClr val="tx1"/>
              </a:solidFill>
              <a:miter lim="800000"/>
              <a:headEnd/>
              <a:tailEnd/>
            </a:ln>
          </p:spPr>
          <p:txBody>
            <a:bodyPr wrap="none" anchor="ctr"/>
            <a:lstStyle/>
            <a:p>
              <a:endParaRPr lang="en-US"/>
            </a:p>
          </p:txBody>
        </p:sp>
        <p:sp>
          <p:nvSpPr>
            <p:cNvPr id="30" name="Freeform 55"/>
            <p:cNvSpPr>
              <a:spLocks/>
            </p:cNvSpPr>
            <p:nvPr/>
          </p:nvSpPr>
          <p:spPr bwMode="auto">
            <a:xfrm>
              <a:off x="7259072" y="2546461"/>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Read-Write Memory</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2721037" y="3295038"/>
            <a:ext cx="4552950" cy="3400425"/>
          </a:xfrm>
          <a:prstGeom prst="rect">
            <a:avLst/>
          </a:prstGeom>
          <a:noFill/>
          <a:ln w="9525">
            <a:noFill/>
            <a:miter lim="800000"/>
            <a:headEnd/>
            <a:tailEnd/>
          </a:ln>
        </p:spPr>
      </p:pic>
      <p:pic>
        <p:nvPicPr>
          <p:cNvPr id="4" name="Picture 2" descr="magic"/>
          <p:cNvPicPr>
            <a:picLocks noChangeAspect="1" noChangeArrowheads="1"/>
          </p:cNvPicPr>
          <p:nvPr/>
        </p:nvPicPr>
        <p:blipFill>
          <a:blip r:embed="rId4" cstate="print"/>
          <a:srcRect/>
          <a:stretch>
            <a:fillRect/>
          </a:stretch>
        </p:blipFill>
        <p:spPr bwMode="auto">
          <a:xfrm>
            <a:off x="2540000" y="2540000"/>
            <a:ext cx="127000" cy="127000"/>
          </a:xfrm>
          <a:prstGeom prst="rect">
            <a:avLst/>
          </a:prstGeom>
          <a:noFill/>
          <a:ln w="9525" algn="ctr">
            <a:noFill/>
            <a:miter lim="800000"/>
            <a:headEnd/>
            <a:tailEnd/>
          </a:ln>
        </p:spPr>
      </p:pic>
      <p:grpSp>
        <p:nvGrpSpPr>
          <p:cNvPr id="3" name="Group 5"/>
          <p:cNvGrpSpPr>
            <a:grpSpLocks/>
          </p:cNvGrpSpPr>
          <p:nvPr/>
        </p:nvGrpSpPr>
        <p:grpSpPr bwMode="auto">
          <a:xfrm>
            <a:off x="2286000" y="1851025"/>
            <a:ext cx="1379538" cy="1174750"/>
            <a:chOff x="1043" y="2525"/>
            <a:chExt cx="869" cy="740"/>
          </a:xfrm>
        </p:grpSpPr>
        <p:sp>
          <p:nvSpPr>
            <p:cNvPr id="6" name="Freeform 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7" name="Freeform 7"/>
            <p:cNvSpPr>
              <a:spLocks/>
            </p:cNvSpPr>
            <p:nvPr/>
          </p:nvSpPr>
          <p:spPr bwMode="auto">
            <a:xfrm>
              <a:off x="1737" y="2793"/>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8" name="Freeform 8"/>
            <p:cNvSpPr>
              <a:spLocks/>
            </p:cNvSpPr>
            <p:nvPr/>
          </p:nvSpPr>
          <p:spPr bwMode="auto">
            <a:xfrm>
              <a:off x="1705" y="2639"/>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9" name="Freeform 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0" name="Freeform 1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 name="Freeform 11"/>
            <p:cNvSpPr>
              <a:spLocks/>
            </p:cNvSpPr>
            <p:nvPr/>
          </p:nvSpPr>
          <p:spPr bwMode="auto">
            <a:xfrm flipH="1">
              <a:off x="1133" y="2812"/>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 name="Freeform 12"/>
            <p:cNvSpPr>
              <a:spLocks/>
            </p:cNvSpPr>
            <p:nvPr/>
          </p:nvSpPr>
          <p:spPr bwMode="auto">
            <a:xfrm flipH="1">
              <a:off x="1244" y="2586"/>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3" name="Freeform 1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4" name="AutoShape 1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en-US"/>
            </a:p>
          </p:txBody>
        </p:sp>
        <p:sp>
          <p:nvSpPr>
            <p:cNvPr id="15" name="Rectangle 1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endParaRPr lang="en-US"/>
            </a:p>
          </p:txBody>
        </p:sp>
      </p:grpSp>
      <p:sp>
        <p:nvSpPr>
          <p:cNvPr id="16" name="Freeform 27"/>
          <p:cNvSpPr>
            <a:spLocks/>
          </p:cNvSpPr>
          <p:nvPr/>
        </p:nvSpPr>
        <p:spPr bwMode="auto">
          <a:xfrm>
            <a:off x="3200400" y="2868613"/>
            <a:ext cx="469900" cy="19319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17" name="Freeform 34"/>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8" name="Freeform 35"/>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9" name="Freeform 36"/>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0" name="Freeform 37"/>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1" name="Freeform 38"/>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2" name="Freeform 39"/>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3" name="Freeform 40"/>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4" name="Freeform 41"/>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5" name="AutoShape 42"/>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26" name="Rectangle 43"/>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27" name="Freeform 44"/>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8" name="Freeform 45"/>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9" name="Freeform 46"/>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0" name="Freeform 47"/>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 name="Freeform 48"/>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2" name="Freeform 49"/>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3" name="Freeform 50"/>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4" name="Freeform 51"/>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5" name="AutoShape 52"/>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en-US"/>
          </a:p>
        </p:txBody>
      </p:sp>
      <p:sp>
        <p:nvSpPr>
          <p:cNvPr id="36" name="Rectangle 53"/>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p>
            <a:endParaRPr lang="en-US"/>
          </a:p>
        </p:txBody>
      </p:sp>
      <p:sp>
        <p:nvSpPr>
          <p:cNvPr id="37" name="Freeform 54"/>
          <p:cNvSpPr>
            <a:spLocks/>
          </p:cNvSpPr>
          <p:nvPr/>
        </p:nvSpPr>
        <p:spPr bwMode="auto">
          <a:xfrm>
            <a:off x="4191000" y="2932113"/>
            <a:ext cx="810491" cy="1584469"/>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38" name="Freeform 55"/>
          <p:cNvSpPr>
            <a:spLocks/>
          </p:cNvSpPr>
          <p:nvPr/>
        </p:nvSpPr>
        <p:spPr bwMode="auto">
          <a:xfrm>
            <a:off x="6516688" y="2944813"/>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Part One</a:t>
            </a:r>
            <a:r>
              <a:rPr lang="en-US" dirty="0" smtClean="0"/>
              <a:t/>
            </a:r>
            <a:br>
              <a:rPr lang="en-US" dirty="0" smtClean="0"/>
            </a:br>
            <a:r>
              <a:rPr lang="en-US" dirty="0" smtClean="0"/>
              <a:t>What is Distributed Computing?</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1-Dec-10</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2</a:t>
            </a:fld>
            <a:endParaRPr lang="en-US"/>
          </a:p>
        </p:txBody>
      </p:sp>
      <p:pic>
        <p:nvPicPr>
          <p:cNvPr id="6" name="Picture 44"/>
          <p:cNvPicPr>
            <a:picLocks noChangeAspect="1" noChangeArrowheads="1"/>
          </p:cNvPicPr>
          <p:nvPr/>
        </p:nvPicPr>
        <p:blipFill>
          <a:blip r:embed="rId3" cstate="print"/>
          <a:srcRect/>
          <a:stretch>
            <a:fillRect/>
          </a:stretch>
        </p:blipFill>
        <p:spPr bwMode="auto">
          <a:xfrm rot="20501187">
            <a:off x="4138736" y="2396834"/>
            <a:ext cx="1886549" cy="1821655"/>
          </a:xfrm>
          <a:prstGeom prst="rect">
            <a:avLst/>
          </a:prstGeom>
          <a:noFill/>
          <a:ln w="9525">
            <a:noFill/>
            <a:miter lim="800000"/>
            <a:headEnd/>
            <a:tailEnd/>
          </a:ln>
        </p:spPr>
      </p:pic>
      <p:pic>
        <p:nvPicPr>
          <p:cNvPr id="326660" name="Picture 4" descr="http://yangrossman.com/internet-map.gif"/>
          <p:cNvPicPr>
            <a:picLocks noChangeAspect="1" noChangeArrowheads="1"/>
          </p:cNvPicPr>
          <p:nvPr/>
        </p:nvPicPr>
        <p:blipFill>
          <a:blip r:embed="rId4" cstate="print"/>
          <a:srcRect/>
          <a:stretch>
            <a:fillRect/>
          </a:stretch>
        </p:blipFill>
        <p:spPr bwMode="auto">
          <a:xfrm rot="531278">
            <a:off x="1118209" y="2414444"/>
            <a:ext cx="2302275" cy="1686501"/>
          </a:xfrm>
          <a:prstGeom prst="rect">
            <a:avLst/>
          </a:prstGeom>
          <a:noFill/>
        </p:spPr>
      </p:pic>
      <p:pic>
        <p:nvPicPr>
          <p:cNvPr id="326664" name="Picture 8" descr="http://www.nvidia.com/docs/IO/42066/GeForce_7200_GS_3qtr.jpg"/>
          <p:cNvPicPr>
            <a:picLocks noChangeAspect="1" noChangeArrowheads="1"/>
          </p:cNvPicPr>
          <p:nvPr/>
        </p:nvPicPr>
        <p:blipFill>
          <a:blip r:embed="rId5" cstate="print"/>
          <a:srcRect/>
          <a:stretch>
            <a:fillRect/>
          </a:stretch>
        </p:blipFill>
        <p:spPr bwMode="auto">
          <a:xfrm>
            <a:off x="6253521" y="1745673"/>
            <a:ext cx="2890479" cy="1925782"/>
          </a:xfrm>
          <a:prstGeom prst="rect">
            <a:avLst/>
          </a:prstGeom>
          <a:noFill/>
        </p:spPr>
      </p:pic>
      <p:pic>
        <p:nvPicPr>
          <p:cNvPr id="326666" name="Picture 10" descr="http://www.imagingnotes.com/ee_assets/enews/SensorWebImageForEnewsJuly2.jpg"/>
          <p:cNvPicPr>
            <a:picLocks noChangeAspect="1" noChangeArrowheads="1"/>
          </p:cNvPicPr>
          <p:nvPr/>
        </p:nvPicPr>
        <p:blipFill>
          <a:blip r:embed="rId6" cstate="print"/>
          <a:srcRect/>
          <a:stretch>
            <a:fillRect/>
          </a:stretch>
        </p:blipFill>
        <p:spPr bwMode="auto">
          <a:xfrm>
            <a:off x="5374098" y="4512684"/>
            <a:ext cx="1901849" cy="1430915"/>
          </a:xfrm>
          <a:prstGeom prst="rect">
            <a:avLst/>
          </a:prstGeom>
          <a:noFill/>
        </p:spPr>
      </p:pic>
      <p:pic>
        <p:nvPicPr>
          <p:cNvPr id="326668" name="Picture 12" descr="http://www.wired.com/images_blogs/photos/uncategorized/2007/06/09/vehicular_sensor_networks.jpg"/>
          <p:cNvPicPr>
            <a:picLocks noChangeAspect="1" noChangeArrowheads="1"/>
          </p:cNvPicPr>
          <p:nvPr/>
        </p:nvPicPr>
        <p:blipFill>
          <a:blip r:embed="rId7" cstate="print"/>
          <a:srcRect/>
          <a:stretch>
            <a:fillRect/>
          </a:stretch>
        </p:blipFill>
        <p:spPr bwMode="auto">
          <a:xfrm rot="20730295">
            <a:off x="2105889" y="4390867"/>
            <a:ext cx="2268393" cy="178321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Read-Write Models</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20</a:t>
            </a:fld>
            <a:endParaRPr lang="en-US"/>
          </a:p>
        </p:txBody>
      </p:sp>
      <p:sp>
        <p:nvSpPr>
          <p:cNvPr id="5" name="Text Box 122"/>
          <p:cNvSpPr txBox="1">
            <a:spLocks noChangeArrowheads="1"/>
          </p:cNvSpPr>
          <p:nvPr/>
        </p:nvSpPr>
        <p:spPr bwMode="auto">
          <a:xfrm>
            <a:off x="796958" y="2289645"/>
            <a:ext cx="522450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write &amp; read individual locations</a:t>
            </a:r>
            <a:endParaRPr lang="en-US" sz="2800" dirty="0" smtClean="0">
              <a:solidFill>
                <a:schemeClr val="tx1"/>
              </a:solidFill>
              <a:latin typeface="Arial" pitchFamily="34" charset="0"/>
              <a:cs typeface="Arial" pitchFamily="34" charset="0"/>
            </a:endParaRPr>
          </a:p>
        </p:txBody>
      </p:sp>
      <p:sp>
        <p:nvSpPr>
          <p:cNvPr id="6" name="Text Box 122"/>
          <p:cNvSpPr txBox="1">
            <a:spLocks noChangeArrowheads="1"/>
          </p:cNvSpPr>
          <p:nvPr/>
        </p:nvSpPr>
        <p:spPr bwMode="auto">
          <a:xfrm>
            <a:off x="2215042" y="3560147"/>
            <a:ext cx="502092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write &amp; take memory snapshot</a:t>
            </a:r>
            <a:endParaRPr lang="en-US" sz="2800" dirty="0" smtClean="0">
              <a:solidFill>
                <a:schemeClr val="tx1"/>
              </a:solidFill>
              <a:latin typeface="Arial" pitchFamily="34" charset="0"/>
              <a:cs typeface="Arial" pitchFamily="34" charset="0"/>
            </a:endParaRPr>
          </a:p>
        </p:txBody>
      </p:sp>
      <p:sp>
        <p:nvSpPr>
          <p:cNvPr id="7" name="Text Box 122"/>
          <p:cNvSpPr txBox="1">
            <a:spLocks noChangeArrowheads="1"/>
          </p:cNvSpPr>
          <p:nvPr/>
        </p:nvSpPr>
        <p:spPr bwMode="auto">
          <a:xfrm>
            <a:off x="3429541" y="4830650"/>
            <a:ext cx="4443844"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Group writes together then</a:t>
            </a:r>
          </a:p>
          <a:p>
            <a:r>
              <a:rPr lang="en-US" sz="2800" dirty="0" smtClean="0">
                <a:latin typeface="Arial" pitchFamily="34" charset="0"/>
                <a:cs typeface="Arial" pitchFamily="34" charset="0"/>
              </a:rPr>
              <a:t>takes snapshots together</a:t>
            </a:r>
            <a:endParaRPr lang="en-US" sz="2800" dirty="0" smtClean="0">
              <a:solidFill>
                <a:schemeClr val="tx1"/>
              </a:solidFill>
              <a:latin typeface="Arial" pitchFamily="34" charset="0"/>
              <a:cs typeface="Arial" pitchFamily="34" charset="0"/>
            </a:endParaRPr>
          </a:p>
        </p:txBody>
      </p:sp>
      <p:sp>
        <p:nvSpPr>
          <p:cNvPr id="9" name="Down Arrow 8"/>
          <p:cNvSpPr/>
          <p:nvPr/>
        </p:nvSpPr>
        <p:spPr bwMode="auto">
          <a:xfrm>
            <a:off x="2743199" y="2996696"/>
            <a:ext cx="1539089" cy="416459"/>
          </a:xfrm>
          <a:prstGeom prst="downArrow">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0" name="Down Arrow 9"/>
          <p:cNvSpPr/>
          <p:nvPr/>
        </p:nvSpPr>
        <p:spPr bwMode="auto">
          <a:xfrm>
            <a:off x="4353207" y="4253619"/>
            <a:ext cx="1539089" cy="416459"/>
          </a:xfrm>
          <a:prstGeom prst="downArrow">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1662545" y="4649825"/>
            <a:ext cx="3990109" cy="1557011"/>
            <a:chOff x="4959927" y="4428152"/>
            <a:chExt cx="3990109" cy="1557011"/>
          </a:xfrm>
        </p:grpSpPr>
        <p:sp>
          <p:nvSpPr>
            <p:cNvPr id="38" name="Freeform 37"/>
            <p:cNvSpPr/>
            <p:nvPr/>
          </p:nvSpPr>
          <p:spPr bwMode="auto">
            <a:xfrm>
              <a:off x="4959927" y="5417127"/>
              <a:ext cx="3158836" cy="568036"/>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39" name="Freeform 38"/>
            <p:cNvSpPr/>
            <p:nvPr/>
          </p:nvSpPr>
          <p:spPr bwMode="auto">
            <a:xfrm>
              <a:off x="5776912" y="4914739"/>
              <a:ext cx="2785197"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FFC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1" name="Freeform 40"/>
            <p:cNvSpPr/>
            <p:nvPr/>
          </p:nvSpPr>
          <p:spPr bwMode="auto">
            <a:xfrm>
              <a:off x="6511635" y="4428152"/>
              <a:ext cx="2438401"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99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grpSp>
      <p:grpSp>
        <p:nvGrpSpPr>
          <p:cNvPr id="3" name="Group 42"/>
          <p:cNvGrpSpPr/>
          <p:nvPr/>
        </p:nvGrpSpPr>
        <p:grpSpPr>
          <a:xfrm>
            <a:off x="4405746" y="2925402"/>
            <a:ext cx="2479963" cy="967725"/>
            <a:chOff x="4959927" y="4428152"/>
            <a:chExt cx="3990109" cy="1557011"/>
          </a:xfrm>
        </p:grpSpPr>
        <p:sp>
          <p:nvSpPr>
            <p:cNvPr id="44" name="Freeform 43"/>
            <p:cNvSpPr/>
            <p:nvPr/>
          </p:nvSpPr>
          <p:spPr bwMode="auto">
            <a:xfrm>
              <a:off x="4959927" y="5417127"/>
              <a:ext cx="3158836" cy="568036"/>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5" name="Freeform 44"/>
            <p:cNvSpPr/>
            <p:nvPr/>
          </p:nvSpPr>
          <p:spPr bwMode="auto">
            <a:xfrm>
              <a:off x="5776912" y="4914739"/>
              <a:ext cx="2785197"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FFC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6" name="Freeform 45"/>
            <p:cNvSpPr/>
            <p:nvPr/>
          </p:nvSpPr>
          <p:spPr bwMode="auto">
            <a:xfrm>
              <a:off x="6511635" y="4428152"/>
              <a:ext cx="2438401"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99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grpSp>
      <p:grpSp>
        <p:nvGrpSpPr>
          <p:cNvPr id="4" name="Group 46"/>
          <p:cNvGrpSpPr/>
          <p:nvPr/>
        </p:nvGrpSpPr>
        <p:grpSpPr>
          <a:xfrm>
            <a:off x="6483927" y="1911927"/>
            <a:ext cx="1219201" cy="395322"/>
            <a:chOff x="4959927" y="4428152"/>
            <a:chExt cx="3990109" cy="1557011"/>
          </a:xfrm>
        </p:grpSpPr>
        <p:sp>
          <p:nvSpPr>
            <p:cNvPr id="48" name="Freeform 47"/>
            <p:cNvSpPr/>
            <p:nvPr/>
          </p:nvSpPr>
          <p:spPr bwMode="auto">
            <a:xfrm>
              <a:off x="4959927" y="5417127"/>
              <a:ext cx="3158836" cy="568036"/>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49" name="Freeform 48"/>
            <p:cNvSpPr/>
            <p:nvPr/>
          </p:nvSpPr>
          <p:spPr bwMode="auto">
            <a:xfrm>
              <a:off x="5776912" y="4914739"/>
              <a:ext cx="2785197"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FFC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50" name="Freeform 49"/>
            <p:cNvSpPr/>
            <p:nvPr/>
          </p:nvSpPr>
          <p:spPr bwMode="auto">
            <a:xfrm>
              <a:off x="6511635" y="4428152"/>
              <a:ext cx="2438401"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99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grpSp>
      <p:sp>
        <p:nvSpPr>
          <p:cNvPr id="51" name="Right Arrow 50"/>
          <p:cNvSpPr/>
          <p:nvPr/>
        </p:nvSpPr>
        <p:spPr bwMode="auto">
          <a:xfrm rot="17145759">
            <a:off x="6604028" y="2143640"/>
            <a:ext cx="313310" cy="1039356"/>
          </a:xfrm>
          <a:prstGeom prst="rightArrow">
            <a:avLst/>
          </a:prstGeom>
          <a:solidFill>
            <a:srgbClr val="92D05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53" name="Right Arrow 52"/>
          <p:cNvSpPr/>
          <p:nvPr/>
        </p:nvSpPr>
        <p:spPr bwMode="auto">
          <a:xfrm rot="17495032">
            <a:off x="4733391" y="3701289"/>
            <a:ext cx="482919" cy="1039356"/>
          </a:xfrm>
          <a:prstGeom prst="rightArrow">
            <a:avLst/>
          </a:prstGeom>
          <a:solidFill>
            <a:srgbClr val="92D05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5" name="Group 17"/>
          <p:cNvGrpSpPr>
            <a:grpSpLocks/>
          </p:cNvGrpSpPr>
          <p:nvPr/>
        </p:nvGrpSpPr>
        <p:grpSpPr bwMode="auto">
          <a:xfrm>
            <a:off x="831273" y="4998772"/>
            <a:ext cx="985982" cy="882194"/>
            <a:chOff x="3168" y="1824"/>
            <a:chExt cx="912" cy="816"/>
          </a:xfrm>
        </p:grpSpPr>
        <p:sp>
          <p:nvSpPr>
            <p:cNvPr id="5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5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6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6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6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6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6" name="Group 17"/>
          <p:cNvGrpSpPr>
            <a:grpSpLocks/>
          </p:cNvGrpSpPr>
          <p:nvPr/>
        </p:nvGrpSpPr>
        <p:grpSpPr bwMode="auto">
          <a:xfrm>
            <a:off x="2410691" y="3918117"/>
            <a:ext cx="985982" cy="882194"/>
            <a:chOff x="3168" y="1824"/>
            <a:chExt cx="912" cy="816"/>
          </a:xfrm>
        </p:grpSpPr>
        <p:sp>
          <p:nvSpPr>
            <p:cNvPr id="7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7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7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7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3399FF"/>
            </a:solidFill>
            <a:ln w="38100">
              <a:solidFill>
                <a:schemeClr val="tx1"/>
              </a:solidFill>
              <a:round/>
              <a:headEnd/>
              <a:tailEnd/>
            </a:ln>
          </p:spPr>
          <p:txBody>
            <a:bodyPr wrap="none" anchor="ctr"/>
            <a:lstStyle/>
            <a:p>
              <a:endParaRPr lang="en-US"/>
            </a:p>
          </p:txBody>
        </p:sp>
        <p:sp>
          <p:nvSpPr>
            <p:cNvPr id="7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3399FF"/>
            </a:solidFill>
            <a:ln w="38100">
              <a:solidFill>
                <a:schemeClr val="tx1"/>
              </a:solidFill>
              <a:round/>
              <a:headEnd/>
              <a:tailEnd/>
            </a:ln>
          </p:spPr>
          <p:txBody>
            <a:bodyPr wrap="none" anchor="ctr"/>
            <a:lstStyle/>
            <a:p>
              <a:endParaRPr lang="en-US"/>
            </a:p>
          </p:txBody>
        </p:sp>
        <p:sp>
          <p:nvSpPr>
            <p:cNvPr id="8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3399FF"/>
            </a:solidFill>
            <a:ln w="38100">
              <a:solidFill>
                <a:schemeClr val="tx1"/>
              </a:solidFill>
              <a:round/>
              <a:headEnd/>
              <a:tailEnd/>
            </a:ln>
          </p:spPr>
          <p:txBody>
            <a:bodyPr wrap="none" anchor="ctr"/>
            <a:lstStyle/>
            <a:p>
              <a:endParaRPr lang="en-US"/>
            </a:p>
          </p:txBody>
        </p:sp>
        <p:sp>
          <p:nvSpPr>
            <p:cNvPr id="8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8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7" name="Group 83"/>
          <p:cNvGrpSpPr/>
          <p:nvPr/>
        </p:nvGrpSpPr>
        <p:grpSpPr>
          <a:xfrm>
            <a:off x="7620000" y="1454727"/>
            <a:ext cx="401783" cy="132085"/>
            <a:chOff x="4959927" y="4428152"/>
            <a:chExt cx="3990109" cy="1557011"/>
          </a:xfrm>
        </p:grpSpPr>
        <p:sp>
          <p:nvSpPr>
            <p:cNvPr id="85" name="Freeform 84"/>
            <p:cNvSpPr/>
            <p:nvPr/>
          </p:nvSpPr>
          <p:spPr bwMode="auto">
            <a:xfrm>
              <a:off x="4959927" y="5417127"/>
              <a:ext cx="3158836" cy="568036"/>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86" name="Freeform 85"/>
            <p:cNvSpPr/>
            <p:nvPr/>
          </p:nvSpPr>
          <p:spPr bwMode="auto">
            <a:xfrm>
              <a:off x="5776912" y="4914739"/>
              <a:ext cx="2785197"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FFC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87" name="Freeform 86"/>
            <p:cNvSpPr/>
            <p:nvPr/>
          </p:nvSpPr>
          <p:spPr bwMode="auto">
            <a:xfrm>
              <a:off x="6511635" y="4428152"/>
              <a:ext cx="2438401"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99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grpSp>
      <p:grpSp>
        <p:nvGrpSpPr>
          <p:cNvPr id="8" name="Group 87"/>
          <p:cNvGrpSpPr/>
          <p:nvPr/>
        </p:nvGrpSpPr>
        <p:grpSpPr>
          <a:xfrm>
            <a:off x="8021782" y="1108363"/>
            <a:ext cx="277092" cy="76667"/>
            <a:chOff x="4959927" y="4428152"/>
            <a:chExt cx="3990109" cy="1557011"/>
          </a:xfrm>
        </p:grpSpPr>
        <p:sp>
          <p:nvSpPr>
            <p:cNvPr id="89" name="Freeform 88"/>
            <p:cNvSpPr/>
            <p:nvPr/>
          </p:nvSpPr>
          <p:spPr bwMode="auto">
            <a:xfrm>
              <a:off x="4959927" y="5417127"/>
              <a:ext cx="3158836" cy="568036"/>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90" name="Freeform 89"/>
            <p:cNvSpPr/>
            <p:nvPr/>
          </p:nvSpPr>
          <p:spPr bwMode="auto">
            <a:xfrm>
              <a:off x="5776912" y="4914739"/>
              <a:ext cx="2785197"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FFFFC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sp>
          <p:nvSpPr>
            <p:cNvPr id="91" name="Freeform 90"/>
            <p:cNvSpPr/>
            <p:nvPr/>
          </p:nvSpPr>
          <p:spPr bwMode="auto">
            <a:xfrm>
              <a:off x="6511635" y="4428152"/>
              <a:ext cx="2438401" cy="523220"/>
            </a:xfrm>
            <a:custGeom>
              <a:avLst/>
              <a:gdLst>
                <a:gd name="connsiteX0" fmla="*/ 55418 w 3158836"/>
                <a:gd name="connsiteY0" fmla="*/ 512618 h 568036"/>
                <a:gd name="connsiteX1" fmla="*/ 858981 w 3158836"/>
                <a:gd name="connsiteY1" fmla="*/ 0 h 568036"/>
                <a:gd name="connsiteX2" fmla="*/ 3158836 w 3158836"/>
                <a:gd name="connsiteY2" fmla="*/ 13854 h 568036"/>
                <a:gd name="connsiteX3" fmla="*/ 2632363 w 3158836"/>
                <a:gd name="connsiteY3" fmla="*/ 568036 h 568036"/>
                <a:gd name="connsiteX4" fmla="*/ 0 w 3158836"/>
                <a:gd name="connsiteY4" fmla="*/ 526472 h 568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8836" h="568036">
                  <a:moveTo>
                    <a:pt x="55418" y="512618"/>
                  </a:moveTo>
                  <a:lnTo>
                    <a:pt x="858981" y="0"/>
                  </a:lnTo>
                  <a:lnTo>
                    <a:pt x="3158836" y="13854"/>
                  </a:lnTo>
                  <a:lnTo>
                    <a:pt x="2632363" y="568036"/>
                  </a:lnTo>
                  <a:lnTo>
                    <a:pt x="0" y="526472"/>
                  </a:lnTo>
                </a:path>
              </a:pathLst>
            </a:custGeom>
            <a:solidFill>
              <a:srgbClr val="99CCF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2"/>
                </a:solidFill>
                <a:effectLst/>
                <a:latin typeface="Gill Sans MT" pitchFamily="-107" charset="-18"/>
              </a:endParaRPr>
            </a:p>
          </p:txBody>
        </p:sp>
      </p:grpSp>
      <p:grpSp>
        <p:nvGrpSpPr>
          <p:cNvPr id="9" name="Group 17"/>
          <p:cNvGrpSpPr>
            <a:grpSpLocks/>
          </p:cNvGrpSpPr>
          <p:nvPr/>
        </p:nvGrpSpPr>
        <p:grpSpPr bwMode="auto">
          <a:xfrm>
            <a:off x="1648691" y="4416881"/>
            <a:ext cx="985982" cy="882194"/>
            <a:chOff x="3168" y="1824"/>
            <a:chExt cx="912" cy="816"/>
          </a:xfrm>
        </p:grpSpPr>
        <p:sp>
          <p:nvSpPr>
            <p:cNvPr id="93"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4"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5"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96"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FF00"/>
            </a:solidFill>
            <a:ln w="38100">
              <a:solidFill>
                <a:schemeClr val="tx1"/>
              </a:solidFill>
              <a:round/>
              <a:headEnd/>
              <a:tailEnd/>
            </a:ln>
          </p:spPr>
          <p:txBody>
            <a:bodyPr wrap="none" anchor="ctr"/>
            <a:lstStyle/>
            <a:p>
              <a:endParaRPr lang="en-US"/>
            </a:p>
          </p:txBody>
        </p:sp>
        <p:sp>
          <p:nvSpPr>
            <p:cNvPr id="97"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FF00"/>
            </a:solidFill>
            <a:ln w="38100">
              <a:solidFill>
                <a:schemeClr val="tx1"/>
              </a:solidFill>
              <a:round/>
              <a:headEnd/>
              <a:tailEnd/>
            </a:ln>
          </p:spPr>
          <p:txBody>
            <a:bodyPr wrap="none" anchor="ctr"/>
            <a:lstStyle/>
            <a:p>
              <a:endParaRPr lang="en-US"/>
            </a:p>
          </p:txBody>
        </p:sp>
        <p:sp>
          <p:nvSpPr>
            <p:cNvPr id="98"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FF00"/>
            </a:solidFill>
            <a:ln w="38100">
              <a:solidFill>
                <a:schemeClr val="tx1"/>
              </a:solidFill>
              <a:round/>
              <a:headEnd/>
              <a:tailEnd/>
            </a:ln>
          </p:spPr>
          <p:txBody>
            <a:bodyPr wrap="none" anchor="ctr"/>
            <a:lstStyle/>
            <a:p>
              <a:endParaRPr lang="en-US"/>
            </a:p>
          </p:txBody>
        </p:sp>
        <p:sp>
          <p:nvSpPr>
            <p:cNvPr id="99"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0"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01"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54" name="Title 53"/>
          <p:cNvSpPr>
            <a:spLocks noGrp="1"/>
          </p:cNvSpPr>
          <p:nvPr>
            <p:ph type="title"/>
          </p:nvPr>
        </p:nvSpPr>
        <p:spPr/>
        <p:txBody>
          <a:bodyPr/>
          <a:lstStyle/>
          <a:p>
            <a:r>
              <a:rPr lang="en-US" dirty="0" smtClean="0"/>
              <a:t>Round-By-Round</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descr="magic"/>
          <p:cNvPicPr>
            <a:picLocks noChangeAspect="1" noChangeArrowheads="1"/>
          </p:cNvPicPr>
          <p:nvPr/>
        </p:nvPicPr>
        <p:blipFill>
          <a:blip r:embed="rId3" cstate="print"/>
          <a:srcRect/>
          <a:stretch>
            <a:fillRect/>
          </a:stretch>
        </p:blipFill>
        <p:spPr bwMode="auto">
          <a:xfrm>
            <a:off x="2540000" y="2540000"/>
            <a:ext cx="127000" cy="127000"/>
          </a:xfrm>
          <a:prstGeom prst="rect">
            <a:avLst/>
          </a:prstGeom>
          <a:noFill/>
          <a:ln w="9525" algn="ctr">
            <a:noFill/>
            <a:miter lim="800000"/>
            <a:headEnd/>
            <a:tailEnd/>
          </a:ln>
        </p:spPr>
      </p:pic>
      <p:grpSp>
        <p:nvGrpSpPr>
          <p:cNvPr id="2" name="Group 5"/>
          <p:cNvGrpSpPr>
            <a:grpSpLocks/>
          </p:cNvGrpSpPr>
          <p:nvPr/>
        </p:nvGrpSpPr>
        <p:grpSpPr bwMode="auto">
          <a:xfrm>
            <a:off x="2286000" y="1851025"/>
            <a:ext cx="1379538" cy="1174750"/>
            <a:chOff x="1043" y="2525"/>
            <a:chExt cx="869" cy="740"/>
          </a:xfrm>
        </p:grpSpPr>
        <p:sp>
          <p:nvSpPr>
            <p:cNvPr id="3120" name="Freeform 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1" name="Freeform 7"/>
            <p:cNvSpPr>
              <a:spLocks/>
            </p:cNvSpPr>
            <p:nvPr/>
          </p:nvSpPr>
          <p:spPr bwMode="auto">
            <a:xfrm>
              <a:off x="1737" y="2793"/>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2" name="Freeform 8"/>
            <p:cNvSpPr>
              <a:spLocks/>
            </p:cNvSpPr>
            <p:nvPr/>
          </p:nvSpPr>
          <p:spPr bwMode="auto">
            <a:xfrm>
              <a:off x="1705" y="2639"/>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3" name="Freeform 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4" name="Freeform 1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5" name="Freeform 11"/>
            <p:cNvSpPr>
              <a:spLocks/>
            </p:cNvSpPr>
            <p:nvPr/>
          </p:nvSpPr>
          <p:spPr bwMode="auto">
            <a:xfrm flipH="1">
              <a:off x="1133" y="2812"/>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6" name="Freeform 12"/>
            <p:cNvSpPr>
              <a:spLocks/>
            </p:cNvSpPr>
            <p:nvPr/>
          </p:nvSpPr>
          <p:spPr bwMode="auto">
            <a:xfrm flipH="1">
              <a:off x="1244" y="2586"/>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7" name="Freeform 1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8" name="AutoShape 1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en-US"/>
            </a:p>
          </p:txBody>
        </p:sp>
        <p:sp>
          <p:nvSpPr>
            <p:cNvPr id="3129" name="Rectangle 1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endParaRPr lang="en-US"/>
            </a:p>
          </p:txBody>
        </p:sp>
      </p:grpSp>
      <p:sp>
        <p:nvSpPr>
          <p:cNvPr id="3091" name="Freeform 27"/>
          <p:cNvSpPr>
            <a:spLocks/>
          </p:cNvSpPr>
          <p:nvPr/>
        </p:nvSpPr>
        <p:spPr bwMode="auto">
          <a:xfrm>
            <a:off x="3200400" y="2868613"/>
            <a:ext cx="469900" cy="19319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3098" name="Freeform 34"/>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099" name="Freeform 35"/>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0" name="Freeform 36"/>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1" name="Freeform 37"/>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2" name="Freeform 38"/>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3" name="Freeform 39"/>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4" name="Freeform 40"/>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5" name="Freeform 41"/>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6" name="AutoShape 42"/>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3107" name="Rectangle 43"/>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3108" name="Freeform 44"/>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9" name="Freeform 45"/>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0" name="Freeform 46"/>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1" name="Freeform 47"/>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2" name="Freeform 48"/>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3" name="Freeform 49"/>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4" name="Freeform 50"/>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5" name="Freeform 51"/>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6" name="AutoShape 52"/>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en-US"/>
          </a:p>
        </p:txBody>
      </p:sp>
      <p:sp>
        <p:nvSpPr>
          <p:cNvPr id="3117" name="Rectangle 53"/>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p>
            <a:endParaRPr lang="en-US"/>
          </a:p>
        </p:txBody>
      </p:sp>
      <p:sp>
        <p:nvSpPr>
          <p:cNvPr id="3118" name="Freeform 54"/>
          <p:cNvSpPr>
            <a:spLocks/>
          </p:cNvSpPr>
          <p:nvPr/>
        </p:nvSpPr>
        <p:spPr bwMode="auto">
          <a:xfrm>
            <a:off x="4191000" y="2932113"/>
            <a:ext cx="810491" cy="1584469"/>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3119" name="Freeform 55"/>
          <p:cNvSpPr>
            <a:spLocks/>
          </p:cNvSpPr>
          <p:nvPr/>
        </p:nvSpPr>
        <p:spPr bwMode="auto">
          <a:xfrm>
            <a:off x="6516688" y="2944813"/>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40" name="Title 39"/>
          <p:cNvSpPr>
            <a:spLocks noGrp="1"/>
          </p:cNvSpPr>
          <p:nvPr>
            <p:ph type="title"/>
          </p:nvPr>
        </p:nvSpPr>
        <p:spPr/>
        <p:txBody>
          <a:bodyPr/>
          <a:lstStyle/>
          <a:p>
            <a:r>
              <a:rPr lang="en-US" dirty="0" smtClean="0"/>
              <a:t>Black Box Memory</a:t>
            </a:r>
            <a:endParaRPr lang="en-US" dirty="0"/>
          </a:p>
        </p:txBody>
      </p:sp>
      <p:grpSp>
        <p:nvGrpSpPr>
          <p:cNvPr id="54" name="Group 53"/>
          <p:cNvGrpSpPr/>
          <p:nvPr/>
        </p:nvGrpSpPr>
        <p:grpSpPr>
          <a:xfrm>
            <a:off x="1884218" y="4100945"/>
            <a:ext cx="2299854" cy="1357746"/>
            <a:chOff x="2438400" y="4031673"/>
            <a:chExt cx="3034145" cy="2036618"/>
          </a:xfrm>
        </p:grpSpPr>
        <p:sp>
          <p:nvSpPr>
            <p:cNvPr id="52" name="Rectangle 51"/>
            <p:cNvSpPr/>
            <p:nvPr/>
          </p:nvSpPr>
          <p:spPr bwMode="auto">
            <a:xfrm>
              <a:off x="2438400" y="4031673"/>
              <a:ext cx="3034145" cy="203661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nvGrpSpPr>
            <p:cNvPr id="53" name="Group 52"/>
            <p:cNvGrpSpPr/>
            <p:nvPr/>
          </p:nvGrpSpPr>
          <p:grpSpPr>
            <a:xfrm>
              <a:off x="2883116" y="4420539"/>
              <a:ext cx="2144713" cy="1258887"/>
              <a:chOff x="2827771" y="4303136"/>
              <a:chExt cx="2144713" cy="1258887"/>
            </a:xfrm>
          </p:grpSpPr>
          <p:sp>
            <p:nvSpPr>
              <p:cNvPr id="41" name="Oval 15"/>
              <p:cNvSpPr>
                <a:spLocks noChangeArrowheads="1"/>
              </p:cNvSpPr>
              <p:nvPr/>
            </p:nvSpPr>
            <p:spPr bwMode="auto">
              <a:xfrm>
                <a:off x="3253221" y="44571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2" name="Oval 16"/>
              <p:cNvSpPr>
                <a:spLocks noChangeArrowheads="1"/>
              </p:cNvSpPr>
              <p:nvPr/>
            </p:nvSpPr>
            <p:spPr bwMode="auto">
              <a:xfrm>
                <a:off x="4472421" y="44444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3" name="Oval 17"/>
              <p:cNvSpPr>
                <a:spLocks noChangeArrowheads="1"/>
              </p:cNvSpPr>
              <p:nvPr/>
            </p:nvSpPr>
            <p:spPr bwMode="auto">
              <a:xfrm>
                <a:off x="322147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4" name="Oval 18"/>
              <p:cNvSpPr>
                <a:spLocks noChangeArrowheads="1"/>
              </p:cNvSpPr>
              <p:nvPr/>
            </p:nvSpPr>
            <p:spPr bwMode="auto">
              <a:xfrm>
                <a:off x="447242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5" name="Oval 19"/>
              <p:cNvSpPr>
                <a:spLocks noChangeArrowheads="1"/>
              </p:cNvSpPr>
              <p:nvPr/>
            </p:nvSpPr>
            <p:spPr bwMode="auto">
              <a:xfrm>
                <a:off x="3297671" y="4501573"/>
                <a:ext cx="215900" cy="215900"/>
              </a:xfrm>
              <a:prstGeom prst="ellipse">
                <a:avLst/>
              </a:prstGeom>
              <a:noFill/>
              <a:ln w="28575">
                <a:solidFill>
                  <a:schemeClr val="bg1"/>
                </a:solidFill>
                <a:round/>
                <a:headEnd/>
                <a:tailEnd/>
              </a:ln>
              <a:effectLst/>
            </p:spPr>
            <p:txBody>
              <a:bodyPr wrap="none" anchor="ctr"/>
              <a:lstStyle/>
              <a:p>
                <a:endParaRPr lang="en-US"/>
              </a:p>
            </p:txBody>
          </p:sp>
          <p:sp>
            <p:nvSpPr>
              <p:cNvPr id="46" name="Freeform 20"/>
              <p:cNvSpPr>
                <a:spLocks/>
              </p:cNvSpPr>
              <p:nvPr/>
            </p:nvSpPr>
            <p:spPr bwMode="auto">
              <a:xfrm>
                <a:off x="3627871" y="43031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7" name="Freeform 21"/>
              <p:cNvSpPr>
                <a:spLocks/>
              </p:cNvSpPr>
              <p:nvPr/>
            </p:nvSpPr>
            <p:spPr bwMode="auto">
              <a:xfrm flipH="1" flipV="1">
                <a:off x="3615171" y="46714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8" name="Freeform 22"/>
              <p:cNvSpPr>
                <a:spLocks/>
              </p:cNvSpPr>
              <p:nvPr/>
            </p:nvSpPr>
            <p:spPr bwMode="auto">
              <a:xfrm flipH="1" flipV="1">
                <a:off x="3602471" y="53699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9" name="Freeform 23"/>
              <p:cNvSpPr>
                <a:spLocks/>
              </p:cNvSpPr>
              <p:nvPr/>
            </p:nvSpPr>
            <p:spPr bwMode="auto">
              <a:xfrm>
                <a:off x="4796271" y="46603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50" name="Freeform 24"/>
              <p:cNvSpPr>
                <a:spLocks/>
              </p:cNvSpPr>
              <p:nvPr/>
            </p:nvSpPr>
            <p:spPr bwMode="auto">
              <a:xfrm rot="10800000">
                <a:off x="2980171" y="47111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51" name="Line 25"/>
              <p:cNvSpPr>
                <a:spLocks noChangeShapeType="1"/>
              </p:cNvSpPr>
              <p:nvPr/>
            </p:nvSpPr>
            <p:spPr bwMode="auto">
              <a:xfrm>
                <a:off x="2827771" y="4584123"/>
                <a:ext cx="393700" cy="0"/>
              </a:xfrm>
              <a:prstGeom prst="line">
                <a:avLst/>
              </a:prstGeom>
              <a:noFill/>
              <a:ln w="38100">
                <a:solidFill>
                  <a:schemeClr val="bg1"/>
                </a:solidFill>
                <a:round/>
                <a:headEnd/>
                <a:tailEnd type="triangle" w="med" len="med"/>
              </a:ln>
              <a:effectLst/>
            </p:spPr>
            <p:txBody>
              <a:bodyPr wrap="none" anchor="ctr"/>
              <a:lstStyle/>
              <a:p>
                <a:endParaRPr lang="en-US"/>
              </a:p>
            </p:txBody>
          </p:sp>
        </p:grpSp>
      </p:grpSp>
      <p:grpSp>
        <p:nvGrpSpPr>
          <p:cNvPr id="55" name="Group 54"/>
          <p:cNvGrpSpPr/>
          <p:nvPr/>
        </p:nvGrpSpPr>
        <p:grpSpPr>
          <a:xfrm>
            <a:off x="5126182" y="4294908"/>
            <a:ext cx="2299854" cy="1357746"/>
            <a:chOff x="2438400" y="4031673"/>
            <a:chExt cx="3034145" cy="2036618"/>
          </a:xfrm>
        </p:grpSpPr>
        <p:sp>
          <p:nvSpPr>
            <p:cNvPr id="56" name="Rectangle 55"/>
            <p:cNvSpPr/>
            <p:nvPr/>
          </p:nvSpPr>
          <p:spPr bwMode="auto">
            <a:xfrm>
              <a:off x="2438400" y="4031673"/>
              <a:ext cx="3034145" cy="203661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nvGrpSpPr>
            <p:cNvPr id="57" name="Group 56"/>
            <p:cNvGrpSpPr/>
            <p:nvPr/>
          </p:nvGrpSpPr>
          <p:grpSpPr>
            <a:xfrm>
              <a:off x="2883116" y="4420539"/>
              <a:ext cx="2144713" cy="1258887"/>
              <a:chOff x="2827771" y="4303136"/>
              <a:chExt cx="2144713" cy="1258887"/>
            </a:xfrm>
          </p:grpSpPr>
          <p:sp>
            <p:nvSpPr>
              <p:cNvPr id="58" name="Oval 15"/>
              <p:cNvSpPr>
                <a:spLocks noChangeArrowheads="1"/>
              </p:cNvSpPr>
              <p:nvPr/>
            </p:nvSpPr>
            <p:spPr bwMode="auto">
              <a:xfrm>
                <a:off x="3253221" y="44571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59" name="Oval 16"/>
              <p:cNvSpPr>
                <a:spLocks noChangeArrowheads="1"/>
              </p:cNvSpPr>
              <p:nvPr/>
            </p:nvSpPr>
            <p:spPr bwMode="auto">
              <a:xfrm>
                <a:off x="4472421" y="44444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63" name="Oval 17"/>
              <p:cNvSpPr>
                <a:spLocks noChangeArrowheads="1"/>
              </p:cNvSpPr>
              <p:nvPr/>
            </p:nvSpPr>
            <p:spPr bwMode="auto">
              <a:xfrm>
                <a:off x="322147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64" name="Oval 18"/>
              <p:cNvSpPr>
                <a:spLocks noChangeArrowheads="1"/>
              </p:cNvSpPr>
              <p:nvPr/>
            </p:nvSpPr>
            <p:spPr bwMode="auto">
              <a:xfrm>
                <a:off x="447242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65" name="Oval 19"/>
              <p:cNvSpPr>
                <a:spLocks noChangeArrowheads="1"/>
              </p:cNvSpPr>
              <p:nvPr/>
            </p:nvSpPr>
            <p:spPr bwMode="auto">
              <a:xfrm>
                <a:off x="3297671" y="4501573"/>
                <a:ext cx="215900" cy="215900"/>
              </a:xfrm>
              <a:prstGeom prst="ellipse">
                <a:avLst/>
              </a:prstGeom>
              <a:noFill/>
              <a:ln w="28575">
                <a:solidFill>
                  <a:schemeClr val="bg1"/>
                </a:solidFill>
                <a:round/>
                <a:headEnd/>
                <a:tailEnd/>
              </a:ln>
              <a:effectLst/>
            </p:spPr>
            <p:txBody>
              <a:bodyPr wrap="none" anchor="ctr"/>
              <a:lstStyle/>
              <a:p>
                <a:endParaRPr lang="en-US"/>
              </a:p>
            </p:txBody>
          </p:sp>
          <p:sp>
            <p:nvSpPr>
              <p:cNvPr id="66" name="Freeform 20"/>
              <p:cNvSpPr>
                <a:spLocks/>
              </p:cNvSpPr>
              <p:nvPr/>
            </p:nvSpPr>
            <p:spPr bwMode="auto">
              <a:xfrm>
                <a:off x="3627871" y="43031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67" name="Freeform 21"/>
              <p:cNvSpPr>
                <a:spLocks/>
              </p:cNvSpPr>
              <p:nvPr/>
            </p:nvSpPr>
            <p:spPr bwMode="auto">
              <a:xfrm flipH="1" flipV="1">
                <a:off x="3615171" y="46714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68" name="Freeform 22"/>
              <p:cNvSpPr>
                <a:spLocks/>
              </p:cNvSpPr>
              <p:nvPr/>
            </p:nvSpPr>
            <p:spPr bwMode="auto">
              <a:xfrm flipH="1" flipV="1">
                <a:off x="3602471" y="53699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69" name="Freeform 23"/>
              <p:cNvSpPr>
                <a:spLocks/>
              </p:cNvSpPr>
              <p:nvPr/>
            </p:nvSpPr>
            <p:spPr bwMode="auto">
              <a:xfrm>
                <a:off x="4796271" y="46603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70" name="Freeform 24"/>
              <p:cNvSpPr>
                <a:spLocks/>
              </p:cNvSpPr>
              <p:nvPr/>
            </p:nvSpPr>
            <p:spPr bwMode="auto">
              <a:xfrm rot="10800000">
                <a:off x="2980171" y="47111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71" name="Line 25"/>
              <p:cNvSpPr>
                <a:spLocks noChangeShapeType="1"/>
              </p:cNvSpPr>
              <p:nvPr/>
            </p:nvSpPr>
            <p:spPr bwMode="auto">
              <a:xfrm>
                <a:off x="2827771" y="4584123"/>
                <a:ext cx="393700" cy="0"/>
              </a:xfrm>
              <a:prstGeom prst="line">
                <a:avLst/>
              </a:prstGeom>
              <a:noFill/>
              <a:ln w="38100">
                <a:solidFill>
                  <a:schemeClr val="bg1"/>
                </a:solidFill>
                <a:round/>
                <a:headEnd/>
                <a:tailEnd type="triangle" w="med" len="med"/>
              </a:ln>
              <a:effectLst/>
            </p:spPr>
            <p:txBody>
              <a:bodyPr wrap="none" anchor="ctr"/>
              <a:lstStyle/>
              <a:p>
                <a:endParaRPr lang="en-US"/>
              </a:p>
            </p:txBody>
          </p:sp>
        </p:grpSp>
      </p:grpSp>
      <p:sp>
        <p:nvSpPr>
          <p:cNvPr id="72" name="TextBox 71"/>
          <p:cNvSpPr txBox="1"/>
          <p:nvPr/>
        </p:nvSpPr>
        <p:spPr>
          <a:xfrm>
            <a:off x="1924101" y="5486400"/>
            <a:ext cx="2210862"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Compare-and-swap</a:t>
            </a:r>
          </a:p>
        </p:txBody>
      </p:sp>
      <p:sp>
        <p:nvSpPr>
          <p:cNvPr id="73" name="TextBox 72"/>
          <p:cNvSpPr txBox="1"/>
          <p:nvPr/>
        </p:nvSpPr>
        <p:spPr>
          <a:xfrm>
            <a:off x="5442814" y="5666509"/>
            <a:ext cx="1685078"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Fetch-and-add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1-Dec-10</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23</a:t>
            </a:fld>
            <a:endParaRPr lang="en-US"/>
          </a:p>
        </p:txBody>
      </p:sp>
      <p:grpSp>
        <p:nvGrpSpPr>
          <p:cNvPr id="6" name="Group 38"/>
          <p:cNvGrpSpPr>
            <a:grpSpLocks/>
          </p:cNvGrpSpPr>
          <p:nvPr/>
        </p:nvGrpSpPr>
        <p:grpSpPr bwMode="auto">
          <a:xfrm>
            <a:off x="6269470" y="3041361"/>
            <a:ext cx="1770063" cy="1065213"/>
            <a:chOff x="1295" y="669"/>
            <a:chExt cx="1115" cy="671"/>
          </a:xfrm>
        </p:grpSpPr>
        <p:sp>
          <p:nvSpPr>
            <p:cNvPr id="7"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8"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9"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1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1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1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16" name="Cloud Callout 15"/>
          <p:cNvSpPr/>
          <p:nvPr/>
        </p:nvSpPr>
        <p:spPr bwMode="auto">
          <a:xfrm>
            <a:off x="7107383" y="1094509"/>
            <a:ext cx="1690254" cy="1385455"/>
          </a:xfrm>
          <a:prstGeom prst="cloudCallout">
            <a:avLst>
              <a:gd name="adj1" fmla="val -43784"/>
              <a:gd name="adj2" fmla="val 745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8" name="Text Box 122"/>
          <p:cNvSpPr txBox="1">
            <a:spLocks noChangeArrowheads="1"/>
          </p:cNvSpPr>
          <p:nvPr/>
        </p:nvSpPr>
        <p:spPr bwMode="auto">
          <a:xfrm>
            <a:off x="930424" y="2289645"/>
            <a:ext cx="502252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Crash failures: processes halt </a:t>
            </a:r>
            <a:endParaRPr lang="en-US" sz="2800" dirty="0" smtClean="0">
              <a:solidFill>
                <a:schemeClr val="tx1"/>
              </a:solidFill>
              <a:latin typeface="Arial" pitchFamily="34" charset="0"/>
              <a:cs typeface="Arial" pitchFamily="34" charset="0"/>
            </a:endParaRPr>
          </a:p>
        </p:txBody>
      </p:sp>
      <p:sp>
        <p:nvSpPr>
          <p:cNvPr id="19" name="Text Box 122"/>
          <p:cNvSpPr txBox="1">
            <a:spLocks noChangeArrowheads="1"/>
          </p:cNvSpPr>
          <p:nvPr/>
        </p:nvSpPr>
        <p:spPr bwMode="auto">
          <a:xfrm>
            <a:off x="3868728" y="3614469"/>
            <a:ext cx="2084225"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How many?</a:t>
            </a:r>
            <a:endParaRPr lang="en-US" sz="2800" dirty="0" smtClean="0">
              <a:solidFill>
                <a:schemeClr val="tx1"/>
              </a:solidFill>
              <a:latin typeface="Arial" pitchFamily="34" charset="0"/>
              <a:cs typeface="Arial" pitchFamily="34" charset="0"/>
            </a:endParaRPr>
          </a:p>
        </p:txBody>
      </p:sp>
      <p:sp>
        <p:nvSpPr>
          <p:cNvPr id="20" name="Text Box 122"/>
          <p:cNvSpPr txBox="1">
            <a:spLocks noChangeArrowheads="1"/>
          </p:cNvSpPr>
          <p:nvPr/>
        </p:nvSpPr>
        <p:spPr bwMode="auto">
          <a:xfrm>
            <a:off x="3689192" y="4939293"/>
            <a:ext cx="226376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Which ones?</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AutoShape 2"/>
          <p:cNvSpPr>
            <a:spLocks noChangeArrowheads="1"/>
          </p:cNvSpPr>
          <p:nvPr/>
        </p:nvSpPr>
        <p:spPr bwMode="auto">
          <a:xfrm>
            <a:off x="1868457" y="1688282"/>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6869" name="AutoShape 3"/>
          <p:cNvSpPr>
            <a:spLocks noChangeArrowheads="1"/>
          </p:cNvSpPr>
          <p:nvPr/>
        </p:nvSpPr>
        <p:spPr bwMode="auto">
          <a:xfrm>
            <a:off x="1353357" y="2459974"/>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6871" name="AutoShape 5"/>
          <p:cNvSpPr>
            <a:spLocks noChangeArrowheads="1"/>
          </p:cNvSpPr>
          <p:nvPr/>
        </p:nvSpPr>
        <p:spPr bwMode="auto">
          <a:xfrm>
            <a:off x="692728" y="1650623"/>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17"/>
          <p:cNvGrpSpPr>
            <a:grpSpLocks/>
          </p:cNvGrpSpPr>
          <p:nvPr/>
        </p:nvGrpSpPr>
        <p:grpSpPr bwMode="auto">
          <a:xfrm>
            <a:off x="1220593" y="2047639"/>
            <a:ext cx="582120" cy="520844"/>
            <a:chOff x="3168" y="1824"/>
            <a:chExt cx="912" cy="816"/>
          </a:xfrm>
        </p:grpSpPr>
        <p:sp>
          <p:nvSpPr>
            <p:cNvPr id="36904"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5"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6"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7"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6908"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6909"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6910"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11"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12"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3" name="Group 38"/>
          <p:cNvGrpSpPr>
            <a:grpSpLocks/>
          </p:cNvGrpSpPr>
          <p:nvPr/>
        </p:nvGrpSpPr>
        <p:grpSpPr bwMode="auto">
          <a:xfrm>
            <a:off x="1949519" y="2841670"/>
            <a:ext cx="711693" cy="428292"/>
            <a:chOff x="1295" y="669"/>
            <a:chExt cx="1115" cy="671"/>
          </a:xfrm>
        </p:grpSpPr>
        <p:sp>
          <p:nvSpPr>
            <p:cNvPr id="3688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3688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3688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3688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3689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3689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40" name="AutoShape 2"/>
          <p:cNvSpPr>
            <a:spLocks noChangeArrowheads="1"/>
          </p:cNvSpPr>
          <p:nvPr/>
        </p:nvSpPr>
        <p:spPr bwMode="auto">
          <a:xfrm>
            <a:off x="6772965" y="1702136"/>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41" name="AutoShape 3"/>
          <p:cNvSpPr>
            <a:spLocks noChangeArrowheads="1"/>
          </p:cNvSpPr>
          <p:nvPr/>
        </p:nvSpPr>
        <p:spPr bwMode="auto">
          <a:xfrm>
            <a:off x="6257865" y="2473828"/>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42" name="AutoShape 5"/>
          <p:cNvSpPr>
            <a:spLocks noChangeArrowheads="1"/>
          </p:cNvSpPr>
          <p:nvPr/>
        </p:nvSpPr>
        <p:spPr bwMode="auto">
          <a:xfrm>
            <a:off x="5597236" y="1664477"/>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4" name="Group 27"/>
          <p:cNvGrpSpPr>
            <a:grpSpLocks/>
          </p:cNvGrpSpPr>
          <p:nvPr/>
        </p:nvGrpSpPr>
        <p:grpSpPr bwMode="auto">
          <a:xfrm flipH="1">
            <a:off x="7446358" y="2062132"/>
            <a:ext cx="582120" cy="520844"/>
            <a:chOff x="3168" y="1824"/>
            <a:chExt cx="912" cy="816"/>
          </a:xfrm>
        </p:grpSpPr>
        <p:sp>
          <p:nvSpPr>
            <p:cNvPr id="5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6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6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6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6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6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5" name="Group 38"/>
          <p:cNvGrpSpPr>
            <a:grpSpLocks/>
          </p:cNvGrpSpPr>
          <p:nvPr/>
        </p:nvGrpSpPr>
        <p:grpSpPr bwMode="auto">
          <a:xfrm>
            <a:off x="6036608" y="2010396"/>
            <a:ext cx="711693" cy="428292"/>
            <a:chOff x="1295" y="669"/>
            <a:chExt cx="1115" cy="671"/>
          </a:xfrm>
        </p:grpSpPr>
        <p:sp>
          <p:nvSpPr>
            <p:cNvPr id="4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4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5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5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5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75" name="AutoShape 2"/>
          <p:cNvSpPr>
            <a:spLocks noChangeArrowheads="1"/>
          </p:cNvSpPr>
          <p:nvPr/>
        </p:nvSpPr>
        <p:spPr bwMode="auto">
          <a:xfrm>
            <a:off x="4320711" y="4001975"/>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76" name="AutoShape 3"/>
          <p:cNvSpPr>
            <a:spLocks noChangeArrowheads="1"/>
          </p:cNvSpPr>
          <p:nvPr/>
        </p:nvSpPr>
        <p:spPr bwMode="auto">
          <a:xfrm>
            <a:off x="3805611" y="4773667"/>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77" name="AutoShape 5"/>
          <p:cNvSpPr>
            <a:spLocks noChangeArrowheads="1"/>
          </p:cNvSpPr>
          <p:nvPr/>
        </p:nvSpPr>
        <p:spPr bwMode="auto">
          <a:xfrm>
            <a:off x="3144982" y="3964316"/>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6" name="Group 38"/>
          <p:cNvGrpSpPr>
            <a:grpSpLocks/>
          </p:cNvGrpSpPr>
          <p:nvPr/>
        </p:nvGrpSpPr>
        <p:grpSpPr bwMode="auto">
          <a:xfrm flipH="1">
            <a:off x="4969811" y="4351799"/>
            <a:ext cx="711693" cy="428292"/>
            <a:chOff x="1295" y="669"/>
            <a:chExt cx="1115" cy="671"/>
          </a:xfrm>
        </p:grpSpPr>
        <p:sp>
          <p:nvSpPr>
            <p:cNvPr id="81"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82"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83"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84"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85"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86"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87"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88"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89"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7" name="Group 6"/>
          <p:cNvGrpSpPr>
            <a:grpSpLocks/>
          </p:cNvGrpSpPr>
          <p:nvPr/>
        </p:nvGrpSpPr>
        <p:grpSpPr bwMode="auto">
          <a:xfrm>
            <a:off x="4453592" y="5167746"/>
            <a:ext cx="566804" cy="494579"/>
            <a:chOff x="1043" y="2546"/>
            <a:chExt cx="869" cy="740"/>
          </a:xfrm>
        </p:grpSpPr>
        <p:sp>
          <p:nvSpPr>
            <p:cNvPr id="109"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0"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1"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2"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3"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114"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115"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6"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grpSp>
        <p:nvGrpSpPr>
          <p:cNvPr id="8" name="Group 38"/>
          <p:cNvGrpSpPr>
            <a:grpSpLocks/>
          </p:cNvGrpSpPr>
          <p:nvPr/>
        </p:nvGrpSpPr>
        <p:grpSpPr bwMode="auto">
          <a:xfrm flipH="1">
            <a:off x="2614538" y="1968834"/>
            <a:ext cx="711693" cy="428292"/>
            <a:chOff x="1295" y="669"/>
            <a:chExt cx="1115" cy="671"/>
          </a:xfrm>
        </p:grpSpPr>
        <p:sp>
          <p:nvSpPr>
            <p:cNvPr id="127"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128"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129"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13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13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13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9" name="Group 38"/>
          <p:cNvGrpSpPr>
            <a:grpSpLocks/>
          </p:cNvGrpSpPr>
          <p:nvPr/>
        </p:nvGrpSpPr>
        <p:grpSpPr bwMode="auto">
          <a:xfrm>
            <a:off x="6881737" y="2938652"/>
            <a:ext cx="711693" cy="428292"/>
            <a:chOff x="1295" y="669"/>
            <a:chExt cx="1115" cy="671"/>
          </a:xfrm>
        </p:grpSpPr>
        <p:sp>
          <p:nvSpPr>
            <p:cNvPr id="137"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138"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139"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14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4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4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4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14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14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10" name="Group 38"/>
          <p:cNvGrpSpPr>
            <a:grpSpLocks/>
          </p:cNvGrpSpPr>
          <p:nvPr/>
        </p:nvGrpSpPr>
        <p:grpSpPr bwMode="auto">
          <a:xfrm>
            <a:off x="3497332" y="4228841"/>
            <a:ext cx="711693" cy="428292"/>
            <a:chOff x="1295" y="669"/>
            <a:chExt cx="1115" cy="671"/>
          </a:xfrm>
        </p:grpSpPr>
        <p:sp>
          <p:nvSpPr>
            <p:cNvPr id="147"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148"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149"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15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5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5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5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15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15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100" name="Title 99"/>
          <p:cNvSpPr>
            <a:spLocks noGrp="1"/>
          </p:cNvSpPr>
          <p:nvPr>
            <p:ph type="title"/>
          </p:nvPr>
        </p:nvSpPr>
        <p:spPr/>
        <p:txBody>
          <a:bodyPr/>
          <a:lstStyle/>
          <a:p>
            <a:r>
              <a:rPr lang="en-US" dirty="0" smtClean="0"/>
              <a:t>Wait-Free Failure Model</a:t>
            </a:r>
            <a:endParaRPr lang="en-US" dirty="0"/>
          </a:p>
        </p:txBody>
      </p:sp>
      <p:sp>
        <p:nvSpPr>
          <p:cNvPr id="101" name="TextBox 100"/>
          <p:cNvSpPr txBox="1"/>
          <p:nvPr/>
        </p:nvSpPr>
        <p:spPr>
          <a:xfrm>
            <a:off x="2927627" y="3351938"/>
            <a:ext cx="3642344" cy="523220"/>
          </a:xfrm>
          <a:prstGeom prst="rect">
            <a:avLst/>
          </a:prstGeom>
          <a:solidFill>
            <a:schemeClr val="bg1"/>
          </a:solidFill>
          <a:ln>
            <a:solidFill>
              <a:srgbClr val="0000FF"/>
            </a:solidFill>
          </a:ln>
          <a:effectLst>
            <a:outerShdw blurRad="50800" dist="50800" dir="5400000" algn="ctr" rotWithShape="0">
              <a:srgbClr val="6666FF"/>
            </a:outerShdw>
          </a:effectLst>
        </p:spPr>
        <p:txBody>
          <a:bodyPr wrap="none" rtlCol="0">
            <a:spAutoFit/>
          </a:bodyPr>
          <a:lstStyle/>
          <a:p>
            <a:r>
              <a:rPr lang="en-US" sz="2800" dirty="0" smtClean="0">
                <a:latin typeface="Arial" pitchFamily="34" charset="0"/>
                <a:cs typeface="Arial" pitchFamily="34" charset="0"/>
              </a:rPr>
              <a:t>All but one may crash</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AutoShape 2"/>
          <p:cNvSpPr>
            <a:spLocks noChangeArrowheads="1"/>
          </p:cNvSpPr>
          <p:nvPr/>
        </p:nvSpPr>
        <p:spPr bwMode="auto">
          <a:xfrm>
            <a:off x="1868457" y="1688282"/>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6869" name="AutoShape 3"/>
          <p:cNvSpPr>
            <a:spLocks noChangeArrowheads="1"/>
          </p:cNvSpPr>
          <p:nvPr/>
        </p:nvSpPr>
        <p:spPr bwMode="auto">
          <a:xfrm>
            <a:off x="1353357" y="2459974"/>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6871" name="AutoShape 5"/>
          <p:cNvSpPr>
            <a:spLocks noChangeArrowheads="1"/>
          </p:cNvSpPr>
          <p:nvPr/>
        </p:nvSpPr>
        <p:spPr bwMode="auto">
          <a:xfrm>
            <a:off x="692728" y="1650623"/>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17"/>
          <p:cNvGrpSpPr>
            <a:grpSpLocks/>
          </p:cNvGrpSpPr>
          <p:nvPr/>
        </p:nvGrpSpPr>
        <p:grpSpPr bwMode="auto">
          <a:xfrm>
            <a:off x="1220593" y="2047639"/>
            <a:ext cx="582120" cy="520844"/>
            <a:chOff x="3168" y="1824"/>
            <a:chExt cx="912" cy="816"/>
          </a:xfrm>
        </p:grpSpPr>
        <p:sp>
          <p:nvSpPr>
            <p:cNvPr id="36904"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5"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6"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7"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6908"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6909"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6910"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11"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12"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3" name="Group 38"/>
          <p:cNvGrpSpPr>
            <a:grpSpLocks/>
          </p:cNvGrpSpPr>
          <p:nvPr/>
        </p:nvGrpSpPr>
        <p:grpSpPr bwMode="auto">
          <a:xfrm>
            <a:off x="1949519" y="2841670"/>
            <a:ext cx="711693" cy="428292"/>
            <a:chOff x="1295" y="669"/>
            <a:chExt cx="1115" cy="671"/>
          </a:xfrm>
        </p:grpSpPr>
        <p:sp>
          <p:nvSpPr>
            <p:cNvPr id="3688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3688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3688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3688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3689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3689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40" name="AutoShape 2"/>
          <p:cNvSpPr>
            <a:spLocks noChangeArrowheads="1"/>
          </p:cNvSpPr>
          <p:nvPr/>
        </p:nvSpPr>
        <p:spPr bwMode="auto">
          <a:xfrm>
            <a:off x="6772965" y="1702136"/>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41" name="AutoShape 3"/>
          <p:cNvSpPr>
            <a:spLocks noChangeArrowheads="1"/>
          </p:cNvSpPr>
          <p:nvPr/>
        </p:nvSpPr>
        <p:spPr bwMode="auto">
          <a:xfrm>
            <a:off x="6257865" y="2473828"/>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42" name="AutoShape 5"/>
          <p:cNvSpPr>
            <a:spLocks noChangeArrowheads="1"/>
          </p:cNvSpPr>
          <p:nvPr/>
        </p:nvSpPr>
        <p:spPr bwMode="auto">
          <a:xfrm>
            <a:off x="5597236" y="1664477"/>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4" name="Group 27"/>
          <p:cNvGrpSpPr>
            <a:grpSpLocks/>
          </p:cNvGrpSpPr>
          <p:nvPr/>
        </p:nvGrpSpPr>
        <p:grpSpPr bwMode="auto">
          <a:xfrm flipH="1">
            <a:off x="7446358" y="2062132"/>
            <a:ext cx="582120" cy="520844"/>
            <a:chOff x="3168" y="1824"/>
            <a:chExt cx="912" cy="816"/>
          </a:xfrm>
        </p:grpSpPr>
        <p:sp>
          <p:nvSpPr>
            <p:cNvPr id="5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5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6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6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6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6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6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5" name="Group 38"/>
          <p:cNvGrpSpPr>
            <a:grpSpLocks/>
          </p:cNvGrpSpPr>
          <p:nvPr/>
        </p:nvGrpSpPr>
        <p:grpSpPr bwMode="auto">
          <a:xfrm>
            <a:off x="6036608" y="2010396"/>
            <a:ext cx="711693" cy="428292"/>
            <a:chOff x="1295" y="669"/>
            <a:chExt cx="1115" cy="671"/>
          </a:xfrm>
        </p:grpSpPr>
        <p:sp>
          <p:nvSpPr>
            <p:cNvPr id="4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4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5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5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5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75" name="AutoShape 2"/>
          <p:cNvSpPr>
            <a:spLocks noChangeArrowheads="1"/>
          </p:cNvSpPr>
          <p:nvPr/>
        </p:nvSpPr>
        <p:spPr bwMode="auto">
          <a:xfrm>
            <a:off x="4320711" y="4001975"/>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76" name="AutoShape 3"/>
          <p:cNvSpPr>
            <a:spLocks noChangeArrowheads="1"/>
          </p:cNvSpPr>
          <p:nvPr/>
        </p:nvSpPr>
        <p:spPr bwMode="auto">
          <a:xfrm>
            <a:off x="3805611" y="4773667"/>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77" name="AutoShape 5"/>
          <p:cNvSpPr>
            <a:spLocks noChangeArrowheads="1"/>
          </p:cNvSpPr>
          <p:nvPr/>
        </p:nvSpPr>
        <p:spPr bwMode="auto">
          <a:xfrm>
            <a:off x="3144982" y="3964316"/>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6" name="Group 38"/>
          <p:cNvGrpSpPr>
            <a:grpSpLocks/>
          </p:cNvGrpSpPr>
          <p:nvPr/>
        </p:nvGrpSpPr>
        <p:grpSpPr bwMode="auto">
          <a:xfrm flipH="1">
            <a:off x="4969811" y="4351799"/>
            <a:ext cx="711693" cy="428292"/>
            <a:chOff x="1295" y="669"/>
            <a:chExt cx="1115" cy="671"/>
          </a:xfrm>
        </p:grpSpPr>
        <p:sp>
          <p:nvSpPr>
            <p:cNvPr id="81"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82"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83"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84"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85"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86"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87"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88"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89"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7" name="Group 6"/>
          <p:cNvGrpSpPr>
            <a:grpSpLocks/>
          </p:cNvGrpSpPr>
          <p:nvPr/>
        </p:nvGrpSpPr>
        <p:grpSpPr bwMode="auto">
          <a:xfrm>
            <a:off x="4453592" y="5167746"/>
            <a:ext cx="566804" cy="494579"/>
            <a:chOff x="1043" y="2546"/>
            <a:chExt cx="869" cy="740"/>
          </a:xfrm>
        </p:grpSpPr>
        <p:sp>
          <p:nvSpPr>
            <p:cNvPr id="109"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0"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1"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2"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3"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114"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115"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6"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100" name="Title 99"/>
          <p:cNvSpPr>
            <a:spLocks noGrp="1"/>
          </p:cNvSpPr>
          <p:nvPr>
            <p:ph type="title"/>
          </p:nvPr>
        </p:nvSpPr>
        <p:spPr/>
        <p:txBody>
          <a:bodyPr/>
          <a:lstStyle/>
          <a:p>
            <a:r>
              <a:rPr lang="en-US" i="1" dirty="0" smtClean="0"/>
              <a:t>t</a:t>
            </a:r>
            <a:r>
              <a:rPr lang="en-US" dirty="0" smtClean="0"/>
              <a:t>-Resilient Failure Model</a:t>
            </a:r>
            <a:endParaRPr lang="en-US" dirty="0"/>
          </a:p>
        </p:txBody>
      </p:sp>
      <p:sp>
        <p:nvSpPr>
          <p:cNvPr id="101" name="TextBox 100"/>
          <p:cNvSpPr txBox="1"/>
          <p:nvPr/>
        </p:nvSpPr>
        <p:spPr>
          <a:xfrm>
            <a:off x="3069495" y="3351938"/>
            <a:ext cx="3358613" cy="523220"/>
          </a:xfrm>
          <a:prstGeom prst="rect">
            <a:avLst/>
          </a:prstGeom>
          <a:solidFill>
            <a:schemeClr val="bg1"/>
          </a:solidFill>
          <a:ln>
            <a:solidFill>
              <a:srgbClr val="0000FF"/>
            </a:solidFill>
          </a:ln>
          <a:effectLst>
            <a:outerShdw blurRad="50800" dist="50800" dir="5400000" algn="ctr" rotWithShape="0">
              <a:srgbClr val="6666FF"/>
            </a:outerShdw>
          </a:effectLst>
        </p:spPr>
        <p:txBody>
          <a:bodyPr wrap="none" rtlCol="0">
            <a:spAutoFit/>
          </a:bodyPr>
          <a:lstStyle/>
          <a:p>
            <a:r>
              <a:rPr lang="en-US" sz="2800" dirty="0" smtClean="0">
                <a:latin typeface="Arial" pitchFamily="34" charset="0"/>
                <a:cs typeface="Arial" pitchFamily="34" charset="0"/>
              </a:rPr>
              <a:t>At most </a:t>
            </a:r>
            <a:r>
              <a:rPr lang="en-US" sz="2800" i="1" dirty="0" smtClean="0">
                <a:solidFill>
                  <a:schemeClr val="tx1"/>
                </a:solidFill>
                <a:latin typeface="Arial" pitchFamily="34" charset="0"/>
                <a:cs typeface="Arial" pitchFamily="34" charset="0"/>
              </a:rPr>
              <a:t>t</a:t>
            </a:r>
            <a:r>
              <a:rPr lang="en-US" sz="2800" dirty="0" smtClean="0">
                <a:latin typeface="Arial" pitchFamily="34" charset="0"/>
                <a:cs typeface="Arial" pitchFamily="34" charset="0"/>
              </a:rPr>
              <a:t> may crash</a:t>
            </a:r>
            <a:endParaRPr lang="en-US" sz="2800" dirty="0">
              <a:latin typeface="Arial" pitchFamily="34" charset="0"/>
              <a:cs typeface="Arial" pitchFamily="34" charset="0"/>
            </a:endParaRPr>
          </a:p>
        </p:txBody>
      </p:sp>
      <p:grpSp>
        <p:nvGrpSpPr>
          <p:cNvPr id="102" name="Group 27"/>
          <p:cNvGrpSpPr>
            <a:grpSpLocks/>
          </p:cNvGrpSpPr>
          <p:nvPr/>
        </p:nvGrpSpPr>
        <p:grpSpPr bwMode="auto">
          <a:xfrm flipH="1">
            <a:off x="2763523" y="2020552"/>
            <a:ext cx="582120" cy="520844"/>
            <a:chOff x="3168" y="1824"/>
            <a:chExt cx="912" cy="816"/>
          </a:xfrm>
        </p:grpSpPr>
        <p:sp>
          <p:nvSpPr>
            <p:cNvPr id="103"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4"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5"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6"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107"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108"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117"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18"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19"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120" name="Freeform 7"/>
          <p:cNvSpPr>
            <a:spLocks/>
          </p:cNvSpPr>
          <p:nvPr/>
        </p:nvSpPr>
        <p:spPr bwMode="auto">
          <a:xfrm>
            <a:off x="7393233" y="3187867"/>
            <a:ext cx="93272" cy="185801"/>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1" name="Freeform 8"/>
          <p:cNvSpPr>
            <a:spLocks/>
          </p:cNvSpPr>
          <p:nvPr/>
        </p:nvSpPr>
        <p:spPr bwMode="auto">
          <a:xfrm>
            <a:off x="7372362" y="3060881"/>
            <a:ext cx="56093" cy="147705"/>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2" name="Freeform 9"/>
          <p:cNvSpPr>
            <a:spLocks/>
          </p:cNvSpPr>
          <p:nvPr/>
        </p:nvSpPr>
        <p:spPr bwMode="auto">
          <a:xfrm flipH="1">
            <a:off x="6919701" y="3190541"/>
            <a:ext cx="93272" cy="185801"/>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3" name="Freeform 10"/>
          <p:cNvSpPr>
            <a:spLocks/>
          </p:cNvSpPr>
          <p:nvPr/>
        </p:nvSpPr>
        <p:spPr bwMode="auto">
          <a:xfrm flipH="1">
            <a:off x="6978403" y="3073579"/>
            <a:ext cx="56093" cy="147705"/>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4" name="AutoShape 11"/>
          <p:cNvSpPr>
            <a:spLocks noChangeArrowheads="1"/>
          </p:cNvSpPr>
          <p:nvPr/>
        </p:nvSpPr>
        <p:spPr bwMode="auto">
          <a:xfrm flipV="1">
            <a:off x="6997971" y="2881763"/>
            <a:ext cx="428527" cy="372271"/>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125" name="Rectangle 12"/>
          <p:cNvSpPr>
            <a:spLocks noChangeArrowheads="1"/>
          </p:cNvSpPr>
          <p:nvPr/>
        </p:nvSpPr>
        <p:spPr bwMode="auto">
          <a:xfrm>
            <a:off x="6997971" y="3258712"/>
            <a:ext cx="428527" cy="104931"/>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126" name="Freeform 13"/>
          <p:cNvSpPr>
            <a:spLocks/>
          </p:cNvSpPr>
          <p:nvPr/>
        </p:nvSpPr>
        <p:spPr bwMode="auto">
          <a:xfrm>
            <a:off x="7344315" y="2944588"/>
            <a:ext cx="56093" cy="147705"/>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36" name="Freeform 14"/>
          <p:cNvSpPr>
            <a:spLocks/>
          </p:cNvSpPr>
          <p:nvPr/>
        </p:nvSpPr>
        <p:spPr bwMode="auto">
          <a:xfrm flipH="1">
            <a:off x="7012973" y="2944588"/>
            <a:ext cx="56093" cy="147705"/>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46" name="Freeform 18"/>
          <p:cNvSpPr>
            <a:spLocks/>
          </p:cNvSpPr>
          <p:nvPr/>
        </p:nvSpPr>
        <p:spPr bwMode="auto">
          <a:xfrm>
            <a:off x="4163054" y="4514522"/>
            <a:ext cx="91914" cy="214465"/>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6" name="Freeform 19"/>
          <p:cNvSpPr>
            <a:spLocks/>
          </p:cNvSpPr>
          <p:nvPr/>
        </p:nvSpPr>
        <p:spPr bwMode="auto">
          <a:xfrm>
            <a:off x="4030290" y="4422609"/>
            <a:ext cx="91914" cy="214465"/>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7" name="Freeform 20"/>
          <p:cNvSpPr>
            <a:spLocks/>
          </p:cNvSpPr>
          <p:nvPr/>
        </p:nvSpPr>
        <p:spPr bwMode="auto">
          <a:xfrm>
            <a:off x="3887313" y="4361333"/>
            <a:ext cx="91914" cy="183827"/>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58" name="Freeform 21"/>
          <p:cNvSpPr>
            <a:spLocks/>
          </p:cNvSpPr>
          <p:nvPr/>
        </p:nvSpPr>
        <p:spPr bwMode="auto">
          <a:xfrm>
            <a:off x="3720720" y="4361333"/>
            <a:ext cx="503610" cy="34148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59" name="Freeform 22"/>
          <p:cNvSpPr>
            <a:spLocks/>
          </p:cNvSpPr>
          <p:nvPr/>
        </p:nvSpPr>
        <p:spPr bwMode="auto">
          <a:xfrm>
            <a:off x="3727103" y="4422609"/>
            <a:ext cx="313400" cy="361910"/>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60" name="Freeform 23"/>
          <p:cNvSpPr>
            <a:spLocks/>
          </p:cNvSpPr>
          <p:nvPr/>
        </p:nvSpPr>
        <p:spPr bwMode="auto">
          <a:xfrm>
            <a:off x="4030290" y="4575798"/>
            <a:ext cx="194040" cy="208721"/>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61" name="Freeform 24"/>
          <p:cNvSpPr>
            <a:spLocks/>
          </p:cNvSpPr>
          <p:nvPr/>
        </p:nvSpPr>
        <p:spPr bwMode="auto">
          <a:xfrm>
            <a:off x="3837709" y="4765964"/>
            <a:ext cx="202793" cy="116213"/>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2" name="Freeform 25"/>
          <p:cNvSpPr>
            <a:spLocks/>
          </p:cNvSpPr>
          <p:nvPr/>
        </p:nvSpPr>
        <p:spPr bwMode="auto">
          <a:xfrm>
            <a:off x="3764762" y="4575798"/>
            <a:ext cx="153189" cy="183827"/>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3" name="Freeform 26"/>
          <p:cNvSpPr>
            <a:spLocks/>
          </p:cNvSpPr>
          <p:nvPr/>
        </p:nvSpPr>
        <p:spPr bwMode="auto">
          <a:xfrm>
            <a:off x="3672848" y="4483885"/>
            <a:ext cx="122552" cy="183827"/>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4" name="TextBox 163"/>
          <p:cNvSpPr txBox="1"/>
          <p:nvPr/>
        </p:nvSpPr>
        <p:spPr>
          <a:xfrm>
            <a:off x="6333280" y="4197927"/>
            <a:ext cx="1455847" cy="400110"/>
          </a:xfrm>
          <a:prstGeom prst="rect">
            <a:avLst/>
          </a:prstGeom>
          <a:noFill/>
        </p:spPr>
        <p:txBody>
          <a:bodyPr wrap="none" rtlCol="0">
            <a:spAutoFit/>
          </a:bodyPr>
          <a:lstStyle/>
          <a:p>
            <a:r>
              <a:rPr lang="en-US" sz="2000" dirty="0" smtClean="0">
                <a:latin typeface="Arial" pitchFamily="34" charset="0"/>
                <a:cs typeface="Arial" pitchFamily="34" charset="0"/>
              </a:rPr>
              <a:t>Here, </a:t>
            </a:r>
            <a:r>
              <a:rPr lang="en-US" sz="2000" i="1" dirty="0" smtClean="0">
                <a:solidFill>
                  <a:schemeClr val="tx1"/>
                </a:solidFill>
                <a:latin typeface="Arial" pitchFamily="34" charset="0"/>
                <a:cs typeface="Arial" pitchFamily="34" charset="0"/>
              </a:rPr>
              <a:t>t</a:t>
            </a:r>
            <a:r>
              <a:rPr lang="en-US" sz="2000" dirty="0" smtClean="0">
                <a:latin typeface="Arial" pitchFamily="34" charset="0"/>
                <a:cs typeface="Arial" pitchFamily="34" charset="0"/>
              </a:rPr>
              <a:t> </a:t>
            </a:r>
            <a:r>
              <a:rPr lang="en-US" sz="2000" dirty="0" smtClean="0">
                <a:solidFill>
                  <a:schemeClr val="tx1"/>
                </a:solidFill>
                <a:latin typeface="Arial" pitchFamily="34" charset="0"/>
                <a:cs typeface="Arial" pitchFamily="34" charset="0"/>
              </a:rPr>
              <a:t>= 1</a:t>
            </a:r>
            <a:r>
              <a:rPr lang="en-US" sz="2000"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5153892" y="3105333"/>
            <a:ext cx="3075277" cy="1969760"/>
            <a:chOff x="566738" y="1797050"/>
            <a:chExt cx="7648575" cy="4899025"/>
          </a:xfrm>
        </p:grpSpPr>
        <p:sp>
          <p:nvSpPr>
            <p:cNvPr id="3686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686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6871"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3" name="Group 17"/>
            <p:cNvGrpSpPr>
              <a:grpSpLocks/>
            </p:cNvGrpSpPr>
            <p:nvPr/>
          </p:nvGrpSpPr>
          <p:grpSpPr bwMode="auto">
            <a:xfrm>
              <a:off x="1879600" y="2784475"/>
              <a:ext cx="1447800" cy="1295400"/>
              <a:chOff x="3168" y="1824"/>
              <a:chExt cx="912" cy="816"/>
            </a:xfrm>
          </p:grpSpPr>
          <p:sp>
            <p:nvSpPr>
              <p:cNvPr id="36904"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5"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6"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907"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6908"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6909"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6910"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11"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12"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27"/>
            <p:cNvGrpSpPr>
              <a:grpSpLocks/>
            </p:cNvGrpSpPr>
            <p:nvPr/>
          </p:nvGrpSpPr>
          <p:grpSpPr bwMode="auto">
            <a:xfrm flipH="1">
              <a:off x="5165725" y="2786063"/>
              <a:ext cx="1447800" cy="1295400"/>
              <a:chOff x="3168" y="1824"/>
              <a:chExt cx="912" cy="816"/>
            </a:xfrm>
          </p:grpSpPr>
          <p:sp>
            <p:nvSpPr>
              <p:cNvPr id="36895"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896"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897"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898"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6899"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6900"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6901"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02"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6903"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5" name="Group 38"/>
            <p:cNvGrpSpPr>
              <a:grpSpLocks/>
            </p:cNvGrpSpPr>
            <p:nvPr/>
          </p:nvGrpSpPr>
          <p:grpSpPr bwMode="auto">
            <a:xfrm>
              <a:off x="3692525" y="4759325"/>
              <a:ext cx="1770063" cy="1065213"/>
              <a:chOff x="1295" y="669"/>
              <a:chExt cx="1115" cy="671"/>
            </a:xfrm>
          </p:grpSpPr>
          <p:sp>
            <p:nvSpPr>
              <p:cNvPr id="3688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3688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3688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3688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3689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3689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3689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grpSp>
        <p:nvGrpSpPr>
          <p:cNvPr id="68" name="Group 67"/>
          <p:cNvGrpSpPr/>
          <p:nvPr/>
        </p:nvGrpSpPr>
        <p:grpSpPr>
          <a:xfrm>
            <a:off x="955964" y="3105333"/>
            <a:ext cx="3075277" cy="1969760"/>
            <a:chOff x="3325091" y="1096424"/>
            <a:chExt cx="3075277" cy="1969760"/>
          </a:xfrm>
        </p:grpSpPr>
        <p:sp>
          <p:nvSpPr>
            <p:cNvPr id="40" name="AutoShape 2"/>
            <p:cNvSpPr>
              <a:spLocks noChangeArrowheads="1"/>
            </p:cNvSpPr>
            <p:nvPr/>
          </p:nvSpPr>
          <p:spPr bwMode="auto">
            <a:xfrm>
              <a:off x="4500820" y="1134083"/>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41" name="AutoShape 3"/>
            <p:cNvSpPr>
              <a:spLocks noChangeArrowheads="1"/>
            </p:cNvSpPr>
            <p:nvPr/>
          </p:nvSpPr>
          <p:spPr bwMode="auto">
            <a:xfrm>
              <a:off x="3985720" y="1905775"/>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42" name="AutoShape 5"/>
            <p:cNvSpPr>
              <a:spLocks noChangeArrowheads="1"/>
            </p:cNvSpPr>
            <p:nvPr/>
          </p:nvSpPr>
          <p:spPr bwMode="auto">
            <a:xfrm>
              <a:off x="3325091" y="1096424"/>
              <a:ext cx="1899548" cy="1160409"/>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6" name="Group 38"/>
            <p:cNvGrpSpPr>
              <a:grpSpLocks/>
            </p:cNvGrpSpPr>
            <p:nvPr/>
          </p:nvGrpSpPr>
          <p:grpSpPr bwMode="auto">
            <a:xfrm>
              <a:off x="3764463" y="1442343"/>
              <a:ext cx="711693" cy="428292"/>
              <a:chOff x="1295" y="669"/>
              <a:chExt cx="1115" cy="671"/>
            </a:xfrm>
          </p:grpSpPr>
          <p:sp>
            <p:nvSpPr>
              <p:cNvPr id="4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4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5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5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5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7" name="Group 6"/>
            <p:cNvGrpSpPr>
              <a:grpSpLocks/>
            </p:cNvGrpSpPr>
            <p:nvPr/>
          </p:nvGrpSpPr>
          <p:grpSpPr bwMode="auto">
            <a:xfrm>
              <a:off x="4647556" y="2299855"/>
              <a:ext cx="566804" cy="494579"/>
              <a:chOff x="1043" y="2546"/>
              <a:chExt cx="869" cy="740"/>
            </a:xfrm>
          </p:grpSpPr>
          <p:sp>
            <p:nvSpPr>
              <p:cNvPr id="118"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19"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0"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1"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2"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123"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124"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125"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grpSp>
          <p:nvGrpSpPr>
            <p:cNvPr id="8" name="Group 38"/>
            <p:cNvGrpSpPr>
              <a:grpSpLocks/>
            </p:cNvGrpSpPr>
            <p:nvPr/>
          </p:nvGrpSpPr>
          <p:grpSpPr bwMode="auto">
            <a:xfrm flipH="1">
              <a:off x="5233047" y="1456199"/>
              <a:ext cx="711693" cy="428292"/>
              <a:chOff x="1295" y="669"/>
              <a:chExt cx="1115" cy="671"/>
            </a:xfrm>
          </p:grpSpPr>
          <p:sp>
            <p:nvSpPr>
              <p:cNvPr id="12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12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12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12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13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13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13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grpSp>
      <p:sp>
        <p:nvSpPr>
          <p:cNvPr id="69" name="Title 68"/>
          <p:cNvSpPr>
            <a:spLocks noGrp="1"/>
          </p:cNvSpPr>
          <p:nvPr>
            <p:ph type="title"/>
          </p:nvPr>
        </p:nvSpPr>
        <p:spPr/>
        <p:txBody>
          <a:bodyPr/>
          <a:lstStyle/>
          <a:p>
            <a:r>
              <a:rPr lang="en-US" dirty="0" smtClean="0"/>
              <a:t>Correlated Failures</a:t>
            </a:r>
            <a:endParaRPr lang="en-US" dirty="0"/>
          </a:p>
        </p:txBody>
      </p:sp>
      <p:sp>
        <p:nvSpPr>
          <p:cNvPr id="70" name="TextBox 69"/>
          <p:cNvSpPr txBox="1"/>
          <p:nvPr/>
        </p:nvSpPr>
        <p:spPr>
          <a:xfrm>
            <a:off x="1591292" y="5366483"/>
            <a:ext cx="6200736" cy="523220"/>
          </a:xfrm>
          <a:prstGeom prst="rect">
            <a:avLst/>
          </a:prstGeom>
          <a:solidFill>
            <a:schemeClr val="bg1"/>
          </a:solidFill>
          <a:ln>
            <a:solidFill>
              <a:srgbClr val="0000FF"/>
            </a:solidFill>
          </a:ln>
          <a:effectLst>
            <a:outerShdw blurRad="50800" dist="50800" dir="5400000" algn="ctr" rotWithShape="0">
              <a:srgbClr val="6666FF"/>
            </a:outerShdw>
          </a:effectLst>
        </p:spPr>
        <p:txBody>
          <a:bodyPr wrap="none" rtlCol="0">
            <a:spAutoFit/>
          </a:bodyPr>
          <a:lstStyle/>
          <a:p>
            <a:r>
              <a:rPr lang="en-US" sz="2800" dirty="0" smtClean="0">
                <a:latin typeface="Arial" pitchFamily="34" charset="0"/>
                <a:cs typeface="Arial" pitchFamily="34" charset="0"/>
              </a:rPr>
              <a:t>Processes on same server may crash</a:t>
            </a:r>
            <a:endParaRPr 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Adversaries</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27</a:t>
            </a:fld>
            <a:endParaRPr lang="en-US"/>
          </a:p>
        </p:txBody>
      </p:sp>
      <p:pic>
        <p:nvPicPr>
          <p:cNvPr id="327682" name="Picture 2"/>
          <p:cNvPicPr>
            <a:picLocks noChangeAspect="1" noChangeArrowheads="1"/>
          </p:cNvPicPr>
          <p:nvPr/>
        </p:nvPicPr>
        <p:blipFill>
          <a:blip r:embed="rId3" cstate="print"/>
          <a:srcRect/>
          <a:stretch>
            <a:fillRect/>
          </a:stretch>
        </p:blipFill>
        <p:spPr bwMode="auto">
          <a:xfrm>
            <a:off x="1123950" y="1577056"/>
            <a:ext cx="3238500" cy="4276725"/>
          </a:xfrm>
          <a:prstGeom prst="rect">
            <a:avLst/>
          </a:prstGeom>
          <a:noFill/>
          <a:ln w="9525">
            <a:noFill/>
            <a:miter lim="800000"/>
            <a:headEnd/>
            <a:tailEnd/>
          </a:ln>
        </p:spPr>
      </p:pic>
      <p:sp>
        <p:nvSpPr>
          <p:cNvPr id="8" name="Text Box 122"/>
          <p:cNvSpPr txBox="1">
            <a:spLocks noChangeArrowheads="1"/>
          </p:cNvSpPr>
          <p:nvPr/>
        </p:nvSpPr>
        <p:spPr bwMode="auto">
          <a:xfrm>
            <a:off x="4709536" y="1999948"/>
            <a:ext cx="3170752" cy="138499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Determine which sets of processes can halt. </a:t>
            </a:r>
            <a:endParaRPr lang="en-US" sz="2800" dirty="0" smtClean="0">
              <a:solidFill>
                <a:schemeClr val="tx1"/>
              </a:solidFill>
              <a:latin typeface="Arial" pitchFamily="34" charset="0"/>
              <a:cs typeface="Arial" pitchFamily="34" charset="0"/>
            </a:endParaRPr>
          </a:p>
        </p:txBody>
      </p:sp>
      <p:sp>
        <p:nvSpPr>
          <p:cNvPr id="10" name="Text Box 122"/>
          <p:cNvSpPr txBox="1">
            <a:spLocks noChangeArrowheads="1"/>
          </p:cNvSpPr>
          <p:nvPr/>
        </p:nvSpPr>
        <p:spPr bwMode="auto">
          <a:xfrm>
            <a:off x="4709536" y="4370396"/>
            <a:ext cx="3170752"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“worst-case” scenario</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Models</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28</a:t>
            </a:fld>
            <a:endParaRPr lang="en-US"/>
          </a:p>
        </p:txBody>
      </p:sp>
      <p:pic>
        <p:nvPicPr>
          <p:cNvPr id="283650" name="Picture 2" descr="http://tkey.co.uk/blog/images/spiralclock.jpg"/>
          <p:cNvPicPr>
            <a:picLocks noChangeAspect="1" noChangeArrowheads="1"/>
          </p:cNvPicPr>
          <p:nvPr/>
        </p:nvPicPr>
        <p:blipFill>
          <a:blip r:embed="rId3" cstate="print"/>
          <a:srcRect/>
          <a:stretch>
            <a:fillRect/>
          </a:stretch>
        </p:blipFill>
        <p:spPr bwMode="auto">
          <a:xfrm>
            <a:off x="6733309" y="286734"/>
            <a:ext cx="1776556" cy="1743246"/>
          </a:xfrm>
          <a:prstGeom prst="rect">
            <a:avLst/>
          </a:prstGeom>
          <a:noFill/>
        </p:spPr>
      </p:pic>
      <p:sp>
        <p:nvSpPr>
          <p:cNvPr id="8" name="Text Box 122"/>
          <p:cNvSpPr txBox="1">
            <a:spLocks noChangeArrowheads="1"/>
          </p:cNvSpPr>
          <p:nvPr/>
        </p:nvSpPr>
        <p:spPr bwMode="auto">
          <a:xfrm>
            <a:off x="916134" y="2416408"/>
            <a:ext cx="409948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Processes share a clock</a:t>
            </a:r>
            <a:endParaRPr lang="en-US" sz="2800" dirty="0" smtClean="0">
              <a:solidFill>
                <a:schemeClr val="tx1"/>
              </a:solidFill>
              <a:latin typeface="Arial" pitchFamily="34" charset="0"/>
              <a:cs typeface="Arial" pitchFamily="34" charset="0"/>
            </a:endParaRPr>
          </a:p>
        </p:txBody>
      </p:sp>
      <p:sp>
        <p:nvSpPr>
          <p:cNvPr id="9" name="Text Box 122"/>
          <p:cNvSpPr txBox="1">
            <a:spLocks noChangeArrowheads="1"/>
          </p:cNvSpPr>
          <p:nvPr/>
        </p:nvSpPr>
        <p:spPr bwMode="auto">
          <a:xfrm>
            <a:off x="2749461" y="2822305"/>
            <a:ext cx="4099486" cy="523220"/>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Synchronous</a:t>
            </a:r>
            <a:endParaRPr lang="en-US" sz="2800" dirty="0" smtClean="0">
              <a:solidFill>
                <a:schemeClr val="tx1"/>
              </a:solidFill>
              <a:latin typeface="Arial" pitchFamily="34" charset="0"/>
              <a:cs typeface="Arial" pitchFamily="34" charset="0"/>
            </a:endParaRPr>
          </a:p>
        </p:txBody>
      </p:sp>
      <p:sp>
        <p:nvSpPr>
          <p:cNvPr id="10" name="Text Box 122"/>
          <p:cNvSpPr txBox="1">
            <a:spLocks noChangeArrowheads="1"/>
          </p:cNvSpPr>
          <p:nvPr/>
        </p:nvSpPr>
        <p:spPr bwMode="auto">
          <a:xfrm>
            <a:off x="916134" y="3628064"/>
            <a:ext cx="532321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Processes do not share a clock</a:t>
            </a:r>
            <a:endParaRPr lang="en-US" sz="2800" dirty="0" smtClean="0">
              <a:solidFill>
                <a:schemeClr val="tx1"/>
              </a:solidFill>
              <a:latin typeface="Arial" pitchFamily="34" charset="0"/>
              <a:cs typeface="Arial" pitchFamily="34" charset="0"/>
            </a:endParaRPr>
          </a:p>
        </p:txBody>
      </p:sp>
      <p:sp>
        <p:nvSpPr>
          <p:cNvPr id="11" name="Text Box 122"/>
          <p:cNvSpPr txBox="1">
            <a:spLocks noChangeArrowheads="1"/>
          </p:cNvSpPr>
          <p:nvPr/>
        </p:nvSpPr>
        <p:spPr bwMode="auto">
          <a:xfrm>
            <a:off x="2749461" y="3979640"/>
            <a:ext cx="4099486" cy="523220"/>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Asynchronous</a:t>
            </a:r>
            <a:endParaRPr lang="en-US" sz="2800" dirty="0" smtClean="0">
              <a:solidFill>
                <a:schemeClr val="tx1"/>
              </a:solidFill>
              <a:latin typeface="Arial" pitchFamily="34" charset="0"/>
              <a:cs typeface="Arial" pitchFamily="34" charset="0"/>
            </a:endParaRPr>
          </a:p>
        </p:txBody>
      </p:sp>
      <p:sp>
        <p:nvSpPr>
          <p:cNvPr id="12" name="Text Box 122"/>
          <p:cNvSpPr txBox="1">
            <a:spLocks noChangeArrowheads="1"/>
          </p:cNvSpPr>
          <p:nvPr/>
        </p:nvSpPr>
        <p:spPr bwMode="auto">
          <a:xfrm>
            <a:off x="916134" y="4839719"/>
            <a:ext cx="5323213"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Processes have approximately-synchronized clocks</a:t>
            </a:r>
            <a:endParaRPr lang="en-US" sz="2800" dirty="0" smtClean="0">
              <a:solidFill>
                <a:schemeClr val="tx1"/>
              </a:solidFill>
              <a:latin typeface="Arial" pitchFamily="34" charset="0"/>
              <a:cs typeface="Arial" pitchFamily="34" charset="0"/>
            </a:endParaRPr>
          </a:p>
        </p:txBody>
      </p:sp>
      <p:sp>
        <p:nvSpPr>
          <p:cNvPr id="13" name="Text Box 122"/>
          <p:cNvSpPr txBox="1">
            <a:spLocks noChangeArrowheads="1"/>
          </p:cNvSpPr>
          <p:nvPr/>
        </p:nvSpPr>
        <p:spPr bwMode="auto">
          <a:xfrm>
            <a:off x="2749461" y="5643965"/>
            <a:ext cx="4099486" cy="523220"/>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Semi-synchronous</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16364" y="2535093"/>
            <a:ext cx="1447800" cy="1295400"/>
            <a:chOff x="3168" y="1824"/>
            <a:chExt cx="912" cy="816"/>
          </a:xfrm>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7" name="Freeform 6"/>
          <p:cNvSpPr/>
          <p:nvPr/>
        </p:nvSpPr>
        <p:spPr bwMode="auto">
          <a:xfrm>
            <a:off x="3879273"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5278582"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3" name="Group 17"/>
          <p:cNvGrpSpPr>
            <a:grpSpLocks/>
          </p:cNvGrpSpPr>
          <p:nvPr/>
        </p:nvGrpSpPr>
        <p:grpSpPr bwMode="auto">
          <a:xfrm>
            <a:off x="1865746" y="4280766"/>
            <a:ext cx="1447800" cy="1295400"/>
            <a:chOff x="3168" y="1824"/>
            <a:chExt cx="912" cy="816"/>
          </a:xfrm>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31"/>
          <p:cNvGrpSpPr/>
          <p:nvPr/>
        </p:nvGrpSpPr>
        <p:grpSpPr>
          <a:xfrm>
            <a:off x="4003963" y="3941618"/>
            <a:ext cx="2826327" cy="1533236"/>
            <a:chOff x="3463637" y="2320636"/>
            <a:chExt cx="2826327" cy="1533236"/>
          </a:xfrm>
        </p:grpSpPr>
        <p:sp>
          <p:nvSpPr>
            <p:cNvPr id="33" name="Freeform 32"/>
            <p:cNvSpPr/>
            <p:nvPr/>
          </p:nvSpPr>
          <p:spPr bwMode="auto">
            <a:xfrm>
              <a:off x="3463637"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862946"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sp>
        <p:nvSpPr>
          <p:cNvPr id="35" name="Freeform 34"/>
          <p:cNvSpPr/>
          <p:nvPr/>
        </p:nvSpPr>
        <p:spPr bwMode="auto">
          <a:xfrm>
            <a:off x="6664037" y="2237509"/>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6" name="Freeform 35"/>
          <p:cNvSpPr/>
          <p:nvPr/>
        </p:nvSpPr>
        <p:spPr bwMode="auto">
          <a:xfrm>
            <a:off x="6816437" y="3844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38" name="Straight Connector 37"/>
          <p:cNvCxnSpPr/>
          <p:nvPr/>
        </p:nvCxnSpPr>
        <p:spPr bwMode="auto">
          <a:xfrm rot="5400000">
            <a:off x="3699164" y="3962400"/>
            <a:ext cx="3325090" cy="0"/>
          </a:xfrm>
          <a:prstGeom prst="line">
            <a:avLst/>
          </a:prstGeom>
          <a:noFill/>
          <a:ln w="38100" cap="flat" cmpd="sng" algn="ctr">
            <a:solidFill>
              <a:schemeClr val="tx1"/>
            </a:solidFill>
            <a:prstDash val="dash"/>
            <a:round/>
            <a:headEnd type="none" w="med" len="med"/>
            <a:tailEnd type="none" w="med" len="med"/>
          </a:ln>
          <a:effectLst/>
        </p:spPr>
      </p:cxnSp>
      <p:cxnSp>
        <p:nvCxnSpPr>
          <p:cNvPr id="39" name="Straight Connector 38"/>
          <p:cNvCxnSpPr/>
          <p:nvPr/>
        </p:nvCxnSpPr>
        <p:spPr bwMode="auto">
          <a:xfrm rot="5400000">
            <a:off x="5223164" y="3976254"/>
            <a:ext cx="3325090" cy="0"/>
          </a:xfrm>
          <a:prstGeom prst="line">
            <a:avLst/>
          </a:prstGeom>
          <a:noFill/>
          <a:ln w="38100" cap="flat" cmpd="sng" algn="ctr">
            <a:solidFill>
              <a:schemeClr val="tx1"/>
            </a:solidFill>
            <a:prstDash val="dash"/>
            <a:round/>
            <a:headEnd type="none" w="med" len="med"/>
            <a:tailEnd type="none" w="med" len="med"/>
          </a:ln>
          <a:effectLst/>
        </p:spPr>
      </p:cxnSp>
      <p:sp>
        <p:nvSpPr>
          <p:cNvPr id="31" name="Title 30"/>
          <p:cNvSpPr>
            <a:spLocks noGrp="1"/>
          </p:cNvSpPr>
          <p:nvPr>
            <p:ph type="title"/>
          </p:nvPr>
        </p:nvSpPr>
        <p:spPr/>
        <p:txBody>
          <a:bodyPr/>
          <a:lstStyle/>
          <a:p>
            <a:r>
              <a:rPr lang="en-US" dirty="0" smtClean="0"/>
              <a:t>Synchronous</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8"/>
          <p:cNvGrpSpPr>
            <a:grpSpLocks/>
          </p:cNvGrpSpPr>
          <p:nvPr/>
        </p:nvGrpSpPr>
        <p:grpSpPr bwMode="auto">
          <a:xfrm flipH="1">
            <a:off x="1867689" y="2522754"/>
            <a:ext cx="1993900" cy="1401763"/>
            <a:chOff x="3430" y="2851"/>
            <a:chExt cx="1388" cy="1020"/>
          </a:xfrm>
        </p:grpSpPr>
        <p:sp>
          <p:nvSpPr>
            <p:cNvPr id="35" name="Rectangle 9"/>
            <p:cNvSpPr>
              <a:spLocks noChangeArrowheads="1"/>
            </p:cNvSpPr>
            <p:nvPr/>
          </p:nvSpPr>
          <p:spPr bwMode="auto">
            <a:xfrm>
              <a:off x="3430" y="2851"/>
              <a:ext cx="1388" cy="1020"/>
            </a:xfrm>
            <a:prstGeom prst="rect">
              <a:avLst/>
            </a:prstGeom>
            <a:solidFill>
              <a:schemeClr val="bg1"/>
            </a:solidFill>
            <a:ln w="9525">
              <a:noFill/>
              <a:miter lim="800000"/>
              <a:headEnd/>
              <a:tailEnd/>
            </a:ln>
            <a:effectLst/>
          </p:spPr>
          <p:txBody>
            <a:bodyPr wrap="none" anchor="ctr"/>
            <a:lstStyle/>
            <a:p>
              <a:endParaRPr lang="en-US"/>
            </a:p>
          </p:txBody>
        </p:sp>
        <p:grpSp>
          <p:nvGrpSpPr>
            <p:cNvPr id="36" name="Group 10"/>
            <p:cNvGrpSpPr>
              <a:grpSpLocks/>
            </p:cNvGrpSpPr>
            <p:nvPr/>
          </p:nvGrpSpPr>
          <p:grpSpPr bwMode="auto">
            <a:xfrm>
              <a:off x="3622" y="2994"/>
              <a:ext cx="912" cy="816"/>
              <a:chOff x="4290" y="2115"/>
              <a:chExt cx="912" cy="816"/>
            </a:xfrm>
          </p:grpSpPr>
          <p:sp>
            <p:nvSpPr>
              <p:cNvPr id="37" name="Freeform 11"/>
              <p:cNvSpPr>
                <a:spLocks/>
              </p:cNvSpPr>
              <p:nvPr/>
            </p:nvSpPr>
            <p:spPr bwMode="auto">
              <a:xfrm flipH="1">
                <a:off x="4290" y="2355"/>
                <a:ext cx="144" cy="336"/>
              </a:xfrm>
              <a:custGeom>
                <a:avLst/>
                <a:gdLst/>
                <a:ahLst/>
                <a:cxnLst>
                  <a:cxn ang="0">
                    <a:pos x="0" y="48"/>
                  </a:cxn>
                  <a:cxn ang="0">
                    <a:pos x="96" y="0"/>
                  </a:cxn>
                  <a:cxn ang="0">
                    <a:pos x="144" y="48"/>
                  </a:cxn>
                  <a:cxn ang="0">
                    <a:pos x="144" y="336"/>
                  </a:cxn>
                  <a:cxn ang="0">
                    <a:pos x="96" y="288"/>
                  </a:cxn>
                  <a:cxn ang="0">
                    <a:pos x="96" y="96"/>
                  </a:cxn>
                  <a:cxn ang="0">
                    <a:pos x="0" y="144"/>
                  </a:cxn>
                  <a:cxn ang="0">
                    <a:pos x="0" y="48"/>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8" name="Freeform 12"/>
              <p:cNvSpPr>
                <a:spLocks/>
              </p:cNvSpPr>
              <p:nvPr/>
            </p:nvSpPr>
            <p:spPr bwMode="auto">
              <a:xfrm flipH="1">
                <a:off x="4498" y="2211"/>
                <a:ext cx="144" cy="336"/>
              </a:xfrm>
              <a:custGeom>
                <a:avLst/>
                <a:gdLst/>
                <a:ahLst/>
                <a:cxnLst>
                  <a:cxn ang="0">
                    <a:pos x="0" y="48"/>
                  </a:cxn>
                  <a:cxn ang="0">
                    <a:pos x="96" y="0"/>
                  </a:cxn>
                  <a:cxn ang="0">
                    <a:pos x="144" y="48"/>
                  </a:cxn>
                  <a:cxn ang="0">
                    <a:pos x="144" y="336"/>
                  </a:cxn>
                  <a:cxn ang="0">
                    <a:pos x="96" y="288"/>
                  </a:cxn>
                  <a:cxn ang="0">
                    <a:pos x="96" y="96"/>
                  </a:cxn>
                  <a:cxn ang="0">
                    <a:pos x="0" y="144"/>
                  </a:cxn>
                  <a:cxn ang="0">
                    <a:pos x="0" y="48"/>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9" name="Freeform 13"/>
              <p:cNvSpPr>
                <a:spLocks/>
              </p:cNvSpPr>
              <p:nvPr/>
            </p:nvSpPr>
            <p:spPr bwMode="auto">
              <a:xfrm flipH="1">
                <a:off x="4722" y="2115"/>
                <a:ext cx="144" cy="288"/>
              </a:xfrm>
              <a:custGeom>
                <a:avLst/>
                <a:gdLst/>
                <a:ahLst/>
                <a:cxnLst>
                  <a:cxn ang="0">
                    <a:pos x="0" y="48"/>
                  </a:cxn>
                  <a:cxn ang="0">
                    <a:pos x="96" y="0"/>
                  </a:cxn>
                  <a:cxn ang="0">
                    <a:pos x="144" y="48"/>
                  </a:cxn>
                  <a:cxn ang="0">
                    <a:pos x="144" y="336"/>
                  </a:cxn>
                  <a:cxn ang="0">
                    <a:pos x="96" y="288"/>
                  </a:cxn>
                  <a:cxn ang="0">
                    <a:pos x="96" y="96"/>
                  </a:cxn>
                  <a:cxn ang="0">
                    <a:pos x="0" y="144"/>
                  </a:cxn>
                  <a:cxn ang="0">
                    <a:pos x="0" y="48"/>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40" name="Freeform 14"/>
              <p:cNvSpPr>
                <a:spLocks/>
              </p:cNvSpPr>
              <p:nvPr/>
            </p:nvSpPr>
            <p:spPr bwMode="auto">
              <a:xfrm flipH="1">
                <a:off x="4338" y="2115"/>
                <a:ext cx="789" cy="535"/>
              </a:xfrm>
              <a:custGeom>
                <a:avLst/>
                <a:gdLst/>
                <a:ahLst/>
                <a:cxnLst>
                  <a:cxn ang="0">
                    <a:pos x="261" y="0"/>
                  </a:cxn>
                  <a:cxn ang="0">
                    <a:pos x="789" y="336"/>
                  </a:cxn>
                  <a:cxn ang="0">
                    <a:pos x="494" y="535"/>
                  </a:cxn>
                  <a:cxn ang="0">
                    <a:pos x="0" y="96"/>
                  </a:cxn>
                  <a:cxn ang="0">
                    <a:pos x="261" y="0"/>
                  </a:cxn>
                </a:cxnLst>
                <a:rect l="0" t="0" r="r" b="b"/>
                <a:pathLst>
                  <a:path w="789" h="535">
                    <a:moveTo>
                      <a:pt x="261" y="0"/>
                    </a:moveTo>
                    <a:lnTo>
                      <a:pt x="789" y="336"/>
                    </a:lnTo>
                    <a:lnTo>
                      <a:pt x="494" y="535"/>
                    </a:lnTo>
                    <a:lnTo>
                      <a:pt x="0" y="96"/>
                    </a:lnTo>
                    <a:lnTo>
                      <a:pt x="261"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 name="Freeform 15"/>
              <p:cNvSpPr>
                <a:spLocks/>
              </p:cNvSpPr>
              <p:nvPr/>
            </p:nvSpPr>
            <p:spPr bwMode="auto">
              <a:xfrm flipH="1">
                <a:off x="4626" y="2211"/>
                <a:ext cx="491" cy="567"/>
              </a:xfrm>
              <a:custGeom>
                <a:avLst/>
                <a:gdLst/>
                <a:ahLst/>
                <a:cxnLst>
                  <a:cxn ang="0">
                    <a:pos x="11" y="0"/>
                  </a:cxn>
                  <a:cxn ang="0">
                    <a:pos x="491" y="432"/>
                  </a:cxn>
                  <a:cxn ang="0">
                    <a:pos x="484" y="567"/>
                  </a:cxn>
                  <a:cxn ang="0">
                    <a:pos x="0" y="119"/>
                  </a:cxn>
                  <a:cxn ang="0">
                    <a:pos x="11" y="0"/>
                  </a:cxn>
                </a:cxnLst>
                <a:rect l="0" t="0" r="r" b="b"/>
                <a:pathLst>
                  <a:path w="491" h="567">
                    <a:moveTo>
                      <a:pt x="11" y="0"/>
                    </a:moveTo>
                    <a:lnTo>
                      <a:pt x="491" y="432"/>
                    </a:lnTo>
                    <a:lnTo>
                      <a:pt x="484" y="567"/>
                    </a:lnTo>
                    <a:lnTo>
                      <a:pt x="0" y="119"/>
                    </a:lnTo>
                    <a:lnTo>
                      <a:pt x="11"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2" name="Freeform 16"/>
              <p:cNvSpPr>
                <a:spLocks/>
              </p:cNvSpPr>
              <p:nvPr/>
            </p:nvSpPr>
            <p:spPr bwMode="auto">
              <a:xfrm flipH="1">
                <a:off x="4338" y="2451"/>
                <a:ext cx="304" cy="327"/>
              </a:xfrm>
              <a:custGeom>
                <a:avLst/>
                <a:gdLst/>
                <a:ahLst/>
                <a:cxnLst>
                  <a:cxn ang="0">
                    <a:pos x="304" y="0"/>
                  </a:cxn>
                  <a:cxn ang="0">
                    <a:pos x="304" y="96"/>
                  </a:cxn>
                  <a:cxn ang="0">
                    <a:pos x="0" y="327"/>
                  </a:cxn>
                  <a:cxn ang="0">
                    <a:pos x="18" y="181"/>
                  </a:cxn>
                  <a:cxn ang="0">
                    <a:pos x="304" y="0"/>
                  </a:cxn>
                </a:cxnLst>
                <a:rect l="0" t="0" r="r" b="b"/>
                <a:pathLst>
                  <a:path w="304" h="327">
                    <a:moveTo>
                      <a:pt x="304" y="0"/>
                    </a:moveTo>
                    <a:lnTo>
                      <a:pt x="304" y="96"/>
                    </a:lnTo>
                    <a:lnTo>
                      <a:pt x="0" y="327"/>
                    </a:lnTo>
                    <a:lnTo>
                      <a:pt x="18" y="181"/>
                    </a:lnTo>
                    <a:lnTo>
                      <a:pt x="304"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3" name="Freeform 17"/>
              <p:cNvSpPr>
                <a:spLocks/>
              </p:cNvSpPr>
              <p:nvPr/>
            </p:nvSpPr>
            <p:spPr bwMode="auto">
              <a:xfrm flipH="1">
                <a:off x="4626" y="2595"/>
                <a:ext cx="240" cy="336"/>
              </a:xfrm>
              <a:custGeom>
                <a:avLst/>
                <a:gdLst/>
                <a:ahLst/>
                <a:cxnLst>
                  <a:cxn ang="0">
                    <a:pos x="192" y="0"/>
                  </a:cxn>
                  <a:cxn ang="0">
                    <a:pos x="336" y="96"/>
                  </a:cxn>
                  <a:cxn ang="0">
                    <a:pos x="96" y="144"/>
                  </a:cxn>
                  <a:cxn ang="0">
                    <a:pos x="96" y="432"/>
                  </a:cxn>
                  <a:cxn ang="0">
                    <a:pos x="0" y="336"/>
                  </a:cxn>
                  <a:cxn ang="0">
                    <a:pos x="0" y="48"/>
                  </a:cxn>
                  <a:cxn ang="0">
                    <a:pos x="192" y="0"/>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44" name="Freeform 18"/>
              <p:cNvSpPr>
                <a:spLocks/>
              </p:cNvSpPr>
              <p:nvPr/>
            </p:nvSpPr>
            <p:spPr bwMode="auto">
              <a:xfrm flipH="1">
                <a:off x="4818" y="2451"/>
                <a:ext cx="240" cy="288"/>
              </a:xfrm>
              <a:custGeom>
                <a:avLst/>
                <a:gdLst/>
                <a:ahLst/>
                <a:cxnLst>
                  <a:cxn ang="0">
                    <a:pos x="192" y="0"/>
                  </a:cxn>
                  <a:cxn ang="0">
                    <a:pos x="336" y="96"/>
                  </a:cxn>
                  <a:cxn ang="0">
                    <a:pos x="96" y="144"/>
                  </a:cxn>
                  <a:cxn ang="0">
                    <a:pos x="96" y="432"/>
                  </a:cxn>
                  <a:cxn ang="0">
                    <a:pos x="0" y="336"/>
                  </a:cxn>
                  <a:cxn ang="0">
                    <a:pos x="0" y="48"/>
                  </a:cxn>
                  <a:cxn ang="0">
                    <a:pos x="192" y="0"/>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45" name="Freeform 19"/>
              <p:cNvSpPr>
                <a:spLocks/>
              </p:cNvSpPr>
              <p:nvPr/>
            </p:nvSpPr>
            <p:spPr bwMode="auto">
              <a:xfrm flipH="1">
                <a:off x="5010" y="2307"/>
                <a:ext cx="192" cy="288"/>
              </a:xfrm>
              <a:custGeom>
                <a:avLst/>
                <a:gdLst/>
                <a:ahLst/>
                <a:cxnLst>
                  <a:cxn ang="0">
                    <a:pos x="192" y="0"/>
                  </a:cxn>
                  <a:cxn ang="0">
                    <a:pos x="336" y="96"/>
                  </a:cxn>
                  <a:cxn ang="0">
                    <a:pos x="96" y="144"/>
                  </a:cxn>
                  <a:cxn ang="0">
                    <a:pos x="96" y="432"/>
                  </a:cxn>
                  <a:cxn ang="0">
                    <a:pos x="0" y="336"/>
                  </a:cxn>
                  <a:cxn ang="0">
                    <a:pos x="0" y="48"/>
                  </a:cxn>
                  <a:cxn ang="0">
                    <a:pos x="192" y="0"/>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47" name="Title 46"/>
          <p:cNvSpPr>
            <a:spLocks noGrp="1"/>
          </p:cNvSpPr>
          <p:nvPr>
            <p:ph type="title"/>
          </p:nvPr>
        </p:nvSpPr>
        <p:spPr/>
        <p:txBody>
          <a:bodyPr/>
          <a:lstStyle/>
          <a:p>
            <a:r>
              <a:rPr lang="en-US" dirty="0" smtClean="0"/>
              <a:t>In the Beginning …</a:t>
            </a:r>
            <a:endParaRPr lang="en-US" dirty="0"/>
          </a:p>
        </p:txBody>
      </p:sp>
      <p:sp>
        <p:nvSpPr>
          <p:cNvPr id="32" name="Date Placeholder 3"/>
          <p:cNvSpPr>
            <a:spLocks noGrp="1"/>
          </p:cNvSpPr>
          <p:nvPr>
            <p:ph type="dt" sz="half" idx="10"/>
          </p:nvPr>
        </p:nvSpPr>
        <p:spPr/>
        <p:txBody>
          <a:bodyPr/>
          <a:lstStyle/>
          <a:p>
            <a:fld id="{7CA4DDC9-E7C9-4EEC-96AD-36DC5787912A}" type="datetime5">
              <a:rPr lang="en-US"/>
              <a:pPr/>
              <a:t>1-Dec-10</a:t>
            </a:fld>
            <a:endParaRPr lang="en-US"/>
          </a:p>
        </p:txBody>
      </p:sp>
      <p:sp>
        <p:nvSpPr>
          <p:cNvPr id="33" name="Slide Number Placeholder 5"/>
          <p:cNvSpPr>
            <a:spLocks noGrp="1"/>
          </p:cNvSpPr>
          <p:nvPr>
            <p:ph type="sldNum" sz="quarter" idx="11"/>
          </p:nvPr>
        </p:nvSpPr>
        <p:spPr/>
        <p:txBody>
          <a:bodyPr/>
          <a:lstStyle/>
          <a:p>
            <a:fld id="{19C2B2C1-5D36-471C-9AD5-F51CF2DCABF9}" type="slidenum">
              <a:rPr lang="en-US"/>
              <a:pPr/>
              <a:t>3</a:t>
            </a:fld>
            <a:endParaRPr lang="en-US"/>
          </a:p>
        </p:txBody>
      </p:sp>
      <p:grpSp>
        <p:nvGrpSpPr>
          <p:cNvPr id="2" name="Group 4"/>
          <p:cNvGrpSpPr>
            <a:grpSpLocks/>
          </p:cNvGrpSpPr>
          <p:nvPr/>
        </p:nvGrpSpPr>
        <p:grpSpPr bwMode="auto">
          <a:xfrm>
            <a:off x="4928245" y="2792051"/>
            <a:ext cx="2692400" cy="1536700"/>
            <a:chOff x="3230" y="2420"/>
            <a:chExt cx="1696" cy="968"/>
          </a:xfrm>
        </p:grpSpPr>
        <p:sp>
          <p:nvSpPr>
            <p:cNvPr id="202757" name="Freeform 5"/>
            <p:cNvSpPr>
              <a:spLocks/>
            </p:cNvSpPr>
            <p:nvPr/>
          </p:nvSpPr>
          <p:spPr bwMode="auto">
            <a:xfrm>
              <a:off x="4678" y="2420"/>
              <a:ext cx="208" cy="216"/>
            </a:xfrm>
            <a:custGeom>
              <a:avLst/>
              <a:gdLst/>
              <a:ahLst/>
              <a:cxnLst>
                <a:cxn ang="0">
                  <a:pos x="0" y="112"/>
                </a:cxn>
                <a:cxn ang="0">
                  <a:pos x="0" y="216"/>
                </a:cxn>
                <a:cxn ang="0">
                  <a:pos x="208" y="0"/>
                </a:cxn>
                <a:cxn ang="0">
                  <a:pos x="0" y="112"/>
                </a:cxn>
              </a:cxnLst>
              <a:rect l="0" t="0" r="r" b="b"/>
              <a:pathLst>
                <a:path w="208" h="216">
                  <a:moveTo>
                    <a:pt x="0" y="112"/>
                  </a:moveTo>
                  <a:lnTo>
                    <a:pt x="0" y="216"/>
                  </a:lnTo>
                  <a:lnTo>
                    <a:pt x="208" y="0"/>
                  </a:lnTo>
                  <a:lnTo>
                    <a:pt x="0" y="112"/>
                  </a:lnTo>
                  <a:close/>
                </a:path>
              </a:pathLst>
            </a:custGeom>
            <a:solidFill>
              <a:schemeClr val="accent2"/>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02758" name="Freeform 6"/>
            <p:cNvSpPr>
              <a:spLocks/>
            </p:cNvSpPr>
            <p:nvPr/>
          </p:nvSpPr>
          <p:spPr bwMode="auto">
            <a:xfrm>
              <a:off x="4662" y="2548"/>
              <a:ext cx="184" cy="256"/>
            </a:xfrm>
            <a:custGeom>
              <a:avLst/>
              <a:gdLst/>
              <a:ahLst/>
              <a:cxnLst>
                <a:cxn ang="0">
                  <a:pos x="184" y="256"/>
                </a:cxn>
                <a:cxn ang="0">
                  <a:pos x="184" y="88"/>
                </a:cxn>
                <a:cxn ang="0">
                  <a:pos x="0" y="0"/>
                </a:cxn>
                <a:cxn ang="0">
                  <a:pos x="8" y="88"/>
                </a:cxn>
                <a:cxn ang="0">
                  <a:pos x="184" y="256"/>
                </a:cxn>
              </a:cxnLst>
              <a:rect l="0" t="0" r="r" b="b"/>
              <a:pathLst>
                <a:path w="184" h="256">
                  <a:moveTo>
                    <a:pt x="184" y="256"/>
                  </a:moveTo>
                  <a:lnTo>
                    <a:pt x="184" y="88"/>
                  </a:lnTo>
                  <a:lnTo>
                    <a:pt x="0" y="0"/>
                  </a:lnTo>
                  <a:lnTo>
                    <a:pt x="8" y="88"/>
                  </a:lnTo>
                  <a:lnTo>
                    <a:pt x="184" y="256"/>
                  </a:lnTo>
                  <a:close/>
                </a:path>
              </a:pathLst>
            </a:custGeom>
            <a:solidFill>
              <a:srgbClr val="99CCFF"/>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02759" name="Freeform 7"/>
            <p:cNvSpPr>
              <a:spLocks/>
            </p:cNvSpPr>
            <p:nvPr/>
          </p:nvSpPr>
          <p:spPr bwMode="auto">
            <a:xfrm>
              <a:off x="4590" y="2652"/>
              <a:ext cx="256" cy="328"/>
            </a:xfrm>
            <a:custGeom>
              <a:avLst/>
              <a:gdLst/>
              <a:ahLst/>
              <a:cxnLst>
                <a:cxn ang="0">
                  <a:pos x="0" y="328"/>
                </a:cxn>
                <a:cxn ang="0">
                  <a:pos x="256" y="160"/>
                </a:cxn>
                <a:cxn ang="0">
                  <a:pos x="256" y="0"/>
                </a:cxn>
                <a:cxn ang="0">
                  <a:pos x="0" y="128"/>
                </a:cxn>
                <a:cxn ang="0">
                  <a:pos x="0" y="328"/>
                </a:cxn>
              </a:cxnLst>
              <a:rect l="0" t="0" r="r" b="b"/>
              <a:pathLst>
                <a:path w="256" h="328">
                  <a:moveTo>
                    <a:pt x="0" y="328"/>
                  </a:moveTo>
                  <a:lnTo>
                    <a:pt x="256" y="160"/>
                  </a:lnTo>
                  <a:lnTo>
                    <a:pt x="256" y="0"/>
                  </a:lnTo>
                  <a:lnTo>
                    <a:pt x="0" y="128"/>
                  </a:lnTo>
                  <a:lnTo>
                    <a:pt x="0" y="328"/>
                  </a:lnTo>
                  <a:close/>
                </a:path>
              </a:pathLst>
            </a:custGeom>
            <a:solidFill>
              <a:srgbClr val="99CCFF"/>
            </a:solid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0" name="Freeform 8"/>
            <p:cNvSpPr>
              <a:spLocks/>
            </p:cNvSpPr>
            <p:nvPr/>
          </p:nvSpPr>
          <p:spPr bwMode="auto">
            <a:xfrm>
              <a:off x="4598" y="2780"/>
              <a:ext cx="328" cy="600"/>
            </a:xfrm>
            <a:custGeom>
              <a:avLst/>
              <a:gdLst/>
              <a:ahLst/>
              <a:cxnLst>
                <a:cxn ang="0">
                  <a:pos x="320" y="600"/>
                </a:cxn>
                <a:cxn ang="0">
                  <a:pos x="0" y="200"/>
                </a:cxn>
                <a:cxn ang="0">
                  <a:pos x="0" y="0"/>
                </a:cxn>
                <a:cxn ang="0">
                  <a:pos x="328" y="360"/>
                </a:cxn>
              </a:cxnLst>
              <a:rect l="0" t="0" r="r" b="b"/>
              <a:pathLst>
                <a:path w="328" h="600">
                  <a:moveTo>
                    <a:pt x="320" y="600"/>
                  </a:moveTo>
                  <a:lnTo>
                    <a:pt x="0" y="200"/>
                  </a:lnTo>
                  <a:lnTo>
                    <a:pt x="0" y="0"/>
                  </a:lnTo>
                  <a:lnTo>
                    <a:pt x="328" y="360"/>
                  </a:lnTo>
                </a:path>
              </a:pathLst>
            </a:custGeom>
            <a:solidFill>
              <a:srgbClr val="CCECFF"/>
            </a:solid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1" name="Rectangle 9"/>
            <p:cNvSpPr>
              <a:spLocks noChangeArrowheads="1"/>
            </p:cNvSpPr>
            <p:nvPr/>
          </p:nvSpPr>
          <p:spPr bwMode="auto">
            <a:xfrm>
              <a:off x="3230" y="3132"/>
              <a:ext cx="1688" cy="256"/>
            </a:xfrm>
            <a:prstGeom prst="rect">
              <a:avLst/>
            </a:prstGeom>
            <a:solidFill>
              <a:schemeClr val="bg1"/>
            </a:solidFill>
            <a:ln w="38100">
              <a:solidFill>
                <a:schemeClr val="tx1"/>
              </a:solidFill>
              <a:miter lim="800000"/>
              <a:headEnd/>
              <a:tailEnd/>
            </a:ln>
            <a:effectLst/>
          </p:spPr>
          <p:txBody>
            <a:bodyPr wrap="none" anchor="ctr"/>
            <a:lstStyle/>
            <a:p>
              <a:endParaRPr lang="en-GB" sz="4400"/>
            </a:p>
          </p:txBody>
        </p:sp>
        <p:sp>
          <p:nvSpPr>
            <p:cNvPr id="202762" name="Rectangle 10"/>
            <p:cNvSpPr>
              <a:spLocks noChangeArrowheads="1"/>
            </p:cNvSpPr>
            <p:nvPr/>
          </p:nvSpPr>
          <p:spPr bwMode="auto">
            <a:xfrm>
              <a:off x="3238" y="3140"/>
              <a:ext cx="248" cy="248"/>
            </a:xfrm>
            <a:prstGeom prst="rect">
              <a:avLst/>
            </a:prstGeom>
            <a:noFill/>
            <a:ln w="9525">
              <a:solidFill>
                <a:schemeClr val="tx1"/>
              </a:solidFill>
              <a:miter lim="800000"/>
              <a:headEnd/>
              <a:tailEnd/>
            </a:ln>
            <a:effectLst/>
          </p:spPr>
          <p:txBody>
            <a:bodyPr wrap="none" anchor="ctr"/>
            <a:lstStyle/>
            <a:p>
              <a:r>
                <a:rPr lang="en-US" sz="2800"/>
                <a:t>0</a:t>
              </a:r>
            </a:p>
          </p:txBody>
        </p:sp>
        <p:sp>
          <p:nvSpPr>
            <p:cNvPr id="202763" name="Rectangle 11"/>
            <p:cNvSpPr>
              <a:spLocks noChangeArrowheads="1"/>
            </p:cNvSpPr>
            <p:nvPr/>
          </p:nvSpPr>
          <p:spPr bwMode="auto">
            <a:xfrm>
              <a:off x="3486" y="3140"/>
              <a:ext cx="248" cy="248"/>
            </a:xfrm>
            <a:prstGeom prst="rect">
              <a:avLst/>
            </a:prstGeom>
            <a:noFill/>
            <a:ln w="9525">
              <a:solidFill>
                <a:schemeClr val="tx1"/>
              </a:solidFill>
              <a:miter lim="800000"/>
              <a:headEnd/>
              <a:tailEnd/>
            </a:ln>
            <a:effectLst/>
          </p:spPr>
          <p:txBody>
            <a:bodyPr wrap="none" anchor="ctr"/>
            <a:lstStyle/>
            <a:p>
              <a:r>
                <a:rPr lang="en-US" sz="2800"/>
                <a:t>1</a:t>
              </a:r>
            </a:p>
          </p:txBody>
        </p:sp>
        <p:sp>
          <p:nvSpPr>
            <p:cNvPr id="202764" name="Rectangle 12"/>
            <p:cNvSpPr>
              <a:spLocks noChangeArrowheads="1"/>
            </p:cNvSpPr>
            <p:nvPr/>
          </p:nvSpPr>
          <p:spPr bwMode="auto">
            <a:xfrm>
              <a:off x="3734" y="3140"/>
              <a:ext cx="248" cy="248"/>
            </a:xfrm>
            <a:prstGeom prst="rect">
              <a:avLst/>
            </a:prstGeom>
            <a:noFill/>
            <a:ln w="9525">
              <a:solidFill>
                <a:schemeClr val="tx1"/>
              </a:solidFill>
              <a:miter lim="800000"/>
              <a:headEnd/>
              <a:tailEnd/>
            </a:ln>
            <a:effectLst/>
          </p:spPr>
          <p:txBody>
            <a:bodyPr wrap="none" anchor="ctr"/>
            <a:lstStyle/>
            <a:p>
              <a:r>
                <a:rPr lang="en-US" sz="2800"/>
                <a:t>1</a:t>
              </a:r>
            </a:p>
          </p:txBody>
        </p:sp>
        <p:sp>
          <p:nvSpPr>
            <p:cNvPr id="202765" name="Rectangle 13"/>
            <p:cNvSpPr>
              <a:spLocks noChangeArrowheads="1"/>
            </p:cNvSpPr>
            <p:nvPr/>
          </p:nvSpPr>
          <p:spPr bwMode="auto">
            <a:xfrm>
              <a:off x="3982" y="3140"/>
              <a:ext cx="248" cy="248"/>
            </a:xfrm>
            <a:prstGeom prst="rect">
              <a:avLst/>
            </a:prstGeom>
            <a:noFill/>
            <a:ln w="9525">
              <a:solidFill>
                <a:schemeClr val="tx1"/>
              </a:solidFill>
              <a:miter lim="800000"/>
              <a:headEnd/>
              <a:tailEnd/>
            </a:ln>
            <a:effectLst/>
          </p:spPr>
          <p:txBody>
            <a:bodyPr wrap="none" anchor="ctr"/>
            <a:lstStyle/>
            <a:p>
              <a:r>
                <a:rPr lang="en-US" sz="2800"/>
                <a:t>0</a:t>
              </a:r>
            </a:p>
          </p:txBody>
        </p:sp>
        <p:sp>
          <p:nvSpPr>
            <p:cNvPr id="202766" name="Rectangle 14"/>
            <p:cNvSpPr>
              <a:spLocks noChangeArrowheads="1"/>
            </p:cNvSpPr>
            <p:nvPr/>
          </p:nvSpPr>
          <p:spPr bwMode="auto">
            <a:xfrm>
              <a:off x="4230" y="3140"/>
              <a:ext cx="248" cy="248"/>
            </a:xfrm>
            <a:prstGeom prst="rect">
              <a:avLst/>
            </a:prstGeom>
            <a:noFill/>
            <a:ln w="9525">
              <a:solidFill>
                <a:schemeClr val="tx1"/>
              </a:solidFill>
              <a:miter lim="800000"/>
              <a:headEnd/>
              <a:tailEnd/>
            </a:ln>
            <a:effectLst/>
          </p:spPr>
          <p:txBody>
            <a:bodyPr wrap="none" anchor="ctr"/>
            <a:lstStyle/>
            <a:p>
              <a:r>
                <a:rPr lang="en-US" sz="2800"/>
                <a:t>1</a:t>
              </a:r>
            </a:p>
          </p:txBody>
        </p:sp>
        <p:sp>
          <p:nvSpPr>
            <p:cNvPr id="202767" name="Rectangle 15"/>
            <p:cNvSpPr>
              <a:spLocks noChangeArrowheads="1"/>
            </p:cNvSpPr>
            <p:nvPr/>
          </p:nvSpPr>
          <p:spPr bwMode="auto">
            <a:xfrm>
              <a:off x="4478" y="3140"/>
              <a:ext cx="248" cy="248"/>
            </a:xfrm>
            <a:prstGeom prst="rect">
              <a:avLst/>
            </a:prstGeom>
            <a:noFill/>
            <a:ln w="9525">
              <a:solidFill>
                <a:schemeClr val="tx1"/>
              </a:solidFill>
              <a:miter lim="800000"/>
              <a:headEnd/>
              <a:tailEnd/>
            </a:ln>
            <a:effectLst/>
          </p:spPr>
          <p:txBody>
            <a:bodyPr wrap="none" anchor="ctr"/>
            <a:lstStyle/>
            <a:p>
              <a:r>
                <a:rPr lang="en-US" sz="2800"/>
                <a:t>0</a:t>
              </a:r>
            </a:p>
          </p:txBody>
        </p:sp>
      </p:grpSp>
      <p:sp>
        <p:nvSpPr>
          <p:cNvPr id="202768" name="Rectangle 16"/>
          <p:cNvSpPr>
            <a:spLocks noChangeArrowheads="1"/>
          </p:cNvSpPr>
          <p:nvPr/>
        </p:nvSpPr>
        <p:spPr bwMode="auto">
          <a:xfrm>
            <a:off x="4740920" y="3744551"/>
            <a:ext cx="393700" cy="393700"/>
          </a:xfrm>
          <a:prstGeom prst="rect">
            <a:avLst/>
          </a:prstGeom>
          <a:solidFill>
            <a:schemeClr val="bg1">
              <a:alpha val="75000"/>
            </a:schemeClr>
          </a:solidFill>
          <a:ln w="9525">
            <a:solidFill>
              <a:schemeClr val="tx1"/>
            </a:solidFill>
            <a:miter lim="800000"/>
            <a:headEnd/>
            <a:tailEnd/>
          </a:ln>
          <a:effectLst/>
        </p:spPr>
        <p:txBody>
          <a:bodyPr wrap="none" anchor="ctr"/>
          <a:lstStyle/>
          <a:p>
            <a:r>
              <a:rPr lang="en-US" sz="2800">
                <a:solidFill>
                  <a:srgbClr val="FF3300"/>
                </a:solidFill>
              </a:rPr>
              <a:t>1</a:t>
            </a:r>
          </a:p>
        </p:txBody>
      </p:sp>
      <p:sp>
        <p:nvSpPr>
          <p:cNvPr id="202770" name="Freeform 18"/>
          <p:cNvSpPr>
            <a:spLocks/>
          </p:cNvSpPr>
          <p:nvPr/>
        </p:nvSpPr>
        <p:spPr bwMode="auto">
          <a:xfrm rot="3755159">
            <a:off x="3820024" y="3538465"/>
            <a:ext cx="700088" cy="636588"/>
          </a:xfrm>
          <a:custGeom>
            <a:avLst/>
            <a:gdLst/>
            <a:ahLst/>
            <a:cxnLst>
              <a:cxn ang="0">
                <a:pos x="0" y="480"/>
              </a:cxn>
              <a:cxn ang="0">
                <a:pos x="240" y="240"/>
              </a:cxn>
              <a:cxn ang="0">
                <a:pos x="0" y="240"/>
              </a:cxn>
              <a:cxn ang="0">
                <a:pos x="528" y="0"/>
              </a:cxn>
              <a:cxn ang="0">
                <a:pos x="288" y="192"/>
              </a:cxn>
              <a:cxn ang="0">
                <a:pos x="432" y="192"/>
              </a:cxn>
              <a:cxn ang="0">
                <a:pos x="0" y="480"/>
              </a:cxn>
            </a:cxnLst>
            <a:rect l="0" t="0" r="r" b="b"/>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cap="flat" cmpd="sng">
            <a:solidFill>
              <a:srgbClr val="FF0000"/>
            </a:solidFill>
            <a:prstDash val="solid"/>
            <a:round/>
            <a:headEnd type="none" w="med" len="med"/>
            <a:tailEnd type="none" w="med" len="med"/>
          </a:ln>
          <a:effectLst/>
        </p:spPr>
        <p:txBody>
          <a:bodyPr wrap="none" anchor="ctr"/>
          <a:lstStyle/>
          <a:p>
            <a:endParaRPr lang="en-US"/>
          </a:p>
        </p:txBody>
      </p:sp>
      <p:grpSp>
        <p:nvGrpSpPr>
          <p:cNvPr id="3" name="Group 20"/>
          <p:cNvGrpSpPr>
            <a:grpSpLocks/>
          </p:cNvGrpSpPr>
          <p:nvPr/>
        </p:nvGrpSpPr>
        <p:grpSpPr bwMode="auto">
          <a:xfrm>
            <a:off x="4010670" y="2071326"/>
            <a:ext cx="1901825" cy="990600"/>
            <a:chOff x="2558" y="876"/>
            <a:chExt cx="2256" cy="1176"/>
          </a:xfrm>
        </p:grpSpPr>
        <p:sp>
          <p:nvSpPr>
            <p:cNvPr id="202773" name="AutoShape 21"/>
            <p:cNvSpPr>
              <a:spLocks noChangeArrowheads="1"/>
            </p:cNvSpPr>
            <p:nvPr/>
          </p:nvSpPr>
          <p:spPr bwMode="auto">
            <a:xfrm>
              <a:off x="2558" y="876"/>
              <a:ext cx="2256" cy="1176"/>
            </a:xfrm>
            <a:prstGeom prst="cloudCallout">
              <a:avLst>
                <a:gd name="adj1" fmla="val -69991"/>
                <a:gd name="adj2" fmla="val 39370"/>
              </a:avLst>
            </a:prstGeom>
            <a:noFill/>
            <a:ln w="28575">
              <a:solidFill>
                <a:schemeClr val="folHlink"/>
              </a:solidFill>
              <a:round/>
              <a:headEnd/>
              <a:tailEnd/>
            </a:ln>
            <a:effectLst/>
          </p:spPr>
          <p:txBody>
            <a:bodyPr anchor="ctr"/>
            <a:lstStyle/>
            <a:p>
              <a:endParaRPr lang="en-GB" sz="4400"/>
            </a:p>
          </p:txBody>
        </p:sp>
        <p:sp>
          <p:nvSpPr>
            <p:cNvPr id="202774" name="Oval 22"/>
            <p:cNvSpPr>
              <a:spLocks noChangeArrowheads="1"/>
            </p:cNvSpPr>
            <p:nvPr/>
          </p:nvSpPr>
          <p:spPr bwMode="auto">
            <a:xfrm>
              <a:off x="3210" y="1132"/>
              <a:ext cx="192" cy="192"/>
            </a:xfrm>
            <a:prstGeom prst="ellipse">
              <a:avLst/>
            </a:prstGeom>
            <a:noFill/>
            <a:ln w="38100">
              <a:solidFill>
                <a:srgbClr val="FF3300"/>
              </a:solidFill>
              <a:round/>
              <a:headEnd/>
              <a:tailEnd/>
            </a:ln>
            <a:effectLst/>
          </p:spPr>
          <p:txBody>
            <a:bodyPr wrap="none" anchor="ctr"/>
            <a:lstStyle/>
            <a:p>
              <a:endParaRPr lang="en-US"/>
            </a:p>
          </p:txBody>
        </p:sp>
        <p:sp>
          <p:nvSpPr>
            <p:cNvPr id="202775" name="Oval 23"/>
            <p:cNvSpPr>
              <a:spLocks noChangeArrowheads="1"/>
            </p:cNvSpPr>
            <p:nvPr/>
          </p:nvSpPr>
          <p:spPr bwMode="auto">
            <a:xfrm>
              <a:off x="3978" y="1124"/>
              <a:ext cx="192" cy="192"/>
            </a:xfrm>
            <a:prstGeom prst="ellipse">
              <a:avLst/>
            </a:prstGeom>
            <a:noFill/>
            <a:ln w="38100">
              <a:solidFill>
                <a:srgbClr val="FF3300"/>
              </a:solidFill>
              <a:round/>
              <a:headEnd/>
              <a:tailEnd/>
            </a:ln>
            <a:effectLst/>
          </p:spPr>
          <p:txBody>
            <a:bodyPr wrap="none" anchor="ctr"/>
            <a:lstStyle/>
            <a:p>
              <a:endParaRPr lang="en-US"/>
            </a:p>
          </p:txBody>
        </p:sp>
        <p:sp>
          <p:nvSpPr>
            <p:cNvPr id="202776" name="Oval 24"/>
            <p:cNvSpPr>
              <a:spLocks noChangeArrowheads="1"/>
            </p:cNvSpPr>
            <p:nvPr/>
          </p:nvSpPr>
          <p:spPr bwMode="auto">
            <a:xfrm>
              <a:off x="3190" y="1548"/>
              <a:ext cx="192" cy="192"/>
            </a:xfrm>
            <a:prstGeom prst="ellipse">
              <a:avLst/>
            </a:prstGeom>
            <a:noFill/>
            <a:ln w="38100">
              <a:solidFill>
                <a:srgbClr val="FF3300"/>
              </a:solidFill>
              <a:round/>
              <a:headEnd/>
              <a:tailEnd/>
            </a:ln>
            <a:effectLst/>
          </p:spPr>
          <p:txBody>
            <a:bodyPr wrap="none" anchor="ctr"/>
            <a:lstStyle/>
            <a:p>
              <a:endParaRPr lang="en-US"/>
            </a:p>
          </p:txBody>
        </p:sp>
        <p:sp>
          <p:nvSpPr>
            <p:cNvPr id="202777" name="Oval 25"/>
            <p:cNvSpPr>
              <a:spLocks noChangeArrowheads="1"/>
            </p:cNvSpPr>
            <p:nvPr/>
          </p:nvSpPr>
          <p:spPr bwMode="auto">
            <a:xfrm>
              <a:off x="3978" y="1548"/>
              <a:ext cx="192" cy="192"/>
            </a:xfrm>
            <a:prstGeom prst="ellipse">
              <a:avLst/>
            </a:prstGeom>
            <a:noFill/>
            <a:ln w="38100">
              <a:solidFill>
                <a:srgbClr val="FF3300"/>
              </a:solidFill>
              <a:round/>
              <a:headEnd/>
              <a:tailEnd/>
            </a:ln>
            <a:effectLst/>
          </p:spPr>
          <p:txBody>
            <a:bodyPr wrap="none" anchor="ctr"/>
            <a:lstStyle/>
            <a:p>
              <a:endParaRPr lang="en-US"/>
            </a:p>
          </p:txBody>
        </p:sp>
        <p:sp>
          <p:nvSpPr>
            <p:cNvPr id="202778" name="Oval 26"/>
            <p:cNvSpPr>
              <a:spLocks noChangeArrowheads="1"/>
            </p:cNvSpPr>
            <p:nvPr/>
          </p:nvSpPr>
          <p:spPr bwMode="auto">
            <a:xfrm>
              <a:off x="3238" y="1160"/>
              <a:ext cx="136" cy="136"/>
            </a:xfrm>
            <a:prstGeom prst="ellipse">
              <a:avLst/>
            </a:prstGeom>
            <a:noFill/>
            <a:ln w="28575">
              <a:solidFill>
                <a:srgbClr val="FF3300"/>
              </a:solidFill>
              <a:round/>
              <a:headEnd/>
              <a:tailEnd/>
            </a:ln>
            <a:effectLst/>
          </p:spPr>
          <p:txBody>
            <a:bodyPr wrap="none" anchor="ctr"/>
            <a:lstStyle/>
            <a:p>
              <a:endParaRPr lang="en-US"/>
            </a:p>
          </p:txBody>
        </p:sp>
        <p:sp>
          <p:nvSpPr>
            <p:cNvPr id="202779" name="Freeform 27"/>
            <p:cNvSpPr>
              <a:spLocks/>
            </p:cNvSpPr>
            <p:nvPr/>
          </p:nvSpPr>
          <p:spPr bwMode="auto">
            <a:xfrm>
              <a:off x="3446" y="1035"/>
              <a:ext cx="512" cy="121"/>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0" name="Freeform 28"/>
            <p:cNvSpPr>
              <a:spLocks/>
            </p:cNvSpPr>
            <p:nvPr/>
          </p:nvSpPr>
          <p:spPr bwMode="auto">
            <a:xfrm flipH="1" flipV="1">
              <a:off x="3438" y="1267"/>
              <a:ext cx="512" cy="121"/>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1" name="Freeform 29"/>
            <p:cNvSpPr>
              <a:spLocks/>
            </p:cNvSpPr>
            <p:nvPr/>
          </p:nvSpPr>
          <p:spPr bwMode="auto">
            <a:xfrm flipH="1" flipV="1">
              <a:off x="3430" y="1707"/>
              <a:ext cx="512" cy="121"/>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2" name="Freeform 30"/>
            <p:cNvSpPr>
              <a:spLocks/>
            </p:cNvSpPr>
            <p:nvPr/>
          </p:nvSpPr>
          <p:spPr bwMode="auto">
            <a:xfrm>
              <a:off x="4182" y="1260"/>
              <a:ext cx="111" cy="288"/>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3" name="Freeform 31"/>
            <p:cNvSpPr>
              <a:spLocks/>
            </p:cNvSpPr>
            <p:nvPr/>
          </p:nvSpPr>
          <p:spPr bwMode="auto">
            <a:xfrm rot="10800000">
              <a:off x="3038" y="1292"/>
              <a:ext cx="111" cy="288"/>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4" name="Line 32"/>
            <p:cNvSpPr>
              <a:spLocks noChangeShapeType="1"/>
            </p:cNvSpPr>
            <p:nvPr/>
          </p:nvSpPr>
          <p:spPr bwMode="auto">
            <a:xfrm>
              <a:off x="2942" y="1212"/>
              <a:ext cx="248" cy="0"/>
            </a:xfrm>
            <a:prstGeom prst="line">
              <a:avLst/>
            </a:prstGeom>
            <a:noFill/>
            <a:ln w="38100">
              <a:solidFill>
                <a:srgbClr val="FF3300"/>
              </a:solidFill>
              <a:round/>
              <a:headEnd/>
              <a:tailEnd type="triangle" w="med" len="med"/>
            </a:ln>
            <a:effectLst/>
          </p:spPr>
          <p:txBody>
            <a:bodyPr wrap="none" anchor="ctr"/>
            <a:lstStyle/>
            <a:p>
              <a:endParaRPr lang="en-US"/>
            </a:p>
          </p:txBody>
        </p:sp>
      </p:grpSp>
      <p:sp>
        <p:nvSpPr>
          <p:cNvPr id="48" name="Text Box 122"/>
          <p:cNvSpPr txBox="1">
            <a:spLocks noChangeArrowheads="1"/>
          </p:cNvSpPr>
          <p:nvPr/>
        </p:nvSpPr>
        <p:spPr bwMode="auto">
          <a:xfrm>
            <a:off x="1359151" y="5001343"/>
            <a:ext cx="665964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 computer was just a Turing machine …</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16364" y="2535093"/>
            <a:ext cx="1447800" cy="1295400"/>
            <a:chOff x="3168" y="1824"/>
            <a:chExt cx="912" cy="816"/>
          </a:xfrm>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7" name="Freeform 6"/>
          <p:cNvSpPr/>
          <p:nvPr/>
        </p:nvSpPr>
        <p:spPr bwMode="auto">
          <a:xfrm>
            <a:off x="3879273"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5278582"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3" name="Group 31"/>
          <p:cNvGrpSpPr/>
          <p:nvPr/>
        </p:nvGrpSpPr>
        <p:grpSpPr>
          <a:xfrm>
            <a:off x="4003963" y="3941618"/>
            <a:ext cx="2826327" cy="1533236"/>
            <a:chOff x="3463637" y="2320636"/>
            <a:chExt cx="2826327" cy="1533236"/>
          </a:xfrm>
        </p:grpSpPr>
        <p:sp>
          <p:nvSpPr>
            <p:cNvPr id="33" name="Freeform 32"/>
            <p:cNvSpPr/>
            <p:nvPr/>
          </p:nvSpPr>
          <p:spPr bwMode="auto">
            <a:xfrm>
              <a:off x="3463637"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862946"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sp>
        <p:nvSpPr>
          <p:cNvPr id="35" name="Freeform 34"/>
          <p:cNvSpPr/>
          <p:nvPr/>
        </p:nvSpPr>
        <p:spPr bwMode="auto">
          <a:xfrm>
            <a:off x="6664037" y="2237509"/>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38" name="Straight Connector 37"/>
          <p:cNvCxnSpPr/>
          <p:nvPr/>
        </p:nvCxnSpPr>
        <p:spPr bwMode="auto">
          <a:xfrm rot="5400000">
            <a:off x="3699164" y="3962400"/>
            <a:ext cx="3325090" cy="0"/>
          </a:xfrm>
          <a:prstGeom prst="line">
            <a:avLst/>
          </a:prstGeom>
          <a:noFill/>
          <a:ln w="38100" cap="flat" cmpd="sng" algn="ctr">
            <a:solidFill>
              <a:schemeClr val="tx1"/>
            </a:solidFill>
            <a:prstDash val="dash"/>
            <a:round/>
            <a:headEnd type="none" w="med" len="med"/>
            <a:tailEnd type="none" w="med" len="med"/>
          </a:ln>
          <a:effectLst/>
        </p:spPr>
      </p:cxnSp>
      <p:cxnSp>
        <p:nvCxnSpPr>
          <p:cNvPr id="39" name="Straight Connector 38"/>
          <p:cNvCxnSpPr/>
          <p:nvPr/>
        </p:nvCxnSpPr>
        <p:spPr bwMode="auto">
          <a:xfrm rot="5400000">
            <a:off x="5223164" y="3976254"/>
            <a:ext cx="3325090" cy="0"/>
          </a:xfrm>
          <a:prstGeom prst="line">
            <a:avLst/>
          </a:prstGeom>
          <a:noFill/>
          <a:ln w="38100" cap="flat" cmpd="sng" algn="ctr">
            <a:solidFill>
              <a:schemeClr val="tx1"/>
            </a:solidFill>
            <a:prstDash val="dash"/>
            <a:round/>
            <a:headEnd type="none" w="med" len="med"/>
            <a:tailEnd type="none" w="med" len="med"/>
          </a:ln>
          <a:effectLst/>
        </p:spPr>
      </p:cxnSp>
      <p:grpSp>
        <p:nvGrpSpPr>
          <p:cNvPr id="4" name="Group 38"/>
          <p:cNvGrpSpPr>
            <a:grpSpLocks/>
          </p:cNvGrpSpPr>
          <p:nvPr/>
        </p:nvGrpSpPr>
        <p:grpSpPr bwMode="auto">
          <a:xfrm>
            <a:off x="1683616" y="4191289"/>
            <a:ext cx="1770063" cy="1065213"/>
            <a:chOff x="1295" y="669"/>
            <a:chExt cx="1115" cy="671"/>
          </a:xfrm>
        </p:grpSpPr>
        <p:sp>
          <p:nvSpPr>
            <p:cNvPr id="37"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0"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41"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42"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43"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44"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45"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46"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47"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cxnSp>
        <p:nvCxnSpPr>
          <p:cNvPr id="49" name="Straight Connector 48"/>
          <p:cNvCxnSpPr/>
          <p:nvPr/>
        </p:nvCxnSpPr>
        <p:spPr bwMode="auto">
          <a:xfrm>
            <a:off x="6871855" y="4613564"/>
            <a:ext cx="1274618" cy="0"/>
          </a:xfrm>
          <a:prstGeom prst="line">
            <a:avLst/>
          </a:prstGeom>
          <a:noFill/>
          <a:ln w="38100" cap="flat" cmpd="sng" algn="ctr">
            <a:solidFill>
              <a:srgbClr val="3366FF"/>
            </a:solidFill>
            <a:prstDash val="solid"/>
            <a:round/>
            <a:headEnd type="none" w="med" len="med"/>
            <a:tailEnd type="none" w="med" len="med"/>
          </a:ln>
          <a:effectLst/>
        </p:spPr>
      </p:cxnSp>
      <p:sp>
        <p:nvSpPr>
          <p:cNvPr id="31" name="Title 30"/>
          <p:cNvSpPr>
            <a:spLocks noGrp="1"/>
          </p:cNvSpPr>
          <p:nvPr>
            <p:ph type="title"/>
          </p:nvPr>
        </p:nvSpPr>
        <p:spPr/>
        <p:txBody>
          <a:bodyPr/>
          <a:lstStyle/>
          <a:p>
            <a:r>
              <a:rPr lang="en-US" dirty="0" smtClean="0"/>
              <a:t>Synchronous Failures</a:t>
            </a:r>
            <a:endParaRPr lang="en-US" dirty="0"/>
          </a:p>
        </p:txBody>
      </p:sp>
      <p:sp>
        <p:nvSpPr>
          <p:cNvPr id="32" name="Cloud Callout 31"/>
          <p:cNvSpPr/>
          <p:nvPr/>
        </p:nvSpPr>
        <p:spPr bwMode="auto">
          <a:xfrm>
            <a:off x="2878179" y="1554178"/>
            <a:ext cx="1191491" cy="734291"/>
          </a:xfrm>
          <a:prstGeom prst="cloudCallout">
            <a:avLst>
              <a:gd name="adj1" fmla="val -35949"/>
              <a:gd name="adj2" fmla="val 96463"/>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cs typeface="Arial" pitchFamily="34" charset="0"/>
              </a:rPr>
              <a:t>!</a:t>
            </a:r>
          </a:p>
        </p:txBody>
      </p:sp>
      <p:sp>
        <p:nvSpPr>
          <p:cNvPr id="36" name="Text Box 122"/>
          <p:cNvSpPr txBox="1">
            <a:spLocks noChangeArrowheads="1"/>
          </p:cNvSpPr>
          <p:nvPr/>
        </p:nvSpPr>
        <p:spPr bwMode="auto">
          <a:xfrm>
            <a:off x="5724895" y="5490230"/>
            <a:ext cx="256352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detection easy</a:t>
            </a:r>
            <a:endParaRPr lang="en-US" sz="28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linds(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131455" y="3394075"/>
            <a:ext cx="1447800" cy="1295400"/>
            <a:chOff x="3168" y="1824"/>
            <a:chExt cx="912" cy="816"/>
          </a:xfrm>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7" name="Freeform 6"/>
          <p:cNvSpPr/>
          <p:nvPr/>
        </p:nvSpPr>
        <p:spPr bwMode="auto">
          <a:xfrm>
            <a:off x="3394364" y="3276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6941128" y="31242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3" name="Group 17"/>
          <p:cNvGrpSpPr>
            <a:grpSpLocks/>
          </p:cNvGrpSpPr>
          <p:nvPr/>
        </p:nvGrpSpPr>
        <p:grpSpPr bwMode="auto">
          <a:xfrm>
            <a:off x="1380837" y="5139748"/>
            <a:ext cx="1447800" cy="1295400"/>
            <a:chOff x="3168" y="1824"/>
            <a:chExt cx="912" cy="816"/>
          </a:xfrm>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3" name="Freeform 32"/>
          <p:cNvSpPr/>
          <p:nvPr/>
        </p:nvSpPr>
        <p:spPr bwMode="auto">
          <a:xfrm>
            <a:off x="3519054" y="489758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918363" y="480060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0" name="Freeform 29"/>
          <p:cNvSpPr/>
          <p:nvPr/>
        </p:nvSpPr>
        <p:spPr bwMode="auto">
          <a:xfrm>
            <a:off x="4821382" y="3893127"/>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1" name="Freeform 30"/>
          <p:cNvSpPr/>
          <p:nvPr/>
        </p:nvSpPr>
        <p:spPr bwMode="auto">
          <a:xfrm>
            <a:off x="6317672" y="468976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4" name="Group 17"/>
          <p:cNvGrpSpPr>
            <a:grpSpLocks/>
          </p:cNvGrpSpPr>
          <p:nvPr/>
        </p:nvGrpSpPr>
        <p:grpSpPr bwMode="auto">
          <a:xfrm>
            <a:off x="1186873" y="1828512"/>
            <a:ext cx="1447800" cy="1295400"/>
            <a:chOff x="3168" y="1824"/>
            <a:chExt cx="912" cy="816"/>
          </a:xfrm>
        </p:grpSpPr>
        <p:sp>
          <p:nvSpPr>
            <p:cNvPr id="3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C00000"/>
            </a:solidFill>
            <a:ln w="38100">
              <a:solidFill>
                <a:schemeClr val="tx1"/>
              </a:solidFill>
              <a:round/>
              <a:headEnd/>
              <a:tailEnd/>
            </a:ln>
          </p:spPr>
          <p:txBody>
            <a:bodyPr wrap="none" anchor="ctr"/>
            <a:lstStyle/>
            <a:p>
              <a:endParaRPr lang="en-US" dirty="0">
                <a:solidFill>
                  <a:srgbClr val="C00000"/>
                </a:solidFill>
              </a:endParaRPr>
            </a:p>
          </p:txBody>
        </p:sp>
        <p:sp>
          <p:nvSpPr>
            <p:cNvPr id="3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C00000"/>
            </a:solidFill>
            <a:ln w="38100">
              <a:solidFill>
                <a:schemeClr val="tx1"/>
              </a:solidFill>
              <a:round/>
              <a:headEnd/>
              <a:tailEnd/>
            </a:ln>
          </p:spPr>
          <p:txBody>
            <a:bodyPr wrap="none" anchor="ctr"/>
            <a:lstStyle/>
            <a:p>
              <a:endParaRPr lang="en-US"/>
            </a:p>
          </p:txBody>
        </p:sp>
        <p:sp>
          <p:nvSpPr>
            <p:cNvPr id="4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C00000"/>
            </a:solidFill>
            <a:ln w="38100">
              <a:solidFill>
                <a:schemeClr val="tx1"/>
              </a:solidFill>
              <a:round/>
              <a:headEnd/>
              <a:tailEnd/>
            </a:ln>
          </p:spPr>
          <p:txBody>
            <a:bodyPr wrap="none" anchor="ctr"/>
            <a:lstStyle/>
            <a:p>
              <a:endParaRPr lang="en-US"/>
            </a:p>
          </p:txBody>
        </p:sp>
        <p:sp>
          <p:nvSpPr>
            <p:cNvPr id="4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4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4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44" name="Freeform 43"/>
          <p:cNvSpPr/>
          <p:nvPr/>
        </p:nvSpPr>
        <p:spPr bwMode="auto">
          <a:xfrm>
            <a:off x="4682836" y="166947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5" name="Freeform 44"/>
          <p:cNvSpPr/>
          <p:nvPr/>
        </p:nvSpPr>
        <p:spPr bwMode="auto">
          <a:xfrm>
            <a:off x="3519055" y="2339109"/>
            <a:ext cx="1191491" cy="113146"/>
          </a:xfrm>
          <a:custGeom>
            <a:avLst/>
            <a:gdLst>
              <a:gd name="connsiteX0" fmla="*/ 0 w 1191491"/>
              <a:gd name="connsiteY0" fmla="*/ 113146 h 113146"/>
              <a:gd name="connsiteX1" fmla="*/ 581891 w 1191491"/>
              <a:gd name="connsiteY1" fmla="*/ 2309 h 113146"/>
              <a:gd name="connsiteX2" fmla="*/ 1191491 w 1191491"/>
              <a:gd name="connsiteY2" fmla="*/ 99291 h 113146"/>
            </a:gdLst>
            <a:ahLst/>
            <a:cxnLst>
              <a:cxn ang="0">
                <a:pos x="connsiteX0" y="connsiteY0"/>
              </a:cxn>
              <a:cxn ang="0">
                <a:pos x="connsiteX1" y="connsiteY1"/>
              </a:cxn>
              <a:cxn ang="0">
                <a:pos x="connsiteX2" y="connsiteY2"/>
              </a:cxn>
            </a:cxnLst>
            <a:rect l="l" t="t" r="r" b="b"/>
            <a:pathLst>
              <a:path w="1191491" h="113146">
                <a:moveTo>
                  <a:pt x="0" y="113146"/>
                </a:moveTo>
                <a:cubicBezTo>
                  <a:pt x="191654" y="58882"/>
                  <a:pt x="383309" y="4618"/>
                  <a:pt x="581891" y="2309"/>
                </a:cubicBezTo>
                <a:cubicBezTo>
                  <a:pt x="780473" y="0"/>
                  <a:pt x="985982" y="49645"/>
                  <a:pt x="1191491" y="99291"/>
                </a:cubicBezTo>
              </a:path>
            </a:pathLst>
          </a:cu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6" name="Freeform 45"/>
          <p:cNvSpPr/>
          <p:nvPr/>
        </p:nvSpPr>
        <p:spPr bwMode="auto">
          <a:xfrm>
            <a:off x="6109855" y="2341418"/>
            <a:ext cx="1787236" cy="127000"/>
          </a:xfrm>
          <a:custGeom>
            <a:avLst/>
            <a:gdLst>
              <a:gd name="connsiteX0" fmla="*/ 0 w 1787236"/>
              <a:gd name="connsiteY0" fmla="*/ 13855 h 127000"/>
              <a:gd name="connsiteX1" fmla="*/ 706581 w 1787236"/>
              <a:gd name="connsiteY1" fmla="*/ 124691 h 127000"/>
              <a:gd name="connsiteX2" fmla="*/ 1787236 w 1787236"/>
              <a:gd name="connsiteY2" fmla="*/ 0 h 127000"/>
            </a:gdLst>
            <a:ahLst/>
            <a:cxnLst>
              <a:cxn ang="0">
                <a:pos x="connsiteX0" y="connsiteY0"/>
              </a:cxn>
              <a:cxn ang="0">
                <a:pos x="connsiteX1" y="connsiteY1"/>
              </a:cxn>
              <a:cxn ang="0">
                <a:pos x="connsiteX2" y="connsiteY2"/>
              </a:cxn>
            </a:cxnLst>
            <a:rect l="l" t="t" r="r" b="b"/>
            <a:pathLst>
              <a:path w="1787236" h="127000">
                <a:moveTo>
                  <a:pt x="0" y="13855"/>
                </a:moveTo>
                <a:cubicBezTo>
                  <a:pt x="204354" y="70427"/>
                  <a:pt x="408708" y="127000"/>
                  <a:pt x="706581" y="124691"/>
                </a:cubicBezTo>
                <a:cubicBezTo>
                  <a:pt x="1004454" y="122382"/>
                  <a:pt x="1395845" y="61191"/>
                  <a:pt x="1787236" y="0"/>
                </a:cubicBezTo>
              </a:path>
            </a:pathLst>
          </a:cu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7" name="Title 46"/>
          <p:cNvSpPr>
            <a:spLocks noGrp="1"/>
          </p:cNvSpPr>
          <p:nvPr>
            <p:ph type="title"/>
          </p:nvPr>
        </p:nvSpPr>
        <p:spPr/>
        <p:txBody>
          <a:bodyPr/>
          <a:lstStyle/>
          <a:p>
            <a:r>
              <a:rPr lang="en-US" dirty="0" smtClean="0"/>
              <a:t>Asynchronous</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214582" y="3200092"/>
            <a:ext cx="1447800" cy="1295400"/>
            <a:chOff x="3168" y="1824"/>
            <a:chExt cx="912" cy="816"/>
          </a:xfrm>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7" name="Freeform 6"/>
          <p:cNvSpPr/>
          <p:nvPr/>
        </p:nvSpPr>
        <p:spPr bwMode="auto">
          <a:xfrm>
            <a:off x="3477491" y="3082617"/>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3" name="Group 17"/>
          <p:cNvGrpSpPr>
            <a:grpSpLocks/>
          </p:cNvGrpSpPr>
          <p:nvPr/>
        </p:nvGrpSpPr>
        <p:grpSpPr bwMode="auto">
          <a:xfrm>
            <a:off x="1366982" y="4807239"/>
            <a:ext cx="1447800" cy="1295400"/>
            <a:chOff x="3168" y="1824"/>
            <a:chExt cx="912" cy="816"/>
          </a:xfrm>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31"/>
          <p:cNvGrpSpPr/>
          <p:nvPr/>
        </p:nvGrpSpPr>
        <p:grpSpPr>
          <a:xfrm>
            <a:off x="3505199" y="4468091"/>
            <a:ext cx="2826327" cy="1533236"/>
            <a:chOff x="3463637" y="2320636"/>
            <a:chExt cx="2826327" cy="1533236"/>
          </a:xfrm>
        </p:grpSpPr>
        <p:sp>
          <p:nvSpPr>
            <p:cNvPr id="33" name="Freeform 32"/>
            <p:cNvSpPr/>
            <p:nvPr/>
          </p:nvSpPr>
          <p:spPr bwMode="auto">
            <a:xfrm>
              <a:off x="3463637" y="24176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862946" y="23206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sp>
        <p:nvSpPr>
          <p:cNvPr id="30" name="Freeform 29"/>
          <p:cNvSpPr/>
          <p:nvPr/>
        </p:nvSpPr>
        <p:spPr bwMode="auto">
          <a:xfrm>
            <a:off x="4904509" y="3699144"/>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2" name="Freeform 41"/>
          <p:cNvSpPr/>
          <p:nvPr/>
        </p:nvSpPr>
        <p:spPr bwMode="auto">
          <a:xfrm>
            <a:off x="3477492" y="1597892"/>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4" name="Freeform 43"/>
          <p:cNvSpPr/>
          <p:nvPr/>
        </p:nvSpPr>
        <p:spPr bwMode="auto">
          <a:xfrm>
            <a:off x="4904510" y="2214419"/>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5" name="Group 38"/>
          <p:cNvGrpSpPr>
            <a:grpSpLocks/>
          </p:cNvGrpSpPr>
          <p:nvPr/>
        </p:nvGrpSpPr>
        <p:grpSpPr bwMode="auto">
          <a:xfrm>
            <a:off x="1195070" y="1957039"/>
            <a:ext cx="1510613" cy="909078"/>
            <a:chOff x="1295" y="669"/>
            <a:chExt cx="1115" cy="671"/>
          </a:xfrm>
        </p:grpSpPr>
        <p:sp>
          <p:nvSpPr>
            <p:cNvPr id="4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7"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48"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49"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0"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1"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2"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53"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54"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55" name="Freeform 54"/>
          <p:cNvSpPr/>
          <p:nvPr/>
        </p:nvSpPr>
        <p:spPr bwMode="auto">
          <a:xfrm>
            <a:off x="7093527" y="2216727"/>
            <a:ext cx="1066800" cy="13855"/>
          </a:xfrm>
          <a:custGeom>
            <a:avLst/>
            <a:gdLst>
              <a:gd name="connsiteX0" fmla="*/ 0 w 1066800"/>
              <a:gd name="connsiteY0" fmla="*/ 0 h 13855"/>
              <a:gd name="connsiteX1" fmla="*/ 1066800 w 1066800"/>
              <a:gd name="connsiteY1" fmla="*/ 13855 h 13855"/>
              <a:gd name="connsiteX2" fmla="*/ 1066800 w 1066800"/>
              <a:gd name="connsiteY2" fmla="*/ 13855 h 13855"/>
              <a:gd name="connsiteX3" fmla="*/ 1066800 w 1066800"/>
              <a:gd name="connsiteY3" fmla="*/ 13855 h 13855"/>
            </a:gdLst>
            <a:ahLst/>
            <a:cxnLst>
              <a:cxn ang="0">
                <a:pos x="connsiteX0" y="connsiteY0"/>
              </a:cxn>
              <a:cxn ang="0">
                <a:pos x="connsiteX1" y="connsiteY1"/>
              </a:cxn>
              <a:cxn ang="0">
                <a:pos x="connsiteX2" y="connsiteY2"/>
              </a:cxn>
              <a:cxn ang="0">
                <a:pos x="connsiteX3" y="connsiteY3"/>
              </a:cxn>
            </a:cxnLst>
            <a:rect l="l" t="t" r="r" b="b"/>
            <a:pathLst>
              <a:path w="1066800" h="13855">
                <a:moveTo>
                  <a:pt x="0" y="0"/>
                </a:moveTo>
                <a:lnTo>
                  <a:pt x="1066800" y="13855"/>
                </a:lnTo>
                <a:lnTo>
                  <a:pt x="1066800" y="13855"/>
                </a:lnTo>
                <a:lnTo>
                  <a:pt x="1066800" y="13855"/>
                </a:lnTo>
              </a:path>
            </a:pathLst>
          </a:cu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56" name="Freeform 55"/>
          <p:cNvSpPr/>
          <p:nvPr/>
        </p:nvSpPr>
        <p:spPr bwMode="auto">
          <a:xfrm>
            <a:off x="7051963" y="3699164"/>
            <a:ext cx="1066800" cy="13855"/>
          </a:xfrm>
          <a:custGeom>
            <a:avLst/>
            <a:gdLst>
              <a:gd name="connsiteX0" fmla="*/ 0 w 1066800"/>
              <a:gd name="connsiteY0" fmla="*/ 0 h 13855"/>
              <a:gd name="connsiteX1" fmla="*/ 1066800 w 1066800"/>
              <a:gd name="connsiteY1" fmla="*/ 13855 h 13855"/>
              <a:gd name="connsiteX2" fmla="*/ 1066800 w 1066800"/>
              <a:gd name="connsiteY2" fmla="*/ 13855 h 13855"/>
              <a:gd name="connsiteX3" fmla="*/ 1066800 w 1066800"/>
              <a:gd name="connsiteY3" fmla="*/ 13855 h 13855"/>
            </a:gdLst>
            <a:ahLst/>
            <a:cxnLst>
              <a:cxn ang="0">
                <a:pos x="connsiteX0" y="connsiteY0"/>
              </a:cxn>
              <a:cxn ang="0">
                <a:pos x="connsiteX1" y="connsiteY1"/>
              </a:cxn>
              <a:cxn ang="0">
                <a:pos x="connsiteX2" y="connsiteY2"/>
              </a:cxn>
              <a:cxn ang="0">
                <a:pos x="connsiteX3" y="connsiteY3"/>
              </a:cxn>
            </a:cxnLst>
            <a:rect l="l" t="t" r="r" b="b"/>
            <a:pathLst>
              <a:path w="1066800" h="13855">
                <a:moveTo>
                  <a:pt x="0" y="0"/>
                </a:moveTo>
                <a:lnTo>
                  <a:pt x="1066800" y="13855"/>
                </a:lnTo>
                <a:lnTo>
                  <a:pt x="1066800" y="13855"/>
                </a:lnTo>
                <a:lnTo>
                  <a:pt x="10668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1" name="Title 40"/>
          <p:cNvSpPr>
            <a:spLocks noGrp="1"/>
          </p:cNvSpPr>
          <p:nvPr>
            <p:ph type="title"/>
          </p:nvPr>
        </p:nvSpPr>
        <p:spPr/>
        <p:txBody>
          <a:bodyPr/>
          <a:lstStyle/>
          <a:p>
            <a:r>
              <a:rPr lang="en-US" dirty="0" smtClean="0"/>
              <a:t>Asynchronous Failures</a:t>
            </a:r>
            <a:endParaRPr lang="en-US" dirty="0"/>
          </a:p>
        </p:txBody>
      </p:sp>
      <p:sp>
        <p:nvSpPr>
          <p:cNvPr id="43" name="Cloud Callout 42"/>
          <p:cNvSpPr/>
          <p:nvPr/>
        </p:nvSpPr>
        <p:spPr bwMode="auto">
          <a:xfrm>
            <a:off x="2673516" y="3957599"/>
            <a:ext cx="1191491" cy="734291"/>
          </a:xfrm>
          <a:prstGeom prst="cloudCallout">
            <a:avLst>
              <a:gd name="adj1" fmla="val -35949"/>
              <a:gd name="adj2" fmla="val 96463"/>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cs typeface="Arial" pitchFamily="34" charset="0"/>
              </a:rPr>
              <a:t>?</a:t>
            </a:r>
            <a:r>
              <a:rPr kumimoji="0" lang="en-US" sz="2800" b="0" i="0" u="none" strike="noStrike" cap="none" normalizeH="0" baseline="0" dirty="0" smtClean="0">
                <a:ln>
                  <a:noFill/>
                </a:ln>
                <a:solidFill>
                  <a:srgbClr val="FF0000"/>
                </a:solidFill>
                <a:effectLst/>
                <a:latin typeface="Arial" pitchFamily="34" charset="0"/>
                <a:cs typeface="Arial" pitchFamily="34" charset="0"/>
              </a:rPr>
              <a:t>?</a:t>
            </a:r>
          </a:p>
        </p:txBody>
      </p:sp>
      <p:sp>
        <p:nvSpPr>
          <p:cNvPr id="45" name="Text Box 122"/>
          <p:cNvSpPr txBox="1">
            <a:spLocks noChangeArrowheads="1"/>
          </p:cNvSpPr>
          <p:nvPr/>
        </p:nvSpPr>
        <p:spPr bwMode="auto">
          <a:xfrm>
            <a:off x="5284069" y="5490230"/>
            <a:ext cx="3445175"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detection impossible</a:t>
            </a:r>
            <a:endParaRPr lang="en-US" sz="28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44764" y="2493529"/>
            <a:ext cx="1447800" cy="1295400"/>
            <a:chOff x="3168" y="1824"/>
            <a:chExt cx="912" cy="816"/>
          </a:xfrm>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7" name="Freeform 6"/>
          <p:cNvSpPr/>
          <p:nvPr/>
        </p:nvSpPr>
        <p:spPr bwMode="auto">
          <a:xfrm>
            <a:off x="2507673" y="237605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6054437" y="222365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3" name="Group 17"/>
          <p:cNvGrpSpPr>
            <a:grpSpLocks/>
          </p:cNvGrpSpPr>
          <p:nvPr/>
        </p:nvGrpSpPr>
        <p:grpSpPr bwMode="auto">
          <a:xfrm>
            <a:off x="494146" y="4239202"/>
            <a:ext cx="1447800" cy="1295400"/>
            <a:chOff x="3168" y="1824"/>
            <a:chExt cx="912" cy="816"/>
          </a:xfrm>
        </p:grpSpPr>
        <p:sp>
          <p:nvSpPr>
            <p:cNvPr id="2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2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2"/>
            </a:solidFill>
            <a:ln w="38100">
              <a:solidFill>
                <a:schemeClr val="tx1"/>
              </a:solidFill>
              <a:round/>
              <a:headEnd/>
              <a:tailEnd/>
            </a:ln>
          </p:spPr>
          <p:txBody>
            <a:bodyPr wrap="none" anchor="ctr"/>
            <a:lstStyle/>
            <a:p>
              <a:endParaRPr lang="en-US"/>
            </a:p>
          </p:txBody>
        </p:sp>
        <p:sp>
          <p:nvSpPr>
            <p:cNvPr id="2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2"/>
            </a:solidFill>
            <a:ln w="38100">
              <a:solidFill>
                <a:schemeClr val="tx1"/>
              </a:solidFill>
              <a:round/>
              <a:headEnd/>
              <a:tailEnd/>
            </a:ln>
          </p:spPr>
          <p:txBody>
            <a:bodyPr wrap="none" anchor="ctr"/>
            <a:lstStyle/>
            <a:p>
              <a:endParaRPr lang="en-US"/>
            </a:p>
          </p:txBody>
        </p:sp>
        <p:sp>
          <p:nvSpPr>
            <p:cNvPr id="2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2"/>
            </a:solidFill>
            <a:ln w="38100">
              <a:solidFill>
                <a:schemeClr val="tx1"/>
              </a:solidFill>
              <a:round/>
              <a:headEnd/>
              <a:tailEnd/>
            </a:ln>
          </p:spPr>
          <p:txBody>
            <a:bodyPr wrap="none" anchor="ctr"/>
            <a:lstStyle/>
            <a:p>
              <a:endParaRPr lang="en-US"/>
            </a:p>
          </p:txBody>
        </p:sp>
        <p:sp>
          <p:nvSpPr>
            <p:cNvPr id="2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2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3" name="Freeform 32"/>
          <p:cNvSpPr/>
          <p:nvPr/>
        </p:nvSpPr>
        <p:spPr bwMode="auto">
          <a:xfrm>
            <a:off x="2632363" y="399703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031672" y="3900054"/>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0" name="Freeform 29"/>
          <p:cNvSpPr/>
          <p:nvPr/>
        </p:nvSpPr>
        <p:spPr bwMode="auto">
          <a:xfrm>
            <a:off x="3934691" y="2992581"/>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1" name="Freeform 30"/>
          <p:cNvSpPr/>
          <p:nvPr/>
        </p:nvSpPr>
        <p:spPr bwMode="auto">
          <a:xfrm>
            <a:off x="5430981" y="378921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9" name="Rounded Rectangle 28"/>
          <p:cNvSpPr/>
          <p:nvPr/>
        </p:nvSpPr>
        <p:spPr bwMode="auto">
          <a:xfrm>
            <a:off x="2299855" y="2299854"/>
            <a:ext cx="3200400" cy="3422073"/>
          </a:xfrm>
          <a:prstGeom prst="roundRect">
            <a:avLst/>
          </a:prstGeom>
          <a:no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2" name="Rounded Rectangle 31"/>
          <p:cNvSpPr/>
          <p:nvPr/>
        </p:nvSpPr>
        <p:spPr bwMode="auto">
          <a:xfrm>
            <a:off x="5541819" y="2327563"/>
            <a:ext cx="3200400" cy="3422073"/>
          </a:xfrm>
          <a:prstGeom prst="roundRect">
            <a:avLst/>
          </a:prstGeom>
          <a:no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5" name="Freeform 34"/>
          <p:cNvSpPr/>
          <p:nvPr/>
        </p:nvSpPr>
        <p:spPr bwMode="auto">
          <a:xfrm>
            <a:off x="6857999" y="3706090"/>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6" name="Title 35"/>
          <p:cNvSpPr>
            <a:spLocks noGrp="1"/>
          </p:cNvSpPr>
          <p:nvPr>
            <p:ph type="title"/>
          </p:nvPr>
        </p:nvSpPr>
        <p:spPr/>
        <p:txBody>
          <a:bodyPr/>
          <a:lstStyle/>
          <a:p>
            <a:r>
              <a:rPr lang="en-US" dirty="0" smtClean="0"/>
              <a:t>Semi-Synchronous</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341746" y="2161041"/>
            <a:ext cx="1447800" cy="1295400"/>
            <a:chOff x="3168" y="1824"/>
            <a:chExt cx="912" cy="816"/>
          </a:xfrm>
        </p:grpSpPr>
        <p:sp>
          <p:nvSpPr>
            <p:cNvPr id="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1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1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1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1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1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7" name="Freeform 6"/>
          <p:cNvSpPr/>
          <p:nvPr/>
        </p:nvSpPr>
        <p:spPr bwMode="auto">
          <a:xfrm>
            <a:off x="2604655" y="204356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18" name="Freeform 17"/>
          <p:cNvSpPr/>
          <p:nvPr/>
        </p:nvSpPr>
        <p:spPr bwMode="auto">
          <a:xfrm>
            <a:off x="6151419" y="189116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3" name="Freeform 32"/>
          <p:cNvSpPr/>
          <p:nvPr/>
        </p:nvSpPr>
        <p:spPr bwMode="auto">
          <a:xfrm>
            <a:off x="2729345" y="3664548"/>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4128654" y="3567566"/>
            <a:ext cx="1427018" cy="1436254"/>
          </a:xfrm>
          <a:custGeom>
            <a:avLst/>
            <a:gdLst>
              <a:gd name="connsiteX0" fmla="*/ 0 w 1427018"/>
              <a:gd name="connsiteY0" fmla="*/ 768927 h 1436254"/>
              <a:gd name="connsiteX1" fmla="*/ 498764 w 1427018"/>
              <a:gd name="connsiteY1" fmla="*/ 755072 h 1436254"/>
              <a:gd name="connsiteX2" fmla="*/ 581891 w 1427018"/>
              <a:gd name="connsiteY2" fmla="*/ 533399 h 1436254"/>
              <a:gd name="connsiteX3" fmla="*/ 665018 w 1427018"/>
              <a:gd name="connsiteY3" fmla="*/ 1212272 h 1436254"/>
              <a:gd name="connsiteX4" fmla="*/ 734291 w 1427018"/>
              <a:gd name="connsiteY4" fmla="*/ 103908 h 1436254"/>
              <a:gd name="connsiteX5" fmla="*/ 789709 w 1427018"/>
              <a:gd name="connsiteY5" fmla="*/ 879763 h 1436254"/>
              <a:gd name="connsiteX6" fmla="*/ 858982 w 1427018"/>
              <a:gd name="connsiteY6" fmla="*/ 658090 h 1436254"/>
              <a:gd name="connsiteX7" fmla="*/ 858982 w 1427018"/>
              <a:gd name="connsiteY7" fmla="*/ 1336963 h 1436254"/>
              <a:gd name="connsiteX8" fmla="*/ 997527 w 1427018"/>
              <a:gd name="connsiteY8" fmla="*/ 62345 h 1436254"/>
              <a:gd name="connsiteX9" fmla="*/ 1052946 w 1427018"/>
              <a:gd name="connsiteY9" fmla="*/ 962890 h 1436254"/>
              <a:gd name="connsiteX10" fmla="*/ 1080655 w 1427018"/>
              <a:gd name="connsiteY10" fmla="*/ 671945 h 1436254"/>
              <a:gd name="connsiteX11" fmla="*/ 1427018 w 1427018"/>
              <a:gd name="connsiteY11" fmla="*/ 685799 h 14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018" h="1436254">
                <a:moveTo>
                  <a:pt x="0" y="768927"/>
                </a:moveTo>
                <a:cubicBezTo>
                  <a:pt x="200891" y="781627"/>
                  <a:pt x="401782" y="794327"/>
                  <a:pt x="498764" y="755072"/>
                </a:cubicBezTo>
                <a:cubicBezTo>
                  <a:pt x="595746" y="715817"/>
                  <a:pt x="554182" y="457199"/>
                  <a:pt x="581891" y="533399"/>
                </a:cubicBezTo>
                <a:cubicBezTo>
                  <a:pt x="609600" y="609599"/>
                  <a:pt x="639618" y="1283854"/>
                  <a:pt x="665018" y="1212272"/>
                </a:cubicBezTo>
                <a:cubicBezTo>
                  <a:pt x="690418" y="1140690"/>
                  <a:pt x="713509" y="159326"/>
                  <a:pt x="734291" y="103908"/>
                </a:cubicBezTo>
                <a:cubicBezTo>
                  <a:pt x="755073" y="48490"/>
                  <a:pt x="768927" y="787400"/>
                  <a:pt x="789709" y="879763"/>
                </a:cubicBezTo>
                <a:cubicBezTo>
                  <a:pt x="810491" y="972126"/>
                  <a:pt x="847437" y="581890"/>
                  <a:pt x="858982" y="658090"/>
                </a:cubicBezTo>
                <a:cubicBezTo>
                  <a:pt x="870528" y="734290"/>
                  <a:pt x="835891" y="1436254"/>
                  <a:pt x="858982" y="1336963"/>
                </a:cubicBezTo>
                <a:cubicBezTo>
                  <a:pt x="882073" y="1237672"/>
                  <a:pt x="965200" y="124690"/>
                  <a:pt x="997527" y="62345"/>
                </a:cubicBezTo>
                <a:cubicBezTo>
                  <a:pt x="1029854" y="0"/>
                  <a:pt x="1039091" y="861290"/>
                  <a:pt x="1052946" y="962890"/>
                </a:cubicBezTo>
                <a:cubicBezTo>
                  <a:pt x="1066801" y="1064490"/>
                  <a:pt x="1018310" y="718127"/>
                  <a:pt x="1080655" y="671945"/>
                </a:cubicBezTo>
                <a:cubicBezTo>
                  <a:pt x="1143000" y="625763"/>
                  <a:pt x="1285009" y="655781"/>
                  <a:pt x="1427018" y="685799"/>
                </a:cubicBezTo>
              </a:path>
            </a:pathLst>
          </a:custGeom>
          <a:noFill/>
          <a:ln w="38100" cap="flat" cmpd="sng" algn="ctr">
            <a:solidFill>
              <a:srgbClr val="3366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0" name="Freeform 29"/>
          <p:cNvSpPr/>
          <p:nvPr/>
        </p:nvSpPr>
        <p:spPr bwMode="auto">
          <a:xfrm>
            <a:off x="4031673" y="2660093"/>
            <a:ext cx="2161309" cy="163945"/>
          </a:xfrm>
          <a:custGeom>
            <a:avLst/>
            <a:gdLst>
              <a:gd name="connsiteX0" fmla="*/ 0 w 2161309"/>
              <a:gd name="connsiteY0" fmla="*/ 69273 h 163945"/>
              <a:gd name="connsiteX1" fmla="*/ 845127 w 2161309"/>
              <a:gd name="connsiteY1" fmla="*/ 152400 h 163945"/>
              <a:gd name="connsiteX2" fmla="*/ 2161309 w 2161309"/>
              <a:gd name="connsiteY2" fmla="*/ 0 h 163945"/>
              <a:gd name="connsiteX3" fmla="*/ 2161309 w 2161309"/>
              <a:gd name="connsiteY3" fmla="*/ 0 h 163945"/>
              <a:gd name="connsiteX4" fmla="*/ 2133600 w 2161309"/>
              <a:gd name="connsiteY4" fmla="*/ 13855 h 163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09" h="163945">
                <a:moveTo>
                  <a:pt x="0" y="69273"/>
                </a:moveTo>
                <a:cubicBezTo>
                  <a:pt x="242454" y="116609"/>
                  <a:pt x="484909" y="163945"/>
                  <a:pt x="845127" y="152400"/>
                </a:cubicBezTo>
                <a:cubicBezTo>
                  <a:pt x="1205345" y="140855"/>
                  <a:pt x="2161309" y="0"/>
                  <a:pt x="2161309" y="0"/>
                </a:cubicBezTo>
                <a:lnTo>
                  <a:pt x="2161309" y="0"/>
                </a:lnTo>
                <a:lnTo>
                  <a:pt x="2133600" y="13855"/>
                </a:lnTo>
              </a:path>
            </a:pathLst>
          </a:cu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9" name="Rounded Rectangle 28"/>
          <p:cNvSpPr/>
          <p:nvPr/>
        </p:nvSpPr>
        <p:spPr bwMode="auto">
          <a:xfrm>
            <a:off x="2396837" y="1967366"/>
            <a:ext cx="3200400" cy="3422073"/>
          </a:xfrm>
          <a:prstGeom prst="roundRect">
            <a:avLst/>
          </a:prstGeom>
          <a:no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2" name="Rounded Rectangle 31"/>
          <p:cNvSpPr/>
          <p:nvPr/>
        </p:nvSpPr>
        <p:spPr bwMode="auto">
          <a:xfrm>
            <a:off x="5638801" y="1995075"/>
            <a:ext cx="3200400" cy="3422073"/>
          </a:xfrm>
          <a:prstGeom prst="roundRect">
            <a:avLst/>
          </a:prstGeom>
          <a:noFill/>
          <a:ln w="38100" cap="flat" cmpd="sng" algn="ctr">
            <a:solidFill>
              <a:schemeClr val="tx1"/>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47" name="Straight Connector 46"/>
          <p:cNvCxnSpPr/>
          <p:nvPr/>
        </p:nvCxnSpPr>
        <p:spPr bwMode="auto">
          <a:xfrm>
            <a:off x="5569527" y="4267221"/>
            <a:ext cx="2964873" cy="0"/>
          </a:xfrm>
          <a:prstGeom prst="line">
            <a:avLst/>
          </a:prstGeom>
          <a:noFill/>
          <a:ln w="38100" cap="flat" cmpd="sng" algn="ctr">
            <a:solidFill>
              <a:srgbClr val="3366FF"/>
            </a:solidFill>
            <a:prstDash val="solid"/>
            <a:round/>
            <a:headEnd type="none" w="med" len="med"/>
            <a:tailEnd type="none" w="med" len="med"/>
          </a:ln>
          <a:effectLst/>
        </p:spPr>
      </p:cxnSp>
      <p:sp>
        <p:nvSpPr>
          <p:cNvPr id="31" name="Cloud Callout 30"/>
          <p:cNvSpPr/>
          <p:nvPr/>
        </p:nvSpPr>
        <p:spPr bwMode="auto">
          <a:xfrm>
            <a:off x="1399721" y="1268742"/>
            <a:ext cx="1191491" cy="734291"/>
          </a:xfrm>
          <a:prstGeom prst="cloudCallout">
            <a:avLst>
              <a:gd name="adj1" fmla="val -29156"/>
              <a:gd name="adj2" fmla="val 87627"/>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Arial" pitchFamily="34" charset="0"/>
                <a:cs typeface="Arial" pitchFamily="34" charset="0"/>
              </a:rPr>
              <a:t>!</a:t>
            </a:r>
          </a:p>
        </p:txBody>
      </p:sp>
      <p:sp>
        <p:nvSpPr>
          <p:cNvPr id="35" name="Title 34"/>
          <p:cNvSpPr>
            <a:spLocks noGrp="1"/>
          </p:cNvSpPr>
          <p:nvPr>
            <p:ph type="title"/>
          </p:nvPr>
        </p:nvSpPr>
        <p:spPr/>
        <p:txBody>
          <a:bodyPr/>
          <a:lstStyle/>
          <a:p>
            <a:r>
              <a:rPr lang="en-US" dirty="0" smtClean="0"/>
              <a:t>Semi-Synchronous Failures</a:t>
            </a:r>
            <a:endParaRPr lang="en-US" dirty="0"/>
          </a:p>
        </p:txBody>
      </p:sp>
      <p:grpSp>
        <p:nvGrpSpPr>
          <p:cNvPr id="36" name="Group 38"/>
          <p:cNvGrpSpPr>
            <a:grpSpLocks/>
          </p:cNvGrpSpPr>
          <p:nvPr/>
        </p:nvGrpSpPr>
        <p:grpSpPr bwMode="auto">
          <a:xfrm>
            <a:off x="552274" y="4084603"/>
            <a:ext cx="1510613" cy="909078"/>
            <a:chOff x="1295" y="669"/>
            <a:chExt cx="1115" cy="671"/>
          </a:xfrm>
        </p:grpSpPr>
        <p:sp>
          <p:nvSpPr>
            <p:cNvPr id="46" name="Freeform 39"/>
            <p:cNvSpPr>
              <a:spLocks/>
            </p:cNvSpPr>
            <p:nvPr/>
          </p:nvSpPr>
          <p:spPr bwMode="auto">
            <a:xfrm>
              <a:off x="1344" y="720"/>
              <a:ext cx="912" cy="480"/>
            </a:xfrm>
            <a:custGeom>
              <a:avLst/>
              <a:gdLst>
                <a:gd name="T0" fmla="*/ 0 w 912"/>
                <a:gd name="T1" fmla="*/ 0 h 624"/>
                <a:gd name="T2" fmla="*/ 384 w 912"/>
                <a:gd name="T3" fmla="*/ 480 h 624"/>
                <a:gd name="T4" fmla="*/ 912 w 912"/>
                <a:gd name="T5" fmla="*/ 480 h 624"/>
                <a:gd name="T6" fmla="*/ 384 w 912"/>
                <a:gd name="T7" fmla="*/ 0 h 624"/>
                <a:gd name="T8" fmla="*/ 0 w 912"/>
                <a:gd name="T9" fmla="*/ 0 h 624"/>
                <a:gd name="T10" fmla="*/ 0 60000 65536"/>
                <a:gd name="T11" fmla="*/ 0 60000 65536"/>
                <a:gd name="T12" fmla="*/ 0 60000 65536"/>
                <a:gd name="T13" fmla="*/ 0 60000 65536"/>
                <a:gd name="T14" fmla="*/ 0 60000 65536"/>
                <a:gd name="T15" fmla="*/ 0 w 912"/>
                <a:gd name="T16" fmla="*/ 0 h 624"/>
                <a:gd name="T17" fmla="*/ 912 w 912"/>
                <a:gd name="T18" fmla="*/ 624 h 624"/>
              </a:gdLst>
              <a:ahLst/>
              <a:cxnLst>
                <a:cxn ang="T10">
                  <a:pos x="T0" y="T1"/>
                </a:cxn>
                <a:cxn ang="T11">
                  <a:pos x="T2" y="T3"/>
                </a:cxn>
                <a:cxn ang="T12">
                  <a:pos x="T4" y="T5"/>
                </a:cxn>
                <a:cxn ang="T13">
                  <a:pos x="T6" y="T7"/>
                </a:cxn>
                <a:cxn ang="T14">
                  <a:pos x="T8" y="T9"/>
                </a:cxn>
              </a:cxnLst>
              <a:rect l="T15" t="T16" r="T17" b="T18"/>
              <a:pathLst>
                <a:path w="912" h="624">
                  <a:moveTo>
                    <a:pt x="0" y="0"/>
                  </a:moveTo>
                  <a:lnTo>
                    <a:pt x="384" y="624"/>
                  </a:lnTo>
                  <a:lnTo>
                    <a:pt x="912" y="624"/>
                  </a:lnTo>
                  <a:lnTo>
                    <a:pt x="384" y="0"/>
                  </a:lnTo>
                  <a:lnTo>
                    <a:pt x="0" y="0"/>
                  </a:lnTo>
                  <a:close/>
                </a:path>
              </a:pathLst>
            </a:custGeom>
            <a:solidFill>
              <a:srgbClr val="DDDDDD"/>
            </a:solidFill>
            <a:ln w="38100">
              <a:solidFill>
                <a:schemeClr val="tx1"/>
              </a:solidFill>
              <a:round/>
              <a:headEnd/>
              <a:tailEnd/>
            </a:ln>
          </p:spPr>
          <p:txBody>
            <a:bodyPr wrap="none" anchor="ctr"/>
            <a:lstStyle/>
            <a:p>
              <a:endParaRPr lang="en-US"/>
            </a:p>
          </p:txBody>
        </p:sp>
        <p:sp>
          <p:nvSpPr>
            <p:cNvPr id="48" name="Rectangle 40"/>
            <p:cNvSpPr>
              <a:spLocks noChangeArrowheads="1"/>
            </p:cNvSpPr>
            <p:nvPr/>
          </p:nvSpPr>
          <p:spPr bwMode="auto">
            <a:xfrm>
              <a:off x="1728" y="1200"/>
              <a:ext cx="530" cy="140"/>
            </a:xfrm>
            <a:prstGeom prst="rect">
              <a:avLst/>
            </a:prstGeom>
            <a:solidFill>
              <a:srgbClr val="DDDDDD"/>
            </a:solidFill>
            <a:ln w="38100" algn="ctr">
              <a:solidFill>
                <a:schemeClr val="tx1"/>
              </a:solidFill>
              <a:miter lim="800000"/>
              <a:headEnd/>
              <a:tailEnd/>
            </a:ln>
          </p:spPr>
          <p:txBody>
            <a:bodyPr wrap="none" anchor="ctr"/>
            <a:lstStyle/>
            <a:p>
              <a:endParaRPr lang="en-US"/>
            </a:p>
          </p:txBody>
        </p:sp>
        <p:sp>
          <p:nvSpPr>
            <p:cNvPr id="49" name="Freeform 41"/>
            <p:cNvSpPr>
              <a:spLocks/>
            </p:cNvSpPr>
            <p:nvPr/>
          </p:nvSpPr>
          <p:spPr bwMode="auto">
            <a:xfrm>
              <a:off x="1335" y="720"/>
              <a:ext cx="393" cy="615"/>
            </a:xfrm>
            <a:custGeom>
              <a:avLst/>
              <a:gdLst>
                <a:gd name="T0" fmla="*/ 9 w 393"/>
                <a:gd name="T1" fmla="*/ 0 h 615"/>
                <a:gd name="T2" fmla="*/ 0 w 393"/>
                <a:gd name="T3" fmla="*/ 121 h 615"/>
                <a:gd name="T4" fmla="*/ 393 w 393"/>
                <a:gd name="T5" fmla="*/ 615 h 615"/>
                <a:gd name="T6" fmla="*/ 393 w 393"/>
                <a:gd name="T7" fmla="*/ 480 h 615"/>
                <a:gd name="T8" fmla="*/ 9 w 393"/>
                <a:gd name="T9" fmla="*/ 0 h 615"/>
                <a:gd name="T10" fmla="*/ 0 60000 65536"/>
                <a:gd name="T11" fmla="*/ 0 60000 65536"/>
                <a:gd name="T12" fmla="*/ 0 60000 65536"/>
                <a:gd name="T13" fmla="*/ 0 60000 65536"/>
                <a:gd name="T14" fmla="*/ 0 60000 65536"/>
                <a:gd name="T15" fmla="*/ 0 w 393"/>
                <a:gd name="T16" fmla="*/ 0 h 615"/>
                <a:gd name="T17" fmla="*/ 393 w 393"/>
                <a:gd name="T18" fmla="*/ 615 h 615"/>
              </a:gdLst>
              <a:ahLst/>
              <a:cxnLst>
                <a:cxn ang="T10">
                  <a:pos x="T0" y="T1"/>
                </a:cxn>
                <a:cxn ang="T11">
                  <a:pos x="T2" y="T3"/>
                </a:cxn>
                <a:cxn ang="T12">
                  <a:pos x="T4" y="T5"/>
                </a:cxn>
                <a:cxn ang="T13">
                  <a:pos x="T6" y="T7"/>
                </a:cxn>
                <a:cxn ang="T14">
                  <a:pos x="T8" y="T9"/>
                </a:cxn>
              </a:cxnLst>
              <a:rect l="T15" t="T16" r="T17" b="T18"/>
              <a:pathLst>
                <a:path w="393" h="615">
                  <a:moveTo>
                    <a:pt x="9" y="0"/>
                  </a:moveTo>
                  <a:lnTo>
                    <a:pt x="0" y="121"/>
                  </a:lnTo>
                  <a:lnTo>
                    <a:pt x="393" y="615"/>
                  </a:lnTo>
                  <a:lnTo>
                    <a:pt x="393" y="480"/>
                  </a:lnTo>
                  <a:lnTo>
                    <a:pt x="9" y="0"/>
                  </a:lnTo>
                  <a:close/>
                </a:path>
              </a:pathLst>
            </a:custGeom>
            <a:solidFill>
              <a:srgbClr val="DDDDDD"/>
            </a:solidFill>
            <a:ln w="38100">
              <a:solidFill>
                <a:schemeClr val="tx1"/>
              </a:solidFill>
              <a:round/>
              <a:headEnd/>
              <a:tailEnd/>
            </a:ln>
          </p:spPr>
          <p:txBody>
            <a:bodyPr wrap="none" anchor="ctr"/>
            <a:lstStyle/>
            <a:p>
              <a:endParaRPr lang="en-US"/>
            </a:p>
          </p:txBody>
        </p:sp>
        <p:sp>
          <p:nvSpPr>
            <p:cNvPr id="50" name="Freeform 42"/>
            <p:cNvSpPr>
              <a:spLocks/>
            </p:cNvSpPr>
            <p:nvPr/>
          </p:nvSpPr>
          <p:spPr bwMode="auto">
            <a:xfrm>
              <a:off x="1335" y="912"/>
              <a:ext cx="537" cy="359"/>
            </a:xfrm>
            <a:custGeom>
              <a:avLst/>
              <a:gdLst>
                <a:gd name="T0" fmla="*/ 338 w 537"/>
                <a:gd name="T1" fmla="*/ 258 h 359"/>
                <a:gd name="T2" fmla="*/ 345 w 537"/>
                <a:gd name="T3" fmla="*/ 336 h 359"/>
                <a:gd name="T4" fmla="*/ 164 w 537"/>
                <a:gd name="T5" fmla="*/ 359 h 359"/>
                <a:gd name="T6" fmla="*/ 0 w 537"/>
                <a:gd name="T7" fmla="*/ 176 h 359"/>
                <a:gd name="T8" fmla="*/ 281 w 537"/>
                <a:gd name="T9" fmla="*/ 0 h 359"/>
                <a:gd name="T10" fmla="*/ 537 w 537"/>
                <a:gd name="T11" fmla="*/ 122 h 359"/>
                <a:gd name="T12" fmla="*/ 505 w 537"/>
                <a:gd name="T13" fmla="*/ 153 h 359"/>
                <a:gd name="T14" fmla="*/ 274 w 537"/>
                <a:gd name="T15" fmla="*/ 75 h 359"/>
                <a:gd name="T16" fmla="*/ 91 w 537"/>
                <a:gd name="T17" fmla="*/ 176 h 359"/>
                <a:gd name="T18" fmla="*/ 201 w 537"/>
                <a:gd name="T19" fmla="*/ 304 h 359"/>
                <a:gd name="T20" fmla="*/ 338 w 537"/>
                <a:gd name="T21" fmla="*/ 258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1" name="Freeform 43"/>
            <p:cNvSpPr>
              <a:spLocks/>
            </p:cNvSpPr>
            <p:nvPr/>
          </p:nvSpPr>
          <p:spPr bwMode="auto">
            <a:xfrm>
              <a:off x="1309" y="789"/>
              <a:ext cx="419" cy="245"/>
            </a:xfrm>
            <a:custGeom>
              <a:avLst/>
              <a:gdLst>
                <a:gd name="T0" fmla="*/ 264 w 537"/>
                <a:gd name="T1" fmla="*/ 176 h 359"/>
                <a:gd name="T2" fmla="*/ 269 w 537"/>
                <a:gd name="T3" fmla="*/ 229 h 359"/>
                <a:gd name="T4" fmla="*/ 128 w 537"/>
                <a:gd name="T5" fmla="*/ 245 h 359"/>
                <a:gd name="T6" fmla="*/ 0 w 537"/>
                <a:gd name="T7" fmla="*/ 120 h 359"/>
                <a:gd name="T8" fmla="*/ 219 w 537"/>
                <a:gd name="T9" fmla="*/ 0 h 359"/>
                <a:gd name="T10" fmla="*/ 419 w 537"/>
                <a:gd name="T11" fmla="*/ 83 h 359"/>
                <a:gd name="T12" fmla="*/ 394 w 537"/>
                <a:gd name="T13" fmla="*/ 104 h 359"/>
                <a:gd name="T14" fmla="*/ 214 w 537"/>
                <a:gd name="T15" fmla="*/ 51 h 359"/>
                <a:gd name="T16" fmla="*/ 71 w 537"/>
                <a:gd name="T17" fmla="*/ 120 h 359"/>
                <a:gd name="T18" fmla="*/ 157 w 537"/>
                <a:gd name="T19" fmla="*/ 207 h 359"/>
                <a:gd name="T20" fmla="*/ 264 w 537"/>
                <a:gd name="T21" fmla="*/ 176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2" name="Freeform 44"/>
            <p:cNvSpPr>
              <a:spLocks/>
            </p:cNvSpPr>
            <p:nvPr/>
          </p:nvSpPr>
          <p:spPr bwMode="auto">
            <a:xfrm>
              <a:off x="1295" y="672"/>
              <a:ext cx="320" cy="240"/>
            </a:xfrm>
            <a:custGeom>
              <a:avLst/>
              <a:gdLst>
                <a:gd name="T0" fmla="*/ 201 w 537"/>
                <a:gd name="T1" fmla="*/ 172 h 359"/>
                <a:gd name="T2" fmla="*/ 206 w 537"/>
                <a:gd name="T3" fmla="*/ 225 h 359"/>
                <a:gd name="T4" fmla="*/ 98 w 537"/>
                <a:gd name="T5" fmla="*/ 240 h 359"/>
                <a:gd name="T6" fmla="*/ 0 w 537"/>
                <a:gd name="T7" fmla="*/ 118 h 359"/>
                <a:gd name="T8" fmla="*/ 167 w 537"/>
                <a:gd name="T9" fmla="*/ 0 h 359"/>
                <a:gd name="T10" fmla="*/ 320 w 537"/>
                <a:gd name="T11" fmla="*/ 82 h 359"/>
                <a:gd name="T12" fmla="*/ 301 w 537"/>
                <a:gd name="T13" fmla="*/ 102 h 359"/>
                <a:gd name="T14" fmla="*/ 163 w 537"/>
                <a:gd name="T15" fmla="*/ 50 h 359"/>
                <a:gd name="T16" fmla="*/ 54 w 537"/>
                <a:gd name="T17" fmla="*/ 118 h 359"/>
                <a:gd name="T18" fmla="*/ 120 w 537"/>
                <a:gd name="T19" fmla="*/ 203 h 359"/>
                <a:gd name="T20" fmla="*/ 201 w 537"/>
                <a:gd name="T21" fmla="*/ 172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
                <a:gd name="T34" fmla="*/ 0 h 359"/>
                <a:gd name="T35" fmla="*/ 537 w 537"/>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 h="359">
                  <a:moveTo>
                    <a:pt x="338" y="258"/>
                  </a:moveTo>
                  <a:lnTo>
                    <a:pt x="345" y="336"/>
                  </a:lnTo>
                  <a:lnTo>
                    <a:pt x="164" y="359"/>
                  </a:lnTo>
                  <a:lnTo>
                    <a:pt x="0" y="176"/>
                  </a:lnTo>
                  <a:lnTo>
                    <a:pt x="281" y="0"/>
                  </a:lnTo>
                  <a:lnTo>
                    <a:pt x="537" y="122"/>
                  </a:lnTo>
                  <a:lnTo>
                    <a:pt x="505" y="153"/>
                  </a:lnTo>
                  <a:lnTo>
                    <a:pt x="274" y="75"/>
                  </a:lnTo>
                  <a:lnTo>
                    <a:pt x="91" y="176"/>
                  </a:lnTo>
                  <a:lnTo>
                    <a:pt x="201" y="304"/>
                  </a:lnTo>
                  <a:lnTo>
                    <a:pt x="338" y="258"/>
                  </a:lnTo>
                  <a:close/>
                </a:path>
              </a:pathLst>
            </a:custGeom>
            <a:solidFill>
              <a:schemeClr val="tx1"/>
            </a:solidFill>
            <a:ln w="9525">
              <a:solidFill>
                <a:schemeClr val="tx1"/>
              </a:solidFill>
              <a:round/>
              <a:headEnd/>
              <a:tailEnd/>
            </a:ln>
          </p:spPr>
          <p:txBody>
            <a:bodyPr wrap="none" anchor="ctr"/>
            <a:lstStyle/>
            <a:p>
              <a:endParaRPr lang="en-US"/>
            </a:p>
          </p:txBody>
        </p:sp>
        <p:sp>
          <p:nvSpPr>
            <p:cNvPr id="53" name="Freeform 45"/>
            <p:cNvSpPr>
              <a:spLocks/>
            </p:cNvSpPr>
            <p:nvPr/>
          </p:nvSpPr>
          <p:spPr bwMode="auto">
            <a:xfrm>
              <a:off x="1770" y="789"/>
              <a:ext cx="419" cy="245"/>
            </a:xfrm>
            <a:custGeom>
              <a:avLst/>
              <a:gdLst>
                <a:gd name="T0" fmla="*/ 241 w 419"/>
                <a:gd name="T1" fmla="*/ 171 h 245"/>
                <a:gd name="T2" fmla="*/ 260 w 419"/>
                <a:gd name="T3" fmla="*/ 217 h 245"/>
                <a:gd name="T4" fmla="*/ 291 w 419"/>
                <a:gd name="T5" fmla="*/ 245 h 245"/>
                <a:gd name="T6" fmla="*/ 419 w 419"/>
                <a:gd name="T7" fmla="*/ 120 h 245"/>
                <a:gd name="T8" fmla="*/ 200 w 419"/>
                <a:gd name="T9" fmla="*/ 0 h 245"/>
                <a:gd name="T10" fmla="*/ 0 w 419"/>
                <a:gd name="T11" fmla="*/ 83 h 245"/>
                <a:gd name="T12" fmla="*/ 25 w 419"/>
                <a:gd name="T13" fmla="*/ 104 h 245"/>
                <a:gd name="T14" fmla="*/ 205 w 419"/>
                <a:gd name="T15" fmla="*/ 51 h 245"/>
                <a:gd name="T16" fmla="*/ 348 w 419"/>
                <a:gd name="T17" fmla="*/ 120 h 245"/>
                <a:gd name="T18" fmla="*/ 262 w 419"/>
                <a:gd name="T19" fmla="*/ 207 h 245"/>
                <a:gd name="T20" fmla="*/ 241 w 419"/>
                <a:gd name="T21" fmla="*/ 17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9"/>
                <a:gd name="T34" fmla="*/ 0 h 245"/>
                <a:gd name="T35" fmla="*/ 419 w 419"/>
                <a:gd name="T36" fmla="*/ 245 h 2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9" h="245">
                  <a:moveTo>
                    <a:pt x="241" y="171"/>
                  </a:moveTo>
                  <a:lnTo>
                    <a:pt x="260" y="217"/>
                  </a:lnTo>
                  <a:lnTo>
                    <a:pt x="291" y="245"/>
                  </a:lnTo>
                  <a:lnTo>
                    <a:pt x="419" y="120"/>
                  </a:lnTo>
                  <a:lnTo>
                    <a:pt x="200" y="0"/>
                  </a:lnTo>
                  <a:lnTo>
                    <a:pt x="0" y="83"/>
                  </a:lnTo>
                  <a:lnTo>
                    <a:pt x="25" y="104"/>
                  </a:lnTo>
                  <a:lnTo>
                    <a:pt x="205" y="51"/>
                  </a:lnTo>
                  <a:lnTo>
                    <a:pt x="348" y="120"/>
                  </a:lnTo>
                  <a:lnTo>
                    <a:pt x="262" y="207"/>
                  </a:lnTo>
                  <a:lnTo>
                    <a:pt x="241" y="171"/>
                  </a:lnTo>
                  <a:close/>
                </a:path>
              </a:pathLst>
            </a:custGeom>
            <a:solidFill>
              <a:schemeClr val="tx1"/>
            </a:solidFill>
            <a:ln w="9525">
              <a:solidFill>
                <a:schemeClr val="tx1"/>
              </a:solidFill>
              <a:round/>
              <a:headEnd/>
              <a:tailEnd/>
            </a:ln>
          </p:spPr>
          <p:txBody>
            <a:bodyPr wrap="none" anchor="ctr"/>
            <a:lstStyle/>
            <a:p>
              <a:endParaRPr lang="en-US"/>
            </a:p>
          </p:txBody>
        </p:sp>
        <p:sp>
          <p:nvSpPr>
            <p:cNvPr id="54" name="Freeform 46"/>
            <p:cNvSpPr>
              <a:spLocks/>
            </p:cNvSpPr>
            <p:nvPr/>
          </p:nvSpPr>
          <p:spPr bwMode="auto">
            <a:xfrm>
              <a:off x="1673" y="669"/>
              <a:ext cx="320" cy="240"/>
            </a:xfrm>
            <a:custGeom>
              <a:avLst/>
              <a:gdLst>
                <a:gd name="T0" fmla="*/ 201 w 320"/>
                <a:gd name="T1" fmla="*/ 172 h 240"/>
                <a:gd name="T2" fmla="*/ 274 w 320"/>
                <a:gd name="T3" fmla="*/ 227 h 240"/>
                <a:gd name="T4" fmla="*/ 222 w 320"/>
                <a:gd name="T5" fmla="*/ 240 h 240"/>
                <a:gd name="T6" fmla="*/ 320 w 320"/>
                <a:gd name="T7" fmla="*/ 118 h 240"/>
                <a:gd name="T8" fmla="*/ 153 w 320"/>
                <a:gd name="T9" fmla="*/ 0 h 240"/>
                <a:gd name="T10" fmla="*/ 0 w 320"/>
                <a:gd name="T11" fmla="*/ 82 h 240"/>
                <a:gd name="T12" fmla="*/ 19 w 320"/>
                <a:gd name="T13" fmla="*/ 102 h 240"/>
                <a:gd name="T14" fmla="*/ 157 w 320"/>
                <a:gd name="T15" fmla="*/ 50 h 240"/>
                <a:gd name="T16" fmla="*/ 266 w 320"/>
                <a:gd name="T17" fmla="*/ 118 h 240"/>
                <a:gd name="T18" fmla="*/ 200 w 320"/>
                <a:gd name="T19" fmla="*/ 203 h 240"/>
                <a:gd name="T20" fmla="*/ 201 w 320"/>
                <a:gd name="T21" fmla="*/ 172 h 2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40"/>
                <a:gd name="T35" fmla="*/ 320 w 320"/>
                <a:gd name="T36" fmla="*/ 240 h 2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40">
                  <a:moveTo>
                    <a:pt x="201" y="172"/>
                  </a:moveTo>
                  <a:lnTo>
                    <a:pt x="274" y="227"/>
                  </a:lnTo>
                  <a:lnTo>
                    <a:pt x="222" y="240"/>
                  </a:lnTo>
                  <a:lnTo>
                    <a:pt x="320" y="118"/>
                  </a:lnTo>
                  <a:lnTo>
                    <a:pt x="153" y="0"/>
                  </a:lnTo>
                  <a:lnTo>
                    <a:pt x="0" y="82"/>
                  </a:lnTo>
                  <a:lnTo>
                    <a:pt x="19" y="102"/>
                  </a:lnTo>
                  <a:lnTo>
                    <a:pt x="157" y="50"/>
                  </a:lnTo>
                  <a:lnTo>
                    <a:pt x="266" y="118"/>
                  </a:lnTo>
                  <a:lnTo>
                    <a:pt x="200" y="203"/>
                  </a:lnTo>
                  <a:lnTo>
                    <a:pt x="201" y="172"/>
                  </a:lnTo>
                  <a:close/>
                </a:path>
              </a:pathLst>
            </a:custGeom>
            <a:solidFill>
              <a:schemeClr val="tx1"/>
            </a:solidFill>
            <a:ln w="9525">
              <a:solidFill>
                <a:schemeClr val="tx1"/>
              </a:solidFill>
              <a:round/>
              <a:headEnd/>
              <a:tailEnd/>
            </a:ln>
          </p:spPr>
          <p:txBody>
            <a:bodyPr wrap="none" anchor="ctr"/>
            <a:lstStyle/>
            <a:p>
              <a:endParaRPr lang="en-US"/>
            </a:p>
          </p:txBody>
        </p:sp>
        <p:sp>
          <p:nvSpPr>
            <p:cNvPr id="55" name="Freeform 47"/>
            <p:cNvSpPr>
              <a:spLocks/>
            </p:cNvSpPr>
            <p:nvPr/>
          </p:nvSpPr>
          <p:spPr bwMode="auto">
            <a:xfrm>
              <a:off x="1873" y="854"/>
              <a:ext cx="537" cy="359"/>
            </a:xfrm>
            <a:custGeom>
              <a:avLst/>
              <a:gdLst>
                <a:gd name="T0" fmla="*/ 349 w 537"/>
                <a:gd name="T1" fmla="*/ 316 h 359"/>
                <a:gd name="T2" fmla="*/ 330 w 537"/>
                <a:gd name="T3" fmla="*/ 307 h 359"/>
                <a:gd name="T4" fmla="*/ 321 w 537"/>
                <a:gd name="T5" fmla="*/ 344 h 359"/>
                <a:gd name="T6" fmla="*/ 373 w 537"/>
                <a:gd name="T7" fmla="*/ 359 h 359"/>
                <a:gd name="T8" fmla="*/ 537 w 537"/>
                <a:gd name="T9" fmla="*/ 176 h 359"/>
                <a:gd name="T10" fmla="*/ 256 w 537"/>
                <a:gd name="T11" fmla="*/ 0 h 359"/>
                <a:gd name="T12" fmla="*/ 0 w 537"/>
                <a:gd name="T13" fmla="*/ 122 h 359"/>
                <a:gd name="T14" fmla="*/ 32 w 537"/>
                <a:gd name="T15" fmla="*/ 153 h 359"/>
                <a:gd name="T16" fmla="*/ 263 w 537"/>
                <a:gd name="T17" fmla="*/ 75 h 359"/>
                <a:gd name="T18" fmla="*/ 446 w 537"/>
                <a:gd name="T19" fmla="*/ 176 h 359"/>
                <a:gd name="T20" fmla="*/ 336 w 537"/>
                <a:gd name="T21" fmla="*/ 304 h 359"/>
                <a:gd name="T22" fmla="*/ 349 w 537"/>
                <a:gd name="T23" fmla="*/ 289 h 359"/>
                <a:gd name="T24" fmla="*/ 330 w 537"/>
                <a:gd name="T25" fmla="*/ 289 h 359"/>
                <a:gd name="T26" fmla="*/ 312 w 537"/>
                <a:gd name="T27" fmla="*/ 289 h 359"/>
                <a:gd name="T28" fmla="*/ 349 w 537"/>
                <a:gd name="T29" fmla="*/ 316 h 3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7"/>
                <a:gd name="T46" fmla="*/ 0 h 359"/>
                <a:gd name="T47" fmla="*/ 537 w 537"/>
                <a:gd name="T48" fmla="*/ 359 h 3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7" h="359">
                  <a:moveTo>
                    <a:pt x="349" y="316"/>
                  </a:moveTo>
                  <a:lnTo>
                    <a:pt x="330" y="307"/>
                  </a:lnTo>
                  <a:lnTo>
                    <a:pt x="321" y="344"/>
                  </a:lnTo>
                  <a:lnTo>
                    <a:pt x="373" y="359"/>
                  </a:lnTo>
                  <a:lnTo>
                    <a:pt x="537" y="176"/>
                  </a:lnTo>
                  <a:lnTo>
                    <a:pt x="256" y="0"/>
                  </a:lnTo>
                  <a:lnTo>
                    <a:pt x="0" y="122"/>
                  </a:lnTo>
                  <a:lnTo>
                    <a:pt x="32" y="153"/>
                  </a:lnTo>
                  <a:lnTo>
                    <a:pt x="263" y="75"/>
                  </a:lnTo>
                  <a:lnTo>
                    <a:pt x="446" y="176"/>
                  </a:lnTo>
                  <a:lnTo>
                    <a:pt x="336" y="304"/>
                  </a:lnTo>
                  <a:lnTo>
                    <a:pt x="349" y="289"/>
                  </a:lnTo>
                  <a:lnTo>
                    <a:pt x="330" y="289"/>
                  </a:lnTo>
                  <a:lnTo>
                    <a:pt x="312" y="289"/>
                  </a:lnTo>
                  <a:lnTo>
                    <a:pt x="349" y="316"/>
                  </a:lnTo>
                  <a:close/>
                </a:path>
              </a:pathLst>
            </a:custGeom>
            <a:solidFill>
              <a:schemeClr val="tx1"/>
            </a:solidFill>
            <a:ln w="9525">
              <a:solidFill>
                <a:schemeClr val="tx1"/>
              </a:solidFill>
              <a:round/>
              <a:headEnd/>
              <a:tailEnd/>
            </a:ln>
          </p:spPr>
          <p:txBody>
            <a:bodyPr wrap="none" anchor="ctr"/>
            <a:lstStyle/>
            <a:p>
              <a:endParaRPr lang="en-US"/>
            </a:p>
          </p:txBody>
        </p:sp>
      </p:grpSp>
      <p:sp>
        <p:nvSpPr>
          <p:cNvPr id="56" name="Text Box 122"/>
          <p:cNvSpPr txBox="1">
            <a:spLocks noChangeArrowheads="1"/>
          </p:cNvSpPr>
          <p:nvPr/>
        </p:nvSpPr>
        <p:spPr bwMode="auto">
          <a:xfrm>
            <a:off x="5774588" y="5490230"/>
            <a:ext cx="246413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detection slow</a:t>
            </a:r>
            <a:endParaRPr lang="en-US" sz="2800"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9B037E29-59E7-4F83-A195-FCBBF0424D73}" type="slidenum">
              <a:rPr lang="ar-SA" sz="1400">
                <a:latin typeface="Comic Sans MS" pitchFamily="66" charset="0"/>
                <a:cs typeface="Arial" charset="0"/>
              </a:rPr>
              <a:pPr algn="r" eaLnBrk="0" hangingPunct="0"/>
              <a:t>35</a:t>
            </a:fld>
            <a:endParaRPr lang="en-US" sz="1400">
              <a:latin typeface="Comic Sans MS" pitchFamily="66" charset="0"/>
              <a:cs typeface="Arial" charset="0"/>
            </a:endParaRPr>
          </a:p>
        </p:txBody>
      </p:sp>
      <p:sp>
        <p:nvSpPr>
          <p:cNvPr id="32772" name="Rectangle 4"/>
          <p:cNvSpPr>
            <a:spLocks noGrp="1" noChangeArrowheads="1"/>
          </p:cNvSpPr>
          <p:nvPr>
            <p:ph type="title"/>
          </p:nvPr>
        </p:nvSpPr>
        <p:spPr/>
        <p:txBody>
          <a:bodyPr/>
          <a:lstStyle/>
          <a:p>
            <a:pPr eaLnBrk="1" hangingPunct="1"/>
            <a:r>
              <a:rPr lang="en-US" dirty="0" smtClean="0">
                <a:cs typeface="Arial" charset="0"/>
              </a:rPr>
              <a:t>Computation Model Space</a:t>
            </a:r>
          </a:p>
        </p:txBody>
      </p:sp>
      <p:sp>
        <p:nvSpPr>
          <p:cNvPr id="32773" name="Line 6"/>
          <p:cNvSpPr>
            <a:spLocks noChangeShapeType="1"/>
          </p:cNvSpPr>
          <p:nvPr/>
        </p:nvSpPr>
        <p:spPr bwMode="auto">
          <a:xfrm>
            <a:off x="3825875" y="2438400"/>
            <a:ext cx="0" cy="2286000"/>
          </a:xfrm>
          <a:prstGeom prst="line">
            <a:avLst/>
          </a:prstGeom>
          <a:noFill/>
          <a:ln w="38100">
            <a:solidFill>
              <a:schemeClr val="tx1"/>
            </a:solidFill>
            <a:round/>
            <a:headEnd type="triangle" w="med" len="med"/>
            <a:tailEnd/>
          </a:ln>
        </p:spPr>
        <p:txBody>
          <a:bodyPr/>
          <a:lstStyle/>
          <a:p>
            <a:endParaRPr lang="en-US"/>
          </a:p>
        </p:txBody>
      </p:sp>
      <p:sp>
        <p:nvSpPr>
          <p:cNvPr id="32774" name="Line 7"/>
          <p:cNvSpPr>
            <a:spLocks noChangeShapeType="1"/>
          </p:cNvSpPr>
          <p:nvPr/>
        </p:nvSpPr>
        <p:spPr bwMode="auto">
          <a:xfrm flipH="1">
            <a:off x="3825875" y="3505200"/>
            <a:ext cx="1752600" cy="1219200"/>
          </a:xfrm>
          <a:prstGeom prst="line">
            <a:avLst/>
          </a:prstGeom>
          <a:noFill/>
          <a:ln w="38100">
            <a:solidFill>
              <a:schemeClr val="tx1"/>
            </a:solidFill>
            <a:round/>
            <a:headEnd type="triangle" w="med" len="med"/>
            <a:tailEnd/>
          </a:ln>
        </p:spPr>
        <p:txBody>
          <a:bodyPr/>
          <a:lstStyle/>
          <a:p>
            <a:endParaRPr lang="en-US" sz="1800">
              <a:latin typeface="Arial" pitchFamily="34" charset="0"/>
              <a:cs typeface="Arial" pitchFamily="34" charset="0"/>
            </a:endParaRPr>
          </a:p>
        </p:txBody>
      </p:sp>
      <p:sp>
        <p:nvSpPr>
          <p:cNvPr id="32775" name="Line 8"/>
          <p:cNvSpPr>
            <a:spLocks noChangeShapeType="1"/>
          </p:cNvSpPr>
          <p:nvPr/>
        </p:nvSpPr>
        <p:spPr bwMode="auto">
          <a:xfrm flipH="1" flipV="1">
            <a:off x="3825875" y="4724400"/>
            <a:ext cx="1981200" cy="533400"/>
          </a:xfrm>
          <a:prstGeom prst="line">
            <a:avLst/>
          </a:prstGeom>
          <a:noFill/>
          <a:ln w="38100">
            <a:solidFill>
              <a:schemeClr val="tx1"/>
            </a:solidFill>
            <a:round/>
            <a:headEnd type="triangle" w="med" len="med"/>
            <a:tailEnd/>
          </a:ln>
        </p:spPr>
        <p:txBody>
          <a:bodyPr/>
          <a:lstStyle/>
          <a:p>
            <a:endParaRPr lang="en-US" sz="1800">
              <a:latin typeface="Arial" pitchFamily="34" charset="0"/>
              <a:cs typeface="Arial" pitchFamily="34" charset="0"/>
            </a:endParaRPr>
          </a:p>
        </p:txBody>
      </p:sp>
      <p:sp>
        <p:nvSpPr>
          <p:cNvPr id="32776" name="Text Box 9"/>
          <p:cNvSpPr txBox="1">
            <a:spLocks noChangeArrowheads="1"/>
          </p:cNvSpPr>
          <p:nvPr/>
        </p:nvSpPr>
        <p:spPr bwMode="auto">
          <a:xfrm>
            <a:off x="1930504" y="2898775"/>
            <a:ext cx="1762021"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asynchronous</a:t>
            </a:r>
            <a:endParaRPr lang="en-US" sz="1800" b="1" dirty="0">
              <a:solidFill>
                <a:srgbClr val="0066CC"/>
              </a:solidFill>
              <a:latin typeface="Arial" pitchFamily="34" charset="0"/>
              <a:cs typeface="Arial" pitchFamily="34" charset="0"/>
            </a:endParaRPr>
          </a:p>
        </p:txBody>
      </p:sp>
      <p:sp>
        <p:nvSpPr>
          <p:cNvPr id="32777" name="Text Box 10"/>
          <p:cNvSpPr txBox="1">
            <a:spLocks noChangeArrowheads="1"/>
          </p:cNvSpPr>
          <p:nvPr/>
        </p:nvSpPr>
        <p:spPr bwMode="auto">
          <a:xfrm>
            <a:off x="1456015" y="3584575"/>
            <a:ext cx="2236510"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semi-synchronous</a:t>
            </a:r>
            <a:endParaRPr lang="en-US" sz="1800" b="1" dirty="0">
              <a:solidFill>
                <a:srgbClr val="0066CC"/>
              </a:solidFill>
              <a:latin typeface="Arial" pitchFamily="34" charset="0"/>
              <a:cs typeface="Arial" pitchFamily="34" charset="0"/>
            </a:endParaRPr>
          </a:p>
        </p:txBody>
      </p:sp>
      <p:sp>
        <p:nvSpPr>
          <p:cNvPr id="32778" name="Text Box 11"/>
          <p:cNvSpPr txBox="1">
            <a:spLocks noChangeArrowheads="1"/>
          </p:cNvSpPr>
          <p:nvPr/>
        </p:nvSpPr>
        <p:spPr bwMode="auto">
          <a:xfrm>
            <a:off x="2058744" y="4270375"/>
            <a:ext cx="1633781"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synchronous</a:t>
            </a:r>
            <a:endParaRPr lang="en-US" sz="1800" b="1" dirty="0">
              <a:solidFill>
                <a:srgbClr val="0066CC"/>
              </a:solidFill>
              <a:latin typeface="Arial" pitchFamily="34" charset="0"/>
              <a:cs typeface="Arial" pitchFamily="34" charset="0"/>
            </a:endParaRPr>
          </a:p>
        </p:txBody>
      </p:sp>
      <p:sp>
        <p:nvSpPr>
          <p:cNvPr id="32779" name="Text Box 12"/>
          <p:cNvSpPr txBox="1">
            <a:spLocks noChangeArrowheads="1"/>
          </p:cNvSpPr>
          <p:nvPr/>
        </p:nvSpPr>
        <p:spPr bwMode="auto">
          <a:xfrm>
            <a:off x="2789265" y="4847533"/>
            <a:ext cx="1300356"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messages</a:t>
            </a:r>
            <a:endParaRPr lang="en-US" sz="1800" b="1" dirty="0">
              <a:solidFill>
                <a:srgbClr val="0066CC"/>
              </a:solidFill>
              <a:latin typeface="Arial" pitchFamily="34" charset="0"/>
              <a:cs typeface="Arial" pitchFamily="34" charset="0"/>
            </a:endParaRPr>
          </a:p>
        </p:txBody>
      </p:sp>
      <p:sp>
        <p:nvSpPr>
          <p:cNvPr id="32780" name="Text Box 13"/>
          <p:cNvSpPr txBox="1">
            <a:spLocks noChangeArrowheads="1"/>
          </p:cNvSpPr>
          <p:nvPr/>
        </p:nvSpPr>
        <p:spPr bwMode="auto">
          <a:xfrm>
            <a:off x="3627589" y="5076133"/>
            <a:ext cx="1287532"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read-write</a:t>
            </a:r>
            <a:endParaRPr lang="en-US" sz="1800" b="1" dirty="0">
              <a:solidFill>
                <a:srgbClr val="0066CC"/>
              </a:solidFill>
              <a:latin typeface="Arial" pitchFamily="34" charset="0"/>
              <a:cs typeface="Arial" pitchFamily="34" charset="0"/>
            </a:endParaRPr>
          </a:p>
        </p:txBody>
      </p:sp>
      <p:sp>
        <p:nvSpPr>
          <p:cNvPr id="32781" name="Text Box 14"/>
          <p:cNvSpPr txBox="1">
            <a:spLocks noChangeArrowheads="1"/>
          </p:cNvSpPr>
          <p:nvPr/>
        </p:nvSpPr>
        <p:spPr bwMode="auto">
          <a:xfrm>
            <a:off x="4313385" y="5395268"/>
            <a:ext cx="1261884"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black-box</a:t>
            </a:r>
            <a:endParaRPr lang="en-US" sz="1800" b="1" dirty="0">
              <a:solidFill>
                <a:srgbClr val="0066CC"/>
              </a:solidFill>
              <a:latin typeface="Arial" pitchFamily="34" charset="0"/>
              <a:cs typeface="Arial" pitchFamily="34" charset="0"/>
            </a:endParaRPr>
          </a:p>
        </p:txBody>
      </p:sp>
      <p:sp>
        <p:nvSpPr>
          <p:cNvPr id="32782" name="Text Box 15"/>
          <p:cNvSpPr txBox="1">
            <a:spLocks noChangeArrowheads="1"/>
          </p:cNvSpPr>
          <p:nvPr/>
        </p:nvSpPr>
        <p:spPr bwMode="auto">
          <a:xfrm>
            <a:off x="4877335" y="3872782"/>
            <a:ext cx="1223412"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t-resilient</a:t>
            </a:r>
            <a:endParaRPr lang="en-US" sz="1800" b="1" dirty="0">
              <a:solidFill>
                <a:srgbClr val="0066CC"/>
              </a:solidFill>
              <a:latin typeface="Arial" pitchFamily="34" charset="0"/>
              <a:cs typeface="Arial" pitchFamily="34" charset="0"/>
            </a:endParaRPr>
          </a:p>
        </p:txBody>
      </p:sp>
      <p:sp>
        <p:nvSpPr>
          <p:cNvPr id="32783" name="Text Box 16"/>
          <p:cNvSpPr txBox="1">
            <a:spLocks noChangeArrowheads="1"/>
          </p:cNvSpPr>
          <p:nvPr/>
        </p:nvSpPr>
        <p:spPr bwMode="auto">
          <a:xfrm>
            <a:off x="4362281" y="4206875"/>
            <a:ext cx="1133644"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wait-free</a:t>
            </a:r>
            <a:endParaRPr lang="en-US" sz="1800" b="1" dirty="0">
              <a:solidFill>
                <a:srgbClr val="0066CC"/>
              </a:solidFill>
              <a:latin typeface="Arial" pitchFamily="34" charset="0"/>
              <a:cs typeface="Arial" pitchFamily="34" charset="0"/>
            </a:endParaRPr>
          </a:p>
        </p:txBody>
      </p:sp>
      <p:sp>
        <p:nvSpPr>
          <p:cNvPr id="32784" name="Line 17"/>
          <p:cNvSpPr>
            <a:spLocks noChangeShapeType="1"/>
          </p:cNvSpPr>
          <p:nvPr/>
        </p:nvSpPr>
        <p:spPr bwMode="auto">
          <a:xfrm>
            <a:off x="3787775" y="4495800"/>
            <a:ext cx="76200" cy="0"/>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85" name="Line 18"/>
          <p:cNvSpPr>
            <a:spLocks noChangeShapeType="1"/>
          </p:cNvSpPr>
          <p:nvPr/>
        </p:nvSpPr>
        <p:spPr bwMode="auto">
          <a:xfrm>
            <a:off x="3787775" y="3810000"/>
            <a:ext cx="76200" cy="0"/>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86" name="Line 19"/>
          <p:cNvSpPr>
            <a:spLocks noChangeShapeType="1"/>
          </p:cNvSpPr>
          <p:nvPr/>
        </p:nvSpPr>
        <p:spPr bwMode="auto">
          <a:xfrm>
            <a:off x="3787775" y="3048000"/>
            <a:ext cx="76200" cy="0"/>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87" name="Line 20"/>
          <p:cNvSpPr>
            <a:spLocks noChangeShapeType="1"/>
          </p:cNvSpPr>
          <p:nvPr/>
        </p:nvSpPr>
        <p:spPr bwMode="auto">
          <a:xfrm>
            <a:off x="4441825" y="4244975"/>
            <a:ext cx="101600" cy="26988"/>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88" name="Line 21"/>
          <p:cNvSpPr>
            <a:spLocks noChangeShapeType="1"/>
          </p:cNvSpPr>
          <p:nvPr/>
        </p:nvSpPr>
        <p:spPr bwMode="auto">
          <a:xfrm>
            <a:off x="5073650" y="3795713"/>
            <a:ext cx="101600" cy="26987"/>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89" name="Line 22"/>
          <p:cNvSpPr>
            <a:spLocks noChangeShapeType="1"/>
          </p:cNvSpPr>
          <p:nvPr/>
        </p:nvSpPr>
        <p:spPr bwMode="auto">
          <a:xfrm flipV="1">
            <a:off x="3962400" y="4779963"/>
            <a:ext cx="68263" cy="55562"/>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90" name="Line 23"/>
          <p:cNvSpPr>
            <a:spLocks noChangeShapeType="1"/>
          </p:cNvSpPr>
          <p:nvPr/>
        </p:nvSpPr>
        <p:spPr bwMode="auto">
          <a:xfrm flipV="1">
            <a:off x="4602163" y="4949825"/>
            <a:ext cx="68262" cy="55563"/>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32791" name="Line 24"/>
          <p:cNvSpPr>
            <a:spLocks noChangeShapeType="1"/>
          </p:cNvSpPr>
          <p:nvPr/>
        </p:nvSpPr>
        <p:spPr bwMode="auto">
          <a:xfrm flipV="1">
            <a:off x="5237163" y="5129213"/>
            <a:ext cx="68262" cy="55562"/>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sp>
        <p:nvSpPr>
          <p:cNvPr id="26" name="Text Box 15"/>
          <p:cNvSpPr txBox="1">
            <a:spLocks noChangeArrowheads="1"/>
          </p:cNvSpPr>
          <p:nvPr/>
        </p:nvSpPr>
        <p:spPr bwMode="auto">
          <a:xfrm>
            <a:off x="5265941" y="3599644"/>
            <a:ext cx="1467068" cy="369332"/>
          </a:xfrm>
          <a:prstGeom prst="rect">
            <a:avLst/>
          </a:prstGeom>
          <a:noFill/>
          <a:ln w="9525">
            <a:noFill/>
            <a:miter lim="800000"/>
            <a:headEnd/>
            <a:tailEnd/>
          </a:ln>
        </p:spPr>
        <p:txBody>
          <a:bodyPr wrap="none">
            <a:spAutoFit/>
          </a:bodyPr>
          <a:lstStyle/>
          <a:p>
            <a:pPr algn="r"/>
            <a:r>
              <a:rPr lang="en-US" sz="1800" b="1" dirty="0" smtClean="0">
                <a:solidFill>
                  <a:srgbClr val="0066CC"/>
                </a:solidFill>
                <a:latin typeface="Arial" pitchFamily="34" charset="0"/>
                <a:cs typeface="Arial" pitchFamily="34" charset="0"/>
              </a:rPr>
              <a:t>adversaries</a:t>
            </a:r>
            <a:endParaRPr lang="en-US" sz="1800" b="1" dirty="0">
              <a:solidFill>
                <a:srgbClr val="0066CC"/>
              </a:solidFill>
              <a:latin typeface="Arial" pitchFamily="34" charset="0"/>
              <a:cs typeface="Arial" pitchFamily="34" charset="0"/>
            </a:endParaRPr>
          </a:p>
        </p:txBody>
      </p:sp>
      <p:sp>
        <p:nvSpPr>
          <p:cNvPr id="27" name="Line 21"/>
          <p:cNvSpPr>
            <a:spLocks noChangeShapeType="1"/>
          </p:cNvSpPr>
          <p:nvPr/>
        </p:nvSpPr>
        <p:spPr bwMode="auto">
          <a:xfrm>
            <a:off x="4746216" y="4020542"/>
            <a:ext cx="101600" cy="26987"/>
          </a:xfrm>
          <a:prstGeom prst="line">
            <a:avLst/>
          </a:prstGeom>
          <a:noFill/>
          <a:ln w="38100">
            <a:solidFill>
              <a:schemeClr val="tx1"/>
            </a:solidFill>
            <a:round/>
            <a:headEnd/>
            <a:tailEnd/>
          </a:ln>
        </p:spPr>
        <p:txBody>
          <a:bodyPr/>
          <a:lstStyle/>
          <a:p>
            <a:endParaRPr lang="en-US" sz="1800">
              <a:latin typeface="Arial" pitchFamily="34" charset="0"/>
              <a:cs typeface="Arial" pitchFamily="34" charset="0"/>
            </a:endParaRPr>
          </a:p>
        </p:txBody>
      </p:sp>
      <p:grpSp>
        <p:nvGrpSpPr>
          <p:cNvPr id="28" name="Group 5"/>
          <p:cNvGrpSpPr>
            <a:grpSpLocks/>
          </p:cNvGrpSpPr>
          <p:nvPr/>
        </p:nvGrpSpPr>
        <p:grpSpPr bwMode="auto">
          <a:xfrm>
            <a:off x="4682245" y="3016596"/>
            <a:ext cx="314325" cy="271463"/>
            <a:chOff x="1507" y="1907"/>
            <a:chExt cx="198" cy="171"/>
          </a:xfrm>
        </p:grpSpPr>
        <p:sp>
          <p:nvSpPr>
            <p:cNvPr id="29" name="Oval 6"/>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0" name="Oval 7"/>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1" name="Group 35"/>
          <p:cNvGrpSpPr>
            <a:grpSpLocks/>
          </p:cNvGrpSpPr>
          <p:nvPr/>
        </p:nvGrpSpPr>
        <p:grpSpPr bwMode="auto">
          <a:xfrm>
            <a:off x="4874442" y="3438289"/>
            <a:ext cx="314325" cy="271462"/>
            <a:chOff x="2969" y="2010"/>
            <a:chExt cx="198" cy="171"/>
          </a:xfrm>
        </p:grpSpPr>
        <p:sp>
          <p:nvSpPr>
            <p:cNvPr id="32" name="Oval 36"/>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3" name="Oval 37"/>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4" name="Group 40"/>
          <p:cNvGrpSpPr>
            <a:grpSpLocks/>
          </p:cNvGrpSpPr>
          <p:nvPr/>
        </p:nvGrpSpPr>
        <p:grpSpPr bwMode="auto">
          <a:xfrm>
            <a:off x="4944481" y="3060573"/>
            <a:ext cx="314325" cy="271463"/>
            <a:chOff x="2306" y="3106"/>
            <a:chExt cx="198" cy="171"/>
          </a:xfrm>
        </p:grpSpPr>
        <p:sp>
          <p:nvSpPr>
            <p:cNvPr id="35" name="Oval 41"/>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6"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7" name="Group 40"/>
          <p:cNvGrpSpPr>
            <a:grpSpLocks/>
          </p:cNvGrpSpPr>
          <p:nvPr/>
        </p:nvGrpSpPr>
        <p:grpSpPr bwMode="auto">
          <a:xfrm>
            <a:off x="5096881" y="3212973"/>
            <a:ext cx="314325" cy="271463"/>
            <a:chOff x="2306" y="3106"/>
            <a:chExt cx="198" cy="171"/>
          </a:xfrm>
        </p:grpSpPr>
        <p:sp>
          <p:nvSpPr>
            <p:cNvPr id="38" name="Oval 41"/>
            <p:cNvSpPr>
              <a:spLocks noChangeArrowheads="1"/>
            </p:cNvSpPr>
            <p:nvPr/>
          </p:nvSpPr>
          <p:spPr bwMode="auto">
            <a:xfrm>
              <a:off x="2306" y="3106"/>
              <a:ext cx="198" cy="171"/>
            </a:xfrm>
            <a:prstGeom prst="ellipse">
              <a:avLst/>
            </a:prstGeom>
            <a:solidFill>
              <a:srgbClr val="FFFF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9"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40" name="Group 40"/>
          <p:cNvGrpSpPr>
            <a:grpSpLocks/>
          </p:cNvGrpSpPr>
          <p:nvPr/>
        </p:nvGrpSpPr>
        <p:grpSpPr bwMode="auto">
          <a:xfrm>
            <a:off x="4651753" y="3301999"/>
            <a:ext cx="314325" cy="271463"/>
            <a:chOff x="2306" y="3106"/>
            <a:chExt cx="198" cy="171"/>
          </a:xfrm>
        </p:grpSpPr>
        <p:sp>
          <p:nvSpPr>
            <p:cNvPr id="41" name="Oval 41"/>
            <p:cNvSpPr>
              <a:spLocks noChangeArrowheads="1"/>
            </p:cNvSpPr>
            <p:nvPr/>
          </p:nvSpPr>
          <p:spPr bwMode="auto">
            <a:xfrm>
              <a:off x="2306" y="3106"/>
              <a:ext cx="198" cy="171"/>
            </a:xfrm>
            <a:prstGeom prst="ellipse">
              <a:avLst/>
            </a:prstGeom>
            <a:solidFill>
              <a:srgbClr val="00FF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2"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43" name="Text Box 122"/>
          <p:cNvSpPr txBox="1">
            <a:spLocks noChangeArrowheads="1"/>
          </p:cNvSpPr>
          <p:nvPr/>
        </p:nvSpPr>
        <p:spPr bwMode="auto">
          <a:xfrm>
            <a:off x="2999216" y="5607925"/>
            <a:ext cx="564289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Which combinations make sense?</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8"/>
                                        </p:tgtEl>
                                        <p:attrNameLst>
                                          <p:attrName>style.visibility</p:attrName>
                                        </p:attrNameLst>
                                      </p:cBhvr>
                                      <p:to>
                                        <p:strVal val="visible"/>
                                      </p:to>
                                    </p:set>
                                    <p:animEffect transition="in" filter="blinds(horizontal)">
                                      <p:cBhvr>
                                        <p:cTn id="7" dur="500"/>
                                        <p:tgtEl>
                                          <p:spTgt spid="3277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2777"/>
                                        </p:tgtEl>
                                        <p:attrNameLst>
                                          <p:attrName>style.visibility</p:attrName>
                                        </p:attrNameLst>
                                      </p:cBhvr>
                                      <p:to>
                                        <p:strVal val="visible"/>
                                      </p:to>
                                    </p:set>
                                    <p:animEffect transition="in" filter="blinds(horizontal)">
                                      <p:cBhvr>
                                        <p:cTn id="11" dur="500"/>
                                        <p:tgtEl>
                                          <p:spTgt spid="3277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2776"/>
                                        </p:tgtEl>
                                        <p:attrNameLst>
                                          <p:attrName>style.visibility</p:attrName>
                                        </p:attrNameLst>
                                      </p:cBhvr>
                                      <p:to>
                                        <p:strVal val="visible"/>
                                      </p:to>
                                    </p:set>
                                    <p:animEffect transition="in" filter="blinds(horizontal)">
                                      <p:cBhvr>
                                        <p:cTn id="15" dur="500"/>
                                        <p:tgtEl>
                                          <p:spTgt spid="3277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783"/>
                                        </p:tgtEl>
                                        <p:attrNameLst>
                                          <p:attrName>style.visibility</p:attrName>
                                        </p:attrNameLst>
                                      </p:cBhvr>
                                      <p:to>
                                        <p:strVal val="visible"/>
                                      </p:to>
                                    </p:set>
                                    <p:animEffect transition="in" filter="blinds(horizontal)">
                                      <p:cBhvr>
                                        <p:cTn id="20" dur="500"/>
                                        <p:tgtEl>
                                          <p:spTgt spid="32783"/>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32782"/>
                                        </p:tgtEl>
                                        <p:attrNameLst>
                                          <p:attrName>style.visibility</p:attrName>
                                        </p:attrNameLst>
                                      </p:cBhvr>
                                      <p:to>
                                        <p:strVal val="visible"/>
                                      </p:to>
                                    </p:set>
                                    <p:animEffect transition="in" filter="blinds(horizontal)">
                                      <p:cBhvr>
                                        <p:cTn id="24" dur="500"/>
                                        <p:tgtEl>
                                          <p:spTgt spid="3278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2779"/>
                                        </p:tgtEl>
                                        <p:attrNameLst>
                                          <p:attrName>style.visibility</p:attrName>
                                        </p:attrNameLst>
                                      </p:cBhvr>
                                      <p:to>
                                        <p:strVal val="visible"/>
                                      </p:to>
                                    </p:set>
                                    <p:animEffect transition="in" filter="blinds(horizontal)">
                                      <p:cBhvr>
                                        <p:cTn id="33" dur="500"/>
                                        <p:tgtEl>
                                          <p:spTgt spid="32779"/>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32780"/>
                                        </p:tgtEl>
                                        <p:attrNameLst>
                                          <p:attrName>style.visibility</p:attrName>
                                        </p:attrNameLst>
                                      </p:cBhvr>
                                      <p:to>
                                        <p:strVal val="visible"/>
                                      </p:to>
                                    </p:set>
                                    <p:animEffect transition="in" filter="blinds(horizontal)">
                                      <p:cBhvr>
                                        <p:cTn id="37" dur="500"/>
                                        <p:tgtEl>
                                          <p:spTgt spid="32780"/>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32781"/>
                                        </p:tgtEl>
                                        <p:attrNameLst>
                                          <p:attrName>style.visibility</p:attrName>
                                        </p:attrNameLst>
                                      </p:cBhvr>
                                      <p:to>
                                        <p:strVal val="visible"/>
                                      </p:to>
                                    </p:set>
                                    <p:animEffect transition="in" filter="blinds(horizontal)">
                                      <p:cBhvr>
                                        <p:cTn id="41" dur="500"/>
                                        <p:tgtEl>
                                          <p:spTgt spid="3278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linds(horizontal)">
                                      <p:cBhvr>
                                        <p:cTn id="46" dur="500"/>
                                        <p:tgtEl>
                                          <p:spTgt spid="28"/>
                                        </p:tgtEl>
                                      </p:cBhvr>
                                    </p:animEffect>
                                  </p:childTnLst>
                                </p:cTn>
                              </p:par>
                            </p:childTnLst>
                          </p:cTn>
                        </p:par>
                        <p:par>
                          <p:cTn id="47" fill="hold">
                            <p:stCondLst>
                              <p:cond delay="500"/>
                            </p:stCondLst>
                            <p:childTnLst>
                              <p:par>
                                <p:cTn id="48" presetID="3"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par>
                          <p:cTn id="51" fill="hold">
                            <p:stCondLst>
                              <p:cond delay="1000"/>
                            </p:stCondLst>
                            <p:childTnLst>
                              <p:par>
                                <p:cTn id="52" presetID="3" presetClass="entr" presetSubtype="10"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linds(horizontal)">
                                      <p:cBhvr>
                                        <p:cTn id="54" dur="500"/>
                                        <p:tgtEl>
                                          <p:spTgt spid="40"/>
                                        </p:tgtEl>
                                      </p:cBhvr>
                                    </p:animEffect>
                                  </p:childTnLst>
                                </p:cTn>
                              </p:par>
                            </p:childTnLst>
                          </p:cTn>
                        </p:par>
                        <p:par>
                          <p:cTn id="55" fill="hold">
                            <p:stCondLst>
                              <p:cond delay="1500"/>
                            </p:stCondLst>
                            <p:childTnLst>
                              <p:par>
                                <p:cTn id="56" presetID="3" presetClass="entr" presetSubtype="10"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par>
                          <p:cTn id="59" fill="hold">
                            <p:stCondLst>
                              <p:cond delay="2000"/>
                            </p:stCondLst>
                            <p:childTnLst>
                              <p:par>
                                <p:cTn id="60" presetID="3" presetClass="entr" presetSubtype="10"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linds(horizontal)">
                                      <p:cBhvr>
                                        <p:cTn id="62" dur="500"/>
                                        <p:tgtEl>
                                          <p:spTgt spid="37"/>
                                        </p:tgtEl>
                                      </p:cBhvr>
                                    </p:animEffect>
                                  </p:childTnLst>
                                </p:cTn>
                              </p:par>
                            </p:childTnLst>
                          </p:cTn>
                        </p:par>
                        <p:par>
                          <p:cTn id="63" fill="hold">
                            <p:stCondLst>
                              <p:cond delay="2500"/>
                            </p:stCondLst>
                            <p:childTnLst>
                              <p:par>
                                <p:cTn id="64" presetID="3" presetClass="entr" presetSubtype="1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linds(horizontal)">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p:bldP spid="32777" grpId="0"/>
      <p:bldP spid="32778" grpId="0"/>
      <p:bldP spid="32779" grpId="0"/>
      <p:bldP spid="32780" grpId="0"/>
      <p:bldP spid="32781" grpId="0"/>
      <p:bldP spid="32782" grpId="0"/>
      <p:bldP spid="32783" grpId="0"/>
      <p:bldP spid="26" grpId="0"/>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Multicores</a:t>
            </a:r>
            <a:endParaRPr lang="en-US" dirty="0"/>
          </a:p>
        </p:txBody>
      </p:sp>
      <p:sp>
        <p:nvSpPr>
          <p:cNvPr id="3" name="Date Placeholder 2"/>
          <p:cNvSpPr>
            <a:spLocks noGrp="1"/>
          </p:cNvSpPr>
          <p:nvPr>
            <p:ph type="dt" sz="half" idx="10"/>
          </p:nvPr>
        </p:nvSpPr>
        <p:spPr>
          <a:xfrm>
            <a:off x="424873" y="6137563"/>
            <a:ext cx="1905000" cy="457200"/>
          </a:xfrm>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36</a:t>
            </a:fld>
            <a:endParaRPr lang="en-US"/>
          </a:p>
        </p:txBody>
      </p:sp>
      <p:pic>
        <p:nvPicPr>
          <p:cNvPr id="6" name="Picture 44"/>
          <p:cNvPicPr>
            <a:picLocks noChangeAspect="1" noChangeArrowheads="1"/>
          </p:cNvPicPr>
          <p:nvPr/>
        </p:nvPicPr>
        <p:blipFill>
          <a:blip r:embed="rId3" cstate="print"/>
          <a:srcRect/>
          <a:stretch>
            <a:fillRect/>
          </a:stretch>
        </p:blipFill>
        <p:spPr bwMode="auto">
          <a:xfrm>
            <a:off x="3402536" y="2157413"/>
            <a:ext cx="3440179" cy="3321842"/>
          </a:xfrm>
          <a:prstGeom prst="rect">
            <a:avLst/>
          </a:prstGeom>
          <a:noFill/>
          <a:ln w="9525">
            <a:noFill/>
            <a:miter lim="800000"/>
            <a:headEnd/>
            <a:tailEnd/>
          </a:ln>
        </p:spPr>
      </p:pic>
      <p:sp>
        <p:nvSpPr>
          <p:cNvPr id="7" name="Line 45"/>
          <p:cNvSpPr>
            <a:spLocks noChangeShapeType="1"/>
          </p:cNvSpPr>
          <p:nvPr/>
        </p:nvSpPr>
        <p:spPr bwMode="auto">
          <a:xfrm>
            <a:off x="1965325" y="4272499"/>
            <a:ext cx="0" cy="0"/>
          </a:xfrm>
          <a:prstGeom prst="line">
            <a:avLst/>
          </a:prstGeom>
          <a:noFill/>
          <a:ln w="9525">
            <a:solidFill>
              <a:schemeClr val="tx1"/>
            </a:solidFill>
            <a:round/>
            <a:headEnd/>
            <a:tailEnd/>
          </a:ln>
        </p:spPr>
        <p:txBody>
          <a:bodyPr/>
          <a:lstStyle/>
          <a:p>
            <a:endParaRPr lang="en-US"/>
          </a:p>
        </p:txBody>
      </p:sp>
      <p:sp>
        <p:nvSpPr>
          <p:cNvPr id="20" name="Text Box 58"/>
          <p:cNvSpPr txBox="1">
            <a:spLocks noChangeArrowheads="1"/>
          </p:cNvSpPr>
          <p:nvPr/>
        </p:nvSpPr>
        <p:spPr bwMode="auto">
          <a:xfrm>
            <a:off x="7036680" y="2878138"/>
            <a:ext cx="1714500" cy="1373187"/>
          </a:xfrm>
          <a:prstGeom prst="rect">
            <a:avLst/>
          </a:prstGeom>
          <a:noFill/>
          <a:ln w="9525">
            <a:noFill/>
            <a:miter lim="800000"/>
            <a:headEnd/>
            <a:tailEnd/>
          </a:ln>
        </p:spPr>
        <p:txBody>
          <a:bodyPr>
            <a:spAutoFit/>
          </a:bodyPr>
          <a:lstStyle/>
          <a:p>
            <a:pPr eaLnBrk="0" hangingPunct="0"/>
            <a:r>
              <a:rPr lang="en-US" sz="2800" b="1" dirty="0">
                <a:latin typeface="Arial" pitchFamily="34" charset="0"/>
                <a:cs typeface="Arial" pitchFamily="34" charset="0"/>
              </a:rPr>
              <a:t>Sun T2000</a:t>
            </a:r>
          </a:p>
          <a:p>
            <a:pPr eaLnBrk="0" hangingPunct="0"/>
            <a:r>
              <a:rPr lang="en-US" sz="2800" b="1" dirty="0">
                <a:latin typeface="Arial" pitchFamily="34" charset="0"/>
                <a:cs typeface="Arial" pitchFamily="34" charset="0"/>
              </a:rPr>
              <a:t>Niagara</a:t>
            </a:r>
          </a:p>
        </p:txBody>
      </p:sp>
      <p:sp>
        <p:nvSpPr>
          <p:cNvPr id="21" name="TextBox 20"/>
          <p:cNvSpPr txBox="1"/>
          <p:nvPr/>
        </p:nvSpPr>
        <p:spPr>
          <a:xfrm>
            <a:off x="258441" y="3136065"/>
            <a:ext cx="2744662" cy="1384995"/>
          </a:xfrm>
          <a:prstGeom prst="rect">
            <a:avLst/>
          </a:prstGeom>
          <a:noFill/>
        </p:spPr>
        <p:txBody>
          <a:bodyPr wrap="none" rtlCol="0">
            <a:spAutoFit/>
          </a:bodyPr>
          <a:lstStyle/>
          <a:p>
            <a:r>
              <a:rPr lang="en-US" sz="2800" dirty="0" smtClean="0">
                <a:latin typeface="Arial" pitchFamily="34" charset="0"/>
                <a:cs typeface="Arial" pitchFamily="34" charset="0"/>
              </a:rPr>
              <a:t>Asynchronous</a:t>
            </a:r>
          </a:p>
          <a:p>
            <a:r>
              <a:rPr lang="en-US" sz="2800" dirty="0" smtClean="0">
                <a:latin typeface="Arial" pitchFamily="34" charset="0"/>
                <a:cs typeface="Arial" pitchFamily="34" charset="0"/>
              </a:rPr>
              <a:t>Wait-free</a:t>
            </a:r>
          </a:p>
          <a:p>
            <a:r>
              <a:rPr lang="en-US" sz="2800" dirty="0" smtClean="0">
                <a:latin typeface="Arial" pitchFamily="34" charset="0"/>
                <a:cs typeface="Arial" pitchFamily="34" charset="0"/>
              </a:rPr>
              <a:t>Shared Memory</a:t>
            </a:r>
          </a:p>
        </p:txBody>
      </p:sp>
      <p:sp>
        <p:nvSpPr>
          <p:cNvPr id="22" name="Left Brace 21"/>
          <p:cNvSpPr/>
          <p:nvPr/>
        </p:nvSpPr>
        <p:spPr bwMode="auto">
          <a:xfrm>
            <a:off x="2826327" y="2479964"/>
            <a:ext cx="526473" cy="2632363"/>
          </a:xfrm>
          <a:prstGeom prst="leftBrac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Computing</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37</a:t>
            </a:fld>
            <a:endParaRPr lang="en-US"/>
          </a:p>
        </p:txBody>
      </p:sp>
      <p:pic>
        <p:nvPicPr>
          <p:cNvPr id="5" name="Picture 4" descr="http://yangrossman.com/internet-map.gif"/>
          <p:cNvPicPr>
            <a:picLocks noChangeAspect="1" noChangeArrowheads="1"/>
          </p:cNvPicPr>
          <p:nvPr/>
        </p:nvPicPr>
        <p:blipFill>
          <a:blip r:embed="rId3" cstate="print"/>
          <a:srcRect/>
          <a:stretch>
            <a:fillRect/>
          </a:stretch>
        </p:blipFill>
        <p:spPr bwMode="auto">
          <a:xfrm>
            <a:off x="5550581" y="2192770"/>
            <a:ext cx="2302275" cy="1686501"/>
          </a:xfrm>
          <a:prstGeom prst="rect">
            <a:avLst/>
          </a:prstGeom>
          <a:noFill/>
        </p:spPr>
      </p:pic>
      <p:pic>
        <p:nvPicPr>
          <p:cNvPr id="6" name="Picture 12" descr="http://www.wired.com/images_blogs/photos/uncategorized/2007/06/09/vehicular_sensor_networks.jpg"/>
          <p:cNvPicPr>
            <a:picLocks noChangeAspect="1" noChangeArrowheads="1"/>
          </p:cNvPicPr>
          <p:nvPr/>
        </p:nvPicPr>
        <p:blipFill>
          <a:blip r:embed="rId4" cstate="print"/>
          <a:srcRect/>
          <a:stretch>
            <a:fillRect/>
          </a:stretch>
        </p:blipFill>
        <p:spPr bwMode="auto">
          <a:xfrm>
            <a:off x="5567522" y="4446283"/>
            <a:ext cx="2268393" cy="1783210"/>
          </a:xfrm>
          <a:prstGeom prst="rect">
            <a:avLst/>
          </a:prstGeom>
          <a:noFill/>
        </p:spPr>
      </p:pic>
      <p:sp>
        <p:nvSpPr>
          <p:cNvPr id="7" name="TextBox 6"/>
          <p:cNvSpPr txBox="1"/>
          <p:nvPr/>
        </p:nvSpPr>
        <p:spPr>
          <a:xfrm>
            <a:off x="4013046" y="4983945"/>
            <a:ext cx="1082348" cy="707886"/>
          </a:xfrm>
          <a:prstGeom prst="rect">
            <a:avLst/>
          </a:prstGeom>
          <a:noFill/>
        </p:spPr>
        <p:txBody>
          <a:bodyPr wrap="none" rtlCol="0">
            <a:spAutoFit/>
          </a:bodyPr>
          <a:lstStyle/>
          <a:p>
            <a:r>
              <a:rPr lang="en-US" sz="2000" dirty="0" smtClean="0">
                <a:latin typeface="Arial" pitchFamily="34" charset="0"/>
                <a:cs typeface="Arial" pitchFamily="34" charset="0"/>
              </a:rPr>
              <a:t>Sensor</a:t>
            </a:r>
          </a:p>
          <a:p>
            <a:r>
              <a:rPr lang="en-US" sz="2000" dirty="0" smtClean="0">
                <a:latin typeface="Arial" pitchFamily="34" charset="0"/>
                <a:cs typeface="Arial" pitchFamily="34" charset="0"/>
              </a:rPr>
              <a:t>network</a:t>
            </a:r>
          </a:p>
        </p:txBody>
      </p:sp>
      <p:sp>
        <p:nvSpPr>
          <p:cNvPr id="8" name="TextBox 7"/>
          <p:cNvSpPr txBox="1"/>
          <p:nvPr/>
        </p:nvSpPr>
        <p:spPr>
          <a:xfrm>
            <a:off x="4028275" y="2835965"/>
            <a:ext cx="1051891" cy="400110"/>
          </a:xfrm>
          <a:prstGeom prst="rect">
            <a:avLst/>
          </a:prstGeom>
          <a:noFill/>
        </p:spPr>
        <p:txBody>
          <a:bodyPr wrap="none" rtlCol="0">
            <a:spAutoFit/>
          </a:bodyPr>
          <a:lstStyle/>
          <a:p>
            <a:r>
              <a:rPr lang="en-US" sz="2000" dirty="0" smtClean="0">
                <a:latin typeface="Arial" pitchFamily="34" charset="0"/>
                <a:cs typeface="Arial" pitchFamily="34" charset="0"/>
              </a:rPr>
              <a:t>Internet</a:t>
            </a:r>
          </a:p>
        </p:txBody>
      </p:sp>
      <p:sp>
        <p:nvSpPr>
          <p:cNvPr id="9" name="TextBox 8"/>
          <p:cNvSpPr txBox="1"/>
          <p:nvPr/>
        </p:nvSpPr>
        <p:spPr>
          <a:xfrm>
            <a:off x="1032263" y="3976257"/>
            <a:ext cx="2194832" cy="707886"/>
          </a:xfrm>
          <a:prstGeom prst="rect">
            <a:avLst/>
          </a:prstGeom>
          <a:noFill/>
        </p:spPr>
        <p:txBody>
          <a:bodyPr wrap="none" rtlCol="0">
            <a:spAutoFit/>
          </a:bodyPr>
          <a:lstStyle/>
          <a:p>
            <a:r>
              <a:rPr lang="en-US" sz="2000" dirty="0" smtClean="0">
                <a:latin typeface="Arial" pitchFamily="34" charset="0"/>
                <a:cs typeface="Arial" pitchFamily="34" charset="0"/>
              </a:rPr>
              <a:t>Asynchronous</a:t>
            </a:r>
          </a:p>
          <a:p>
            <a:r>
              <a:rPr lang="en-US" sz="2000" dirty="0" smtClean="0">
                <a:latin typeface="Arial" pitchFamily="34" charset="0"/>
                <a:cs typeface="Arial" pitchFamily="34" charset="0"/>
              </a:rPr>
              <a:t>Message-passing</a:t>
            </a:r>
          </a:p>
        </p:txBody>
      </p:sp>
      <p:sp>
        <p:nvSpPr>
          <p:cNvPr id="11" name="Left Brace 10"/>
          <p:cNvSpPr/>
          <p:nvPr/>
        </p:nvSpPr>
        <p:spPr bwMode="auto">
          <a:xfrm>
            <a:off x="3228109" y="3117276"/>
            <a:ext cx="762000" cy="2285999"/>
          </a:xfrm>
          <a:prstGeom prst="leftBrac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Parallel Computing</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38</a:t>
            </a:fld>
            <a:endParaRPr lang="en-US"/>
          </a:p>
        </p:txBody>
      </p:sp>
      <p:pic>
        <p:nvPicPr>
          <p:cNvPr id="5" name="Picture 8" descr="http://www.nvidia.com/docs/IO/42066/GeForce_7200_GS_3qtr.jpg"/>
          <p:cNvPicPr>
            <a:picLocks noChangeAspect="1" noChangeArrowheads="1"/>
          </p:cNvPicPr>
          <p:nvPr/>
        </p:nvPicPr>
        <p:blipFill>
          <a:blip r:embed="rId3" cstate="print"/>
          <a:srcRect/>
          <a:stretch>
            <a:fillRect/>
          </a:stretch>
        </p:blipFill>
        <p:spPr bwMode="auto">
          <a:xfrm>
            <a:off x="4577121" y="2812474"/>
            <a:ext cx="2890479" cy="1925782"/>
          </a:xfrm>
          <a:prstGeom prst="rect">
            <a:avLst/>
          </a:prstGeom>
          <a:noFill/>
        </p:spPr>
      </p:pic>
      <p:sp>
        <p:nvSpPr>
          <p:cNvPr id="7" name="TextBox 6"/>
          <p:cNvSpPr txBox="1"/>
          <p:nvPr/>
        </p:nvSpPr>
        <p:spPr>
          <a:xfrm>
            <a:off x="832164" y="3722773"/>
            <a:ext cx="2432077" cy="1015663"/>
          </a:xfrm>
          <a:prstGeom prst="rect">
            <a:avLst/>
          </a:prstGeom>
          <a:noFill/>
        </p:spPr>
        <p:txBody>
          <a:bodyPr wrap="none" rtlCol="0">
            <a:spAutoFit/>
          </a:bodyPr>
          <a:lstStyle/>
          <a:p>
            <a:r>
              <a:rPr lang="en-US" sz="2000" dirty="0" smtClean="0">
                <a:latin typeface="Arial" pitchFamily="34" charset="0"/>
                <a:cs typeface="Arial" pitchFamily="34" charset="0"/>
              </a:rPr>
              <a:t>Synchronous</a:t>
            </a:r>
          </a:p>
          <a:p>
            <a:r>
              <a:rPr lang="en-US" sz="2000" dirty="0" smtClean="0">
                <a:latin typeface="Arial" pitchFamily="34" charset="0"/>
                <a:cs typeface="Arial" pitchFamily="34" charset="0"/>
              </a:rPr>
              <a:t>Message-passing</a:t>
            </a:r>
          </a:p>
          <a:p>
            <a:r>
              <a:rPr lang="en-US" sz="2000" dirty="0" smtClean="0">
                <a:latin typeface="Arial" pitchFamily="34" charset="0"/>
                <a:cs typeface="Arial" pitchFamily="34" charset="0"/>
              </a:rPr>
              <a:t>(or shared memory)</a:t>
            </a:r>
          </a:p>
        </p:txBody>
      </p:sp>
      <p:sp>
        <p:nvSpPr>
          <p:cNvPr id="8" name="Left Brace 7"/>
          <p:cNvSpPr/>
          <p:nvPr/>
        </p:nvSpPr>
        <p:spPr bwMode="auto">
          <a:xfrm>
            <a:off x="3228109" y="3117276"/>
            <a:ext cx="762000" cy="2285999"/>
          </a:xfrm>
          <a:prstGeom prst="leftBrac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9" name="TextBox 8"/>
          <p:cNvSpPr txBox="1"/>
          <p:nvPr/>
        </p:nvSpPr>
        <p:spPr>
          <a:xfrm>
            <a:off x="5554905" y="4779818"/>
            <a:ext cx="962123" cy="523220"/>
          </a:xfrm>
          <a:prstGeom prst="rect">
            <a:avLst/>
          </a:prstGeom>
          <a:noFill/>
        </p:spPr>
        <p:txBody>
          <a:bodyPr wrap="none" rtlCol="0">
            <a:spAutoFit/>
          </a:bodyPr>
          <a:lstStyle/>
          <a:p>
            <a:r>
              <a:rPr lang="en-US" sz="2800" dirty="0" smtClean="0">
                <a:latin typeface="Arial" pitchFamily="34" charset="0"/>
                <a:cs typeface="Arial" pitchFamily="34" charset="0"/>
              </a:rPr>
              <a:t>GPU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Reasoning</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39</a:t>
            </a:fld>
            <a:endParaRPr lang="en-US"/>
          </a:p>
        </p:txBody>
      </p:sp>
      <p:pic>
        <p:nvPicPr>
          <p:cNvPr id="5" name="Picture 4"/>
          <p:cNvPicPr>
            <a:picLocks noChangeAspect="1" noChangeArrowheads="1"/>
          </p:cNvPicPr>
          <p:nvPr/>
        </p:nvPicPr>
        <p:blipFill>
          <a:blip r:embed="rId3" cstate="print"/>
          <a:srcRect/>
          <a:stretch>
            <a:fillRect/>
          </a:stretch>
        </p:blipFill>
        <p:spPr bwMode="auto">
          <a:xfrm>
            <a:off x="2315990" y="2513909"/>
            <a:ext cx="4673600" cy="2379663"/>
          </a:xfrm>
          <a:prstGeom prst="rect">
            <a:avLst/>
          </a:prstGeom>
          <a:noFill/>
          <a:ln w="38100" algn="ctr">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4"/>
          <p:cNvSpPr>
            <a:spLocks noGrp="1" noChangeArrowheads="1"/>
          </p:cNvSpPr>
          <p:nvPr>
            <p:ph type="title"/>
          </p:nvPr>
        </p:nvSpPr>
        <p:spPr/>
        <p:txBody>
          <a:bodyPr/>
          <a:lstStyle/>
          <a:p>
            <a:r>
              <a:rPr lang="en-US" dirty="0" smtClean="0"/>
              <a:t>Today</a:t>
            </a:r>
          </a:p>
        </p:txBody>
      </p:sp>
      <p:sp>
        <p:nvSpPr>
          <p:cNvPr id="3174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174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1751"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39"/>
          <p:cNvGrpSpPr>
            <a:grpSpLocks/>
          </p:cNvGrpSpPr>
          <p:nvPr/>
        </p:nvGrpSpPr>
        <p:grpSpPr bwMode="auto">
          <a:xfrm>
            <a:off x="3998913" y="4551363"/>
            <a:ext cx="1146175" cy="1000125"/>
            <a:chOff x="1043" y="2546"/>
            <a:chExt cx="869" cy="740"/>
          </a:xfrm>
        </p:grpSpPr>
        <p:sp>
          <p:nvSpPr>
            <p:cNvPr id="31776"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7"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8"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9"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80"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31781" name="Rectangle 45"/>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31782"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83"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31753"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dirty="0" smtClean="0">
                <a:solidFill>
                  <a:srgbClr val="FF0000"/>
                </a:solidFill>
                <a:latin typeface="Arial" pitchFamily="34" charset="0"/>
                <a:cs typeface="Arial" pitchFamily="34" charset="0"/>
              </a:rPr>
              <a:t>?</a:t>
            </a:r>
            <a:endParaRPr lang="en-US" sz="4400" b="1" dirty="0">
              <a:solidFill>
                <a:srgbClr val="FF0000"/>
              </a:solidFill>
              <a:latin typeface="Arial" pitchFamily="34" charset="0"/>
              <a:cs typeface="Arial" pitchFamily="34" charset="0"/>
            </a:endParaRPr>
          </a:p>
        </p:txBody>
      </p:sp>
      <p:sp>
        <p:nvSpPr>
          <p:cNvPr id="31754"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dirty="0" smtClean="0">
                <a:solidFill>
                  <a:srgbClr val="33CC33"/>
                </a:solidFill>
                <a:latin typeface="Arial" pitchFamily="34" charset="0"/>
                <a:cs typeface="Arial" pitchFamily="34" charset="0"/>
              </a:rPr>
              <a:t>?</a:t>
            </a:r>
            <a:endParaRPr lang="en-US" sz="4400" b="1" dirty="0">
              <a:solidFill>
                <a:srgbClr val="33CC33"/>
              </a:solidFill>
              <a:latin typeface="Arial" pitchFamily="34" charset="0"/>
              <a:cs typeface="Arial" pitchFamily="34" charset="0"/>
            </a:endParaRPr>
          </a:p>
        </p:txBody>
      </p:sp>
      <p:grpSp>
        <p:nvGrpSpPr>
          <p:cNvPr id="3" name="Group 50"/>
          <p:cNvGrpSpPr>
            <a:grpSpLocks/>
          </p:cNvGrpSpPr>
          <p:nvPr/>
        </p:nvGrpSpPr>
        <p:grpSpPr bwMode="auto">
          <a:xfrm>
            <a:off x="1879600" y="2784475"/>
            <a:ext cx="1447800" cy="1295400"/>
            <a:chOff x="3168" y="1824"/>
            <a:chExt cx="912" cy="816"/>
          </a:xfrm>
        </p:grpSpPr>
        <p:sp>
          <p:nvSpPr>
            <p:cNvPr id="3176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7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177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177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177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7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7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60"/>
          <p:cNvGrpSpPr>
            <a:grpSpLocks/>
          </p:cNvGrpSpPr>
          <p:nvPr/>
        </p:nvGrpSpPr>
        <p:grpSpPr bwMode="auto">
          <a:xfrm flipH="1">
            <a:off x="5165725" y="2786063"/>
            <a:ext cx="1447800" cy="1295400"/>
            <a:chOff x="3168" y="1824"/>
            <a:chExt cx="912" cy="816"/>
          </a:xfrm>
        </p:grpSpPr>
        <p:sp>
          <p:nvSpPr>
            <p:cNvPr id="317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1757"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4400" b="1" dirty="0" smtClean="0">
                <a:solidFill>
                  <a:srgbClr val="9966FF"/>
                </a:solidFill>
                <a:latin typeface="Arial" pitchFamily="34" charset="0"/>
                <a:cs typeface="Arial" pitchFamily="34" charset="0"/>
              </a:rPr>
              <a:t>?</a:t>
            </a:r>
            <a:endParaRPr lang="en-US" sz="4400" b="1" dirty="0">
              <a:solidFill>
                <a:srgbClr val="9966FF"/>
              </a:solidFill>
              <a:latin typeface="Arial" pitchFamily="34" charset="0"/>
              <a:cs typeface="Arial" pitchFamily="34" charset="0"/>
            </a:endParaRPr>
          </a:p>
        </p:txBody>
      </p:sp>
      <p:sp>
        <p:nvSpPr>
          <p:cNvPr id="39" name="Date Placeholder 2"/>
          <p:cNvSpPr>
            <a:spLocks noGrp="1"/>
          </p:cNvSpPr>
          <p:nvPr>
            <p:ph type="dt" sz="half" idx="10"/>
          </p:nvPr>
        </p:nvSpPr>
        <p:spPr>
          <a:xfrm>
            <a:off x="838200" y="6400800"/>
            <a:ext cx="1905000" cy="457200"/>
          </a:xfrm>
        </p:spPr>
        <p:txBody>
          <a:bodyPr/>
          <a:lstStyle/>
          <a:p>
            <a:fld id="{4E8BDBEA-5ABB-4842-80BE-9E94F4C3D640}" type="datetime5">
              <a:rPr lang="en-US"/>
              <a:pPr/>
              <a:t>1-Dec-10</a:t>
            </a:fld>
            <a:endParaRPr lang="en-US" dirty="0"/>
          </a:p>
        </p:txBody>
      </p:sp>
      <p:sp>
        <p:nvSpPr>
          <p:cNvPr id="40" name="Slide Number Placeholder 4"/>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4844EFD-EF4E-41CC-9CE0-1AB8DA1413EE}"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Text Box 122"/>
          <p:cNvSpPr txBox="1">
            <a:spLocks noChangeArrowheads="1"/>
          </p:cNvSpPr>
          <p:nvPr/>
        </p:nvSpPr>
        <p:spPr bwMode="auto">
          <a:xfrm>
            <a:off x="3602502" y="5399696"/>
            <a:ext cx="5088825"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Computing is co-ordination and communication </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Reasoning</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1-Dec-10</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40</a:t>
            </a:fld>
            <a:endParaRPr lang="en-US"/>
          </a:p>
        </p:txBody>
      </p:sp>
      <p:pic>
        <p:nvPicPr>
          <p:cNvPr id="210946" name="Picture 2" descr="C:\Users\mph\Documents\talks\itcs2010\god.png"/>
          <p:cNvPicPr>
            <a:picLocks noChangeAspect="1" noChangeArrowheads="1"/>
          </p:cNvPicPr>
          <p:nvPr/>
        </p:nvPicPr>
        <p:blipFill>
          <a:blip r:embed="rId3" cstate="print"/>
          <a:srcRect/>
          <a:stretch>
            <a:fillRect/>
          </a:stretch>
        </p:blipFill>
        <p:spPr bwMode="auto">
          <a:xfrm>
            <a:off x="2811927" y="1816193"/>
            <a:ext cx="3212327" cy="4565527"/>
          </a:xfrm>
          <a:prstGeom prst="rect">
            <a:avLst/>
          </a:prstGeom>
          <a:noFill/>
        </p:spPr>
      </p:pic>
      <p:sp>
        <p:nvSpPr>
          <p:cNvPr id="6" name="Text Box 122"/>
          <p:cNvSpPr txBox="1">
            <a:spLocks noChangeArrowheads="1"/>
          </p:cNvSpPr>
          <p:nvPr/>
        </p:nvSpPr>
        <p:spPr bwMode="auto">
          <a:xfrm>
            <a:off x="761778" y="2185715"/>
            <a:ext cx="542808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Model-independent properties …</a:t>
            </a:r>
            <a:endParaRPr lang="en-US" sz="2800" dirty="0" smtClean="0">
              <a:solidFill>
                <a:schemeClr val="tx1"/>
              </a:solidFill>
              <a:latin typeface="Arial" pitchFamily="34" charset="0"/>
              <a:cs typeface="Arial" pitchFamily="34" charset="0"/>
            </a:endParaRPr>
          </a:p>
        </p:txBody>
      </p:sp>
      <p:sp>
        <p:nvSpPr>
          <p:cNvPr id="7" name="Text Box 122"/>
          <p:cNvSpPr txBox="1">
            <a:spLocks noChangeArrowheads="1"/>
          </p:cNvSpPr>
          <p:nvPr/>
        </p:nvSpPr>
        <p:spPr bwMode="auto">
          <a:xfrm>
            <a:off x="1632605" y="5063208"/>
            <a:ext cx="6707285"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 restricted model-dependent reasoning</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Slide Number Placeholder 2"/>
          <p:cNvSpPr>
            <a:spLocks noGrp="1"/>
          </p:cNvSpPr>
          <p:nvPr>
            <p:ph type="sldNum" sz="quarter" idx="10"/>
          </p:nvPr>
        </p:nvSpPr>
        <p:spPr>
          <a:noFill/>
        </p:spPr>
        <p:txBody>
          <a:bodyPr/>
          <a:lstStyle/>
          <a:p>
            <a:fld id="{F9662913-7592-44AC-A320-BDEE55E73DA9}" type="slidenum">
              <a:rPr lang="ar-SA" smtClean="0"/>
              <a:pPr/>
              <a:t>41</a:t>
            </a:fld>
            <a:endParaRPr lang="en-US" smtClean="0"/>
          </a:p>
        </p:txBody>
      </p:sp>
      <p:sp>
        <p:nvSpPr>
          <p:cNvPr id="194564" name="Rectangle 2"/>
          <p:cNvSpPr>
            <a:spLocks noChangeArrowheads="1"/>
          </p:cNvSpPr>
          <p:nvPr/>
        </p:nvSpPr>
        <p:spPr bwMode="auto">
          <a:xfrm>
            <a:off x="0" y="-6439"/>
            <a:ext cx="9144000" cy="1200329"/>
          </a:xfrm>
          <a:prstGeom prst="rect">
            <a:avLst/>
          </a:prstGeom>
          <a:noFill/>
          <a:ln w="9525" algn="ctr">
            <a:noFill/>
            <a:miter lim="800000"/>
            <a:headEnd/>
            <a:tailEnd/>
          </a:ln>
        </p:spPr>
        <p:txBody>
          <a:bodyPr anchor="ctr">
            <a:spAutoFit/>
          </a:bodyPr>
          <a:lstStyle/>
          <a:p>
            <a:pPr algn="l"/>
            <a:r>
              <a:rPr lang="en-US" sz="2400" dirty="0">
                <a:solidFill>
                  <a:schemeClr val="tx1"/>
                </a:solidFill>
                <a:latin typeface="Arial" pitchFamily="34" charset="0"/>
                <a:cs typeface="Arial" pitchFamily="34" charset="0"/>
                <a:hlinkClick r:id="rId3"/>
              </a:rPr>
              <a:t>  </a:t>
            </a:r>
            <a:r>
              <a:rPr lang="en-US" sz="1800" dirty="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        </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This work is licensed under a </a:t>
            </a:r>
            <a:r>
              <a:rPr lang="en-US" sz="2400" dirty="0">
                <a:solidFill>
                  <a:schemeClr val="tx1"/>
                </a:solidFill>
                <a:latin typeface="Arial" pitchFamily="34" charset="0"/>
                <a:cs typeface="Arial" pitchFamily="34" charset="0"/>
                <a:hlinkClick r:id="rId3"/>
              </a:rPr>
              <a:t>Creative Commons Attribution-</a:t>
            </a:r>
            <a:r>
              <a:rPr lang="en-US" sz="2400" dirty="0" err="1">
                <a:solidFill>
                  <a:schemeClr val="tx1"/>
                </a:solidFill>
                <a:latin typeface="Arial" pitchFamily="34" charset="0"/>
                <a:cs typeface="Arial" pitchFamily="34" charset="0"/>
                <a:hlinkClick r:id="rId3"/>
              </a:rPr>
              <a:t>ShareAlike</a:t>
            </a:r>
            <a:r>
              <a:rPr lang="en-US" sz="2400" dirty="0">
                <a:solidFill>
                  <a:schemeClr val="tx1"/>
                </a:solidFill>
                <a:latin typeface="Arial" pitchFamily="34" charset="0"/>
                <a:cs typeface="Arial" pitchFamily="34" charset="0"/>
                <a:hlinkClick r:id="rId3"/>
              </a:rPr>
              <a:t> 2.5 License</a:t>
            </a:r>
            <a:r>
              <a:rPr lang="en-US" sz="2400" dirty="0">
                <a:solidFill>
                  <a:schemeClr val="tx1"/>
                </a:solidFill>
                <a:latin typeface="Arial" pitchFamily="34" charset="0"/>
                <a:cs typeface="Arial" pitchFamily="34" charset="0"/>
              </a:rPr>
              <a:t>. </a:t>
            </a:r>
          </a:p>
        </p:txBody>
      </p:sp>
      <p:pic>
        <p:nvPicPr>
          <p:cNvPr id="194565" name="Picture 3" descr="Creative Commons License">
            <a:hlinkClick r:id="rId3"/>
          </p:cNvPr>
          <p:cNvPicPr>
            <a:picLocks noChangeAspect="1" noChangeArrowheads="1"/>
          </p:cNvPicPr>
          <p:nvPr/>
        </p:nvPicPr>
        <p:blipFill>
          <a:blip r:embed="rId4" cstate="print"/>
          <a:srcRect/>
          <a:stretch>
            <a:fillRect/>
          </a:stretch>
        </p:blipFill>
        <p:spPr bwMode="auto">
          <a:xfrm>
            <a:off x="182563" y="46038"/>
            <a:ext cx="838200" cy="295275"/>
          </a:xfrm>
          <a:prstGeom prst="rect">
            <a:avLst/>
          </a:prstGeom>
          <a:noFill/>
          <a:ln w="9525">
            <a:noFill/>
            <a:miter lim="800000"/>
            <a:headEnd/>
            <a:tailEnd/>
          </a:ln>
        </p:spPr>
      </p:pic>
      <p:sp>
        <p:nvSpPr>
          <p:cNvPr id="194566" name="Rectangle 4"/>
          <p:cNvSpPr>
            <a:spLocks noChangeArrowheads="1"/>
          </p:cNvSpPr>
          <p:nvPr/>
        </p:nvSpPr>
        <p:spPr bwMode="auto">
          <a:xfrm>
            <a:off x="685800" y="1343025"/>
            <a:ext cx="7772400" cy="4752975"/>
          </a:xfrm>
          <a:prstGeom prst="rect">
            <a:avLst/>
          </a:prstGeom>
          <a:noFill/>
          <a:ln w="9525">
            <a:noFill/>
            <a:miter lim="800000"/>
            <a:headEnd/>
            <a:tailEnd/>
          </a:ln>
        </p:spPr>
        <p:txBody>
          <a:bodyPr/>
          <a:lstStyle/>
          <a:p>
            <a:pPr marL="342900" indent="-342900" algn="l">
              <a:lnSpc>
                <a:spcPct val="80000"/>
              </a:lnSpc>
              <a:spcBef>
                <a:spcPct val="20000"/>
              </a:spcBef>
              <a:buFontTx/>
              <a:buChar char="•"/>
            </a:pPr>
            <a:r>
              <a:rPr lang="en-US" sz="1800" b="1" dirty="0">
                <a:solidFill>
                  <a:schemeClr val="tx1"/>
                </a:solidFill>
                <a:latin typeface="Arial" pitchFamily="34" charset="0"/>
                <a:cs typeface="Arial" pitchFamily="34" charset="0"/>
              </a:rPr>
              <a:t>You are free:</a:t>
            </a:r>
          </a:p>
          <a:p>
            <a:pPr marL="742950" lvl="1" indent="-285750" algn="l">
              <a:lnSpc>
                <a:spcPct val="80000"/>
              </a:lnSpc>
              <a:spcBef>
                <a:spcPct val="20000"/>
              </a:spcBef>
              <a:buFontTx/>
              <a:buChar char="–"/>
            </a:pPr>
            <a:r>
              <a:rPr lang="en-US" sz="1600" b="1" dirty="0">
                <a:solidFill>
                  <a:schemeClr val="tx1"/>
                </a:solidFill>
                <a:latin typeface="Arial" pitchFamily="34" charset="0"/>
                <a:cs typeface="Arial" pitchFamily="34" charset="0"/>
              </a:rPr>
              <a:t>to Share</a:t>
            </a:r>
            <a:r>
              <a:rPr lang="en-US" sz="1600" dirty="0">
                <a:solidFill>
                  <a:schemeClr val="tx1"/>
                </a:solidFill>
                <a:latin typeface="Arial" pitchFamily="34" charset="0"/>
                <a:cs typeface="Arial" pitchFamily="34" charset="0"/>
              </a:rPr>
              <a:t> — to copy, distribute and transmit the work </a:t>
            </a:r>
          </a:p>
          <a:p>
            <a:pPr marL="742950" lvl="1" indent="-285750" algn="l">
              <a:lnSpc>
                <a:spcPct val="80000"/>
              </a:lnSpc>
              <a:spcBef>
                <a:spcPct val="20000"/>
              </a:spcBef>
              <a:buFontTx/>
              <a:buChar char="–"/>
            </a:pPr>
            <a:r>
              <a:rPr lang="en-US" sz="1600" b="1" dirty="0">
                <a:solidFill>
                  <a:schemeClr val="tx1"/>
                </a:solidFill>
                <a:latin typeface="Arial" pitchFamily="34" charset="0"/>
                <a:cs typeface="Arial" pitchFamily="34" charset="0"/>
              </a:rPr>
              <a:t>to Remix</a:t>
            </a:r>
            <a:r>
              <a:rPr lang="en-US" sz="1600" dirty="0">
                <a:solidFill>
                  <a:schemeClr val="tx1"/>
                </a:solidFill>
                <a:latin typeface="Arial" pitchFamily="34" charset="0"/>
                <a:cs typeface="Arial" pitchFamily="34" charset="0"/>
              </a:rPr>
              <a:t> — to adapt the work </a:t>
            </a:r>
          </a:p>
          <a:p>
            <a:pPr marL="342900" indent="-342900" algn="l">
              <a:lnSpc>
                <a:spcPct val="80000"/>
              </a:lnSpc>
              <a:spcBef>
                <a:spcPct val="20000"/>
              </a:spcBef>
              <a:buFontTx/>
              <a:buChar char="•"/>
            </a:pPr>
            <a:r>
              <a:rPr lang="en-US" sz="1800" b="1" dirty="0">
                <a:solidFill>
                  <a:schemeClr val="tx1"/>
                </a:solidFill>
                <a:latin typeface="Arial" pitchFamily="34" charset="0"/>
                <a:cs typeface="Arial" pitchFamily="34" charset="0"/>
              </a:rPr>
              <a:t>Under the following conditions:</a:t>
            </a:r>
          </a:p>
          <a:p>
            <a:pPr marL="742950" lvl="1" indent="-285750" algn="l">
              <a:lnSpc>
                <a:spcPct val="80000"/>
              </a:lnSpc>
              <a:spcBef>
                <a:spcPct val="20000"/>
              </a:spcBef>
              <a:buFontTx/>
              <a:buChar char="–"/>
            </a:pPr>
            <a:r>
              <a:rPr lang="en-US" sz="1600" b="1" dirty="0">
                <a:solidFill>
                  <a:schemeClr val="tx1"/>
                </a:solidFill>
                <a:latin typeface="Arial" pitchFamily="34" charset="0"/>
                <a:cs typeface="Arial" pitchFamily="34" charset="0"/>
              </a:rPr>
              <a:t>Attribution</a:t>
            </a:r>
            <a:r>
              <a:rPr lang="en-US" sz="1600" dirty="0">
                <a:solidFill>
                  <a:schemeClr val="tx1"/>
                </a:solidFill>
                <a:latin typeface="Arial" pitchFamily="34" charset="0"/>
                <a:cs typeface="Arial" pitchFamily="34" charset="0"/>
              </a:rPr>
              <a:t>. You must attribute the work to “The Art of Multiprocessor Programming” (but not in any way that suggests that the authors endorse you or your use of the work). </a:t>
            </a:r>
          </a:p>
          <a:p>
            <a:pPr marL="742950" lvl="1" indent="-285750" algn="l">
              <a:lnSpc>
                <a:spcPct val="80000"/>
              </a:lnSpc>
              <a:spcBef>
                <a:spcPct val="20000"/>
              </a:spcBef>
              <a:buFontTx/>
              <a:buChar char="–"/>
            </a:pPr>
            <a:r>
              <a:rPr lang="en-US" sz="1600" b="1" dirty="0">
                <a:solidFill>
                  <a:schemeClr val="tx1"/>
                </a:solidFill>
                <a:latin typeface="Arial" pitchFamily="34" charset="0"/>
                <a:cs typeface="Arial" pitchFamily="34" charset="0"/>
              </a:rPr>
              <a:t>Share Alike</a:t>
            </a:r>
            <a:r>
              <a:rPr lang="en-US" sz="1600" dirty="0">
                <a:solidFill>
                  <a:schemeClr val="tx1"/>
                </a:solidFill>
                <a:latin typeface="Arial" pitchFamily="34" charset="0"/>
                <a:cs typeface="Arial" pitchFamily="34" charset="0"/>
              </a:rPr>
              <a:t>. If you alter, transform, or build upon this work, you may distribute the resulting work only under the same, similar or a compatible license. </a:t>
            </a:r>
          </a:p>
          <a:p>
            <a:pPr marL="342900" indent="-342900" algn="l">
              <a:lnSpc>
                <a:spcPct val="80000"/>
              </a:lnSpc>
              <a:spcBef>
                <a:spcPct val="20000"/>
              </a:spcBef>
              <a:buFontTx/>
              <a:buChar char="•"/>
            </a:pPr>
            <a:r>
              <a:rPr lang="en-US" sz="1800" dirty="0">
                <a:solidFill>
                  <a:schemeClr val="tx1"/>
                </a:solidFill>
                <a:latin typeface="Arial" pitchFamily="34" charset="0"/>
                <a:cs typeface="Arial" pitchFamily="34" charset="0"/>
              </a:rPr>
              <a:t>For any reuse or distribution, you must make clear to others the license terms of this work. The best way to do this is with a link to</a:t>
            </a:r>
          </a:p>
          <a:p>
            <a:pPr marL="742950" lvl="1" indent="-285750" algn="l">
              <a:lnSpc>
                <a:spcPct val="80000"/>
              </a:lnSpc>
              <a:spcBef>
                <a:spcPct val="20000"/>
              </a:spcBef>
              <a:buFontTx/>
              <a:buChar char="–"/>
            </a:pPr>
            <a:r>
              <a:rPr lang="en-US" sz="1600" dirty="0">
                <a:solidFill>
                  <a:schemeClr val="tx1"/>
                </a:solidFill>
                <a:latin typeface="Arial" pitchFamily="34" charset="0"/>
                <a:cs typeface="Arial" pitchFamily="34" charset="0"/>
              </a:rPr>
              <a:t>http://creativecommons.org/licenses/by-sa/3.0/. </a:t>
            </a:r>
          </a:p>
          <a:p>
            <a:pPr marL="342900" indent="-342900" algn="l">
              <a:lnSpc>
                <a:spcPct val="80000"/>
              </a:lnSpc>
              <a:spcBef>
                <a:spcPct val="20000"/>
              </a:spcBef>
              <a:buFontTx/>
              <a:buChar char="•"/>
            </a:pPr>
            <a:r>
              <a:rPr lang="en-US" sz="1800" dirty="0">
                <a:solidFill>
                  <a:schemeClr val="tx1"/>
                </a:solidFill>
                <a:latin typeface="Arial" pitchFamily="34" charset="0"/>
                <a:cs typeface="Arial" pitchFamily="34" charset="0"/>
              </a:rPr>
              <a:t>Any of the above conditions can be waived if you get permission from the copyright holder. </a:t>
            </a:r>
          </a:p>
          <a:p>
            <a:pPr marL="342900" indent="-342900" algn="l">
              <a:lnSpc>
                <a:spcPct val="80000"/>
              </a:lnSpc>
              <a:spcBef>
                <a:spcPct val="20000"/>
              </a:spcBef>
              <a:buFontTx/>
              <a:buChar char="•"/>
            </a:pPr>
            <a:r>
              <a:rPr lang="en-US" sz="1800" dirty="0">
                <a:solidFill>
                  <a:schemeClr val="tx1"/>
                </a:solidFill>
                <a:latin typeface="Arial" pitchFamily="34" charset="0"/>
                <a:cs typeface="Arial" pitchFamily="34" charset="0"/>
              </a:rPr>
              <a:t>Nothing in this license impairs or restricts the author's moral rights. </a:t>
            </a:r>
          </a:p>
          <a:p>
            <a:pPr marL="342900" indent="-342900" algn="l">
              <a:lnSpc>
                <a:spcPct val="80000"/>
              </a:lnSpc>
              <a:spcBef>
                <a:spcPct val="20000"/>
              </a:spcBef>
              <a:buFontTx/>
              <a:buChar char="•"/>
            </a:pPr>
            <a:endParaRPr lang="en-US" sz="1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E97061-BA2E-4D6F-B15F-ACB42A044AC7}" type="datetime5">
              <a:rPr lang="en-US" smtClean="0"/>
              <a:pPr/>
              <a:t>1-Dec-10</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5</a:t>
            </a:fld>
            <a:endParaRPr lang="en-US"/>
          </a:p>
        </p:txBody>
      </p:sp>
      <p:sp>
        <p:nvSpPr>
          <p:cNvPr id="6" name="TextBox 5"/>
          <p:cNvSpPr txBox="1"/>
          <p:nvPr/>
        </p:nvSpPr>
        <p:spPr>
          <a:xfrm>
            <a:off x="2601716" y="3075709"/>
            <a:ext cx="3321743" cy="523220"/>
          </a:xfrm>
          <a:prstGeom prst="rect">
            <a:avLst/>
          </a:prstGeom>
          <a:noFill/>
        </p:spPr>
        <p:txBody>
          <a:bodyPr wrap="none" rtlCol="0">
            <a:spAutoFit/>
          </a:bodyPr>
          <a:lstStyle/>
          <a:p>
            <a:r>
              <a:rPr lang="en-US" sz="2800" dirty="0" smtClean="0">
                <a:latin typeface="Arial" pitchFamily="34" charset="0"/>
                <a:cs typeface="Arial" pitchFamily="34" charset="0"/>
              </a:rPr>
              <a:t>Here is a puzzle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4"/>
          <p:cNvSpPr>
            <a:spLocks noGrp="1" noChangeArrowheads="1"/>
          </p:cNvSpPr>
          <p:nvPr>
            <p:ph type="title"/>
          </p:nvPr>
        </p:nvSpPr>
        <p:spPr/>
        <p:txBody>
          <a:bodyPr/>
          <a:lstStyle/>
          <a:p>
            <a:r>
              <a:rPr lang="en-US" dirty="0" smtClean="0"/>
              <a:t>Each process has an input …</a:t>
            </a:r>
          </a:p>
        </p:txBody>
      </p:sp>
      <p:grpSp>
        <p:nvGrpSpPr>
          <p:cNvPr id="42" name="Group 41"/>
          <p:cNvGrpSpPr/>
          <p:nvPr/>
        </p:nvGrpSpPr>
        <p:grpSpPr>
          <a:xfrm>
            <a:off x="409575" y="1389063"/>
            <a:ext cx="8162925" cy="5307012"/>
            <a:chOff x="409575" y="1389063"/>
            <a:chExt cx="8162925" cy="5307012"/>
          </a:xfrm>
        </p:grpSpPr>
        <p:sp>
          <p:nvSpPr>
            <p:cNvPr id="3174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latin typeface="Arial" pitchFamily="34" charset="0"/>
                <a:cs typeface="Arial" pitchFamily="34" charset="0"/>
              </a:endParaRPr>
            </a:p>
          </p:txBody>
        </p:sp>
        <p:sp>
          <p:nvSpPr>
            <p:cNvPr id="3174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1751"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39"/>
            <p:cNvGrpSpPr>
              <a:grpSpLocks/>
            </p:cNvGrpSpPr>
            <p:nvPr/>
          </p:nvGrpSpPr>
          <p:grpSpPr bwMode="auto">
            <a:xfrm>
              <a:off x="3998913" y="4551363"/>
              <a:ext cx="1146175" cy="1000125"/>
              <a:chOff x="1043" y="2546"/>
              <a:chExt cx="869" cy="740"/>
            </a:xfrm>
          </p:grpSpPr>
          <p:sp>
            <p:nvSpPr>
              <p:cNvPr id="31776"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7"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8"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9"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80"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31781" name="Rectangle 45"/>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31782"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83"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31753"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a:solidFill>
                    <a:srgbClr val="FF0000"/>
                  </a:solidFill>
                  <a:latin typeface="Arial" pitchFamily="34" charset="0"/>
                  <a:cs typeface="Arial" pitchFamily="34" charset="0"/>
                </a:rPr>
                <a:t>32</a:t>
              </a:r>
            </a:p>
          </p:txBody>
        </p:sp>
        <p:sp>
          <p:nvSpPr>
            <p:cNvPr id="31754"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a:solidFill>
                    <a:srgbClr val="33CC33"/>
                  </a:solidFill>
                  <a:latin typeface="Arial" pitchFamily="34" charset="0"/>
                  <a:cs typeface="Arial" pitchFamily="34" charset="0"/>
                </a:rPr>
                <a:t>19</a:t>
              </a:r>
            </a:p>
          </p:txBody>
        </p:sp>
        <p:grpSp>
          <p:nvGrpSpPr>
            <p:cNvPr id="3" name="Group 50"/>
            <p:cNvGrpSpPr>
              <a:grpSpLocks/>
            </p:cNvGrpSpPr>
            <p:nvPr/>
          </p:nvGrpSpPr>
          <p:grpSpPr bwMode="auto">
            <a:xfrm>
              <a:off x="1879600" y="2784475"/>
              <a:ext cx="1447800" cy="1295400"/>
              <a:chOff x="3168" y="1824"/>
              <a:chExt cx="912" cy="816"/>
            </a:xfrm>
          </p:grpSpPr>
          <p:sp>
            <p:nvSpPr>
              <p:cNvPr id="3176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7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177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177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177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7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7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60"/>
            <p:cNvGrpSpPr>
              <a:grpSpLocks/>
            </p:cNvGrpSpPr>
            <p:nvPr/>
          </p:nvGrpSpPr>
          <p:grpSpPr bwMode="auto">
            <a:xfrm flipH="1">
              <a:off x="5165725" y="2786063"/>
              <a:ext cx="1447800" cy="1295400"/>
              <a:chOff x="3168" y="1824"/>
              <a:chExt cx="912" cy="816"/>
            </a:xfrm>
          </p:grpSpPr>
          <p:sp>
            <p:nvSpPr>
              <p:cNvPr id="317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1757"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4400" b="1">
                  <a:solidFill>
                    <a:srgbClr val="9966FF"/>
                  </a:solidFill>
                  <a:latin typeface="Arial" pitchFamily="34" charset="0"/>
                  <a:cs typeface="Arial" pitchFamily="34" charset="0"/>
                </a:rPr>
                <a:t>21</a:t>
              </a:r>
            </a:p>
          </p:txBody>
        </p:sp>
      </p:grpSp>
      <p:sp>
        <p:nvSpPr>
          <p:cNvPr id="39" name="Date Placeholder 2"/>
          <p:cNvSpPr>
            <a:spLocks noGrp="1"/>
          </p:cNvSpPr>
          <p:nvPr>
            <p:ph type="dt" sz="half" idx="10"/>
          </p:nvPr>
        </p:nvSpPr>
        <p:spPr>
          <a:xfrm>
            <a:off x="838200" y="6400800"/>
            <a:ext cx="1905000" cy="457200"/>
          </a:xfrm>
        </p:spPr>
        <p:txBody>
          <a:bodyPr/>
          <a:lstStyle/>
          <a:p>
            <a:fld id="{4E8BDBEA-5ABB-4842-80BE-9E94F4C3D640}" type="datetime5">
              <a:rPr lang="en-US"/>
              <a:pPr/>
              <a:t>1-Dec-10</a:t>
            </a:fld>
            <a:endParaRPr lang="en-US" dirty="0"/>
          </a:p>
        </p:txBody>
      </p:sp>
      <p:sp>
        <p:nvSpPr>
          <p:cNvPr id="40" name="Slide Number Placeholder 4"/>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4844EFD-EF4E-41CC-9CE0-1AB8DA1413EE}"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2773"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2774" name="Rectangle 4"/>
          <p:cNvSpPr>
            <a:spLocks noGrp="1" noChangeArrowheads="1"/>
          </p:cNvSpPr>
          <p:nvPr>
            <p:ph type="title"/>
          </p:nvPr>
        </p:nvSpPr>
        <p:spPr/>
        <p:txBody>
          <a:bodyPr/>
          <a:lstStyle/>
          <a:p>
            <a:r>
              <a:rPr lang="en-US" dirty="0" smtClean="0"/>
              <a:t>They Communicate …</a:t>
            </a:r>
          </a:p>
        </p:txBody>
      </p:sp>
      <p:sp>
        <p:nvSpPr>
          <p:cNvPr id="32775"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17"/>
          <p:cNvGrpSpPr>
            <a:grpSpLocks/>
          </p:cNvGrpSpPr>
          <p:nvPr/>
        </p:nvGrpSpPr>
        <p:grpSpPr bwMode="auto">
          <a:xfrm>
            <a:off x="1879600" y="2784475"/>
            <a:ext cx="1447800" cy="1295400"/>
            <a:chOff x="3168" y="1824"/>
            <a:chExt cx="912" cy="816"/>
          </a:xfrm>
        </p:grpSpPr>
        <p:sp>
          <p:nvSpPr>
            <p:cNvPr id="32800"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801"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802"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803"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2804"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2805"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2806"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2807"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2808"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3" name="Group 39"/>
          <p:cNvGrpSpPr>
            <a:grpSpLocks/>
          </p:cNvGrpSpPr>
          <p:nvPr/>
        </p:nvGrpSpPr>
        <p:grpSpPr bwMode="auto">
          <a:xfrm rot="-790286">
            <a:off x="3576638" y="4419600"/>
            <a:ext cx="1676400" cy="1752600"/>
            <a:chOff x="3312" y="2640"/>
            <a:chExt cx="1056" cy="1104"/>
          </a:xfrm>
        </p:grpSpPr>
        <p:sp>
          <p:nvSpPr>
            <p:cNvPr id="32790" name="Freeform 40"/>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p>
          </p:txBody>
        </p:sp>
        <p:grpSp>
          <p:nvGrpSpPr>
            <p:cNvPr id="4" name="Group 41"/>
            <p:cNvGrpSpPr>
              <a:grpSpLocks/>
            </p:cNvGrpSpPr>
            <p:nvPr/>
          </p:nvGrpSpPr>
          <p:grpSpPr bwMode="auto">
            <a:xfrm>
              <a:off x="3312" y="2928"/>
              <a:ext cx="837" cy="816"/>
              <a:chOff x="3312" y="2928"/>
              <a:chExt cx="837" cy="816"/>
            </a:xfrm>
          </p:grpSpPr>
          <p:sp>
            <p:nvSpPr>
              <p:cNvPr id="32793" name="Freeform 42"/>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794" name="Freeform 43"/>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795" name="Freeform 44"/>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p>
                <a:endParaRPr lang="en-US"/>
              </a:p>
            </p:txBody>
          </p:sp>
          <p:sp>
            <p:nvSpPr>
              <p:cNvPr id="32796" name="Freeform 45"/>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p>
                <a:endParaRPr lang="en-US"/>
              </a:p>
            </p:txBody>
          </p:sp>
          <p:sp>
            <p:nvSpPr>
              <p:cNvPr id="32797" name="Freeform 46"/>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p>
                <a:endParaRPr lang="en-US"/>
              </a:p>
            </p:txBody>
          </p:sp>
          <p:sp>
            <p:nvSpPr>
              <p:cNvPr id="32798" name="Freeform 47"/>
              <p:cNvSpPr>
                <a:spLocks/>
              </p:cNvSpPr>
              <p:nvPr/>
            </p:nvSpPr>
            <p:spPr bwMode="auto">
              <a:xfrm flipH="1">
                <a:off x="3648" y="3408"/>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2799" name="Freeform 48"/>
              <p:cNvSpPr>
                <a:spLocks/>
              </p:cNvSpPr>
              <p:nvPr/>
            </p:nvSpPr>
            <p:spPr bwMode="auto">
              <a:xfrm flipH="1">
                <a:off x="3840" y="3264"/>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2792" name="Freeform 49"/>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5" name="Group 50"/>
          <p:cNvGrpSpPr>
            <a:grpSpLocks/>
          </p:cNvGrpSpPr>
          <p:nvPr/>
        </p:nvGrpSpPr>
        <p:grpSpPr bwMode="auto">
          <a:xfrm rot="-1266367">
            <a:off x="5100638" y="2524125"/>
            <a:ext cx="1851025" cy="1143000"/>
            <a:chOff x="3024" y="1680"/>
            <a:chExt cx="1166" cy="720"/>
          </a:xfrm>
        </p:grpSpPr>
        <p:sp>
          <p:nvSpPr>
            <p:cNvPr id="32781" name="Freeform 51"/>
            <p:cNvSpPr>
              <a:spLocks/>
            </p:cNvSpPr>
            <p:nvPr/>
          </p:nvSpPr>
          <p:spPr bwMode="auto">
            <a:xfrm rot="17195886" flipH="1">
              <a:off x="3072" y="1824"/>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p>
          </p:txBody>
        </p:sp>
        <p:sp>
          <p:nvSpPr>
            <p:cNvPr id="32782" name="Freeform 52"/>
            <p:cNvSpPr>
              <a:spLocks/>
            </p:cNvSpPr>
            <p:nvPr/>
          </p:nvSpPr>
          <p:spPr bwMode="auto">
            <a:xfrm flipH="1">
              <a:off x="3648" y="168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783" name="Freeform 53"/>
            <p:cNvSpPr>
              <a:spLocks/>
            </p:cNvSpPr>
            <p:nvPr/>
          </p:nvSpPr>
          <p:spPr bwMode="auto">
            <a:xfrm flipH="1">
              <a:off x="3520" y="1776"/>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2784" name="Freeform 54"/>
            <p:cNvSpPr>
              <a:spLocks/>
            </p:cNvSpPr>
            <p:nvPr/>
          </p:nvSpPr>
          <p:spPr bwMode="auto">
            <a:xfrm flipH="1">
              <a:off x="3360" y="1680"/>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2785" name="Freeform 55"/>
            <p:cNvSpPr>
              <a:spLocks/>
            </p:cNvSpPr>
            <p:nvPr/>
          </p:nvSpPr>
          <p:spPr bwMode="auto">
            <a:xfrm flipH="1">
              <a:off x="3648" y="1776"/>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2786" name="Freeform 56"/>
            <p:cNvSpPr>
              <a:spLocks/>
            </p:cNvSpPr>
            <p:nvPr/>
          </p:nvSpPr>
          <p:spPr bwMode="auto">
            <a:xfrm flipH="1">
              <a:off x="3360" y="2016"/>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2787" name="Freeform 57"/>
            <p:cNvSpPr>
              <a:spLocks/>
            </p:cNvSpPr>
            <p:nvPr/>
          </p:nvSpPr>
          <p:spPr bwMode="auto">
            <a:xfrm flipH="1">
              <a:off x="3984" y="1872"/>
              <a:ext cx="206" cy="288"/>
            </a:xfrm>
            <a:custGeom>
              <a:avLst/>
              <a:gdLst>
                <a:gd name="T0" fmla="*/ 118 w 336"/>
                <a:gd name="T1" fmla="*/ 0 h 432"/>
                <a:gd name="T2" fmla="*/ 206 w 336"/>
                <a:gd name="T3" fmla="*/ 64 h 432"/>
                <a:gd name="T4" fmla="*/ 59 w 336"/>
                <a:gd name="T5" fmla="*/ 96 h 432"/>
                <a:gd name="T6" fmla="*/ 59 w 336"/>
                <a:gd name="T7" fmla="*/ 288 h 432"/>
                <a:gd name="T8" fmla="*/ 0 w 336"/>
                <a:gd name="T9" fmla="*/ 224 h 432"/>
                <a:gd name="T10" fmla="*/ 0 w 336"/>
                <a:gd name="T11" fmla="*/ 32 h 432"/>
                <a:gd name="T12" fmla="*/ 118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2788" name="Freeform 58"/>
            <p:cNvSpPr>
              <a:spLocks/>
            </p:cNvSpPr>
            <p:nvPr/>
          </p:nvSpPr>
          <p:spPr bwMode="auto">
            <a:xfrm flipH="1">
              <a:off x="3840" y="2016"/>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2789" name="Freeform 59"/>
            <p:cNvSpPr>
              <a:spLocks/>
            </p:cNvSpPr>
            <p:nvPr/>
          </p:nvSpPr>
          <p:spPr bwMode="auto">
            <a:xfrm rot="17466810" flipH="1">
              <a:off x="3360" y="201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p>
              <a:endParaRPr lang="en-US"/>
            </a:p>
          </p:txBody>
        </p:sp>
      </p:grpSp>
      <p:sp>
        <p:nvSpPr>
          <p:cNvPr id="32779" name="Freeform 38"/>
          <p:cNvSpPr>
            <a:spLocks/>
          </p:cNvSpPr>
          <p:nvPr/>
        </p:nvSpPr>
        <p:spPr bwMode="auto">
          <a:xfrm rot="-639850">
            <a:off x="4429125" y="3627438"/>
            <a:ext cx="838200" cy="762000"/>
          </a:xfrm>
          <a:custGeom>
            <a:avLst/>
            <a:gdLst>
              <a:gd name="T0" fmla="*/ 0 w 528"/>
              <a:gd name="T1" fmla="*/ 762000 h 480"/>
              <a:gd name="T2" fmla="*/ 381000 w 528"/>
              <a:gd name="T3" fmla="*/ 381000 h 480"/>
              <a:gd name="T4" fmla="*/ 0 w 528"/>
              <a:gd name="T5" fmla="*/ 381000 h 480"/>
              <a:gd name="T6" fmla="*/ 838200 w 528"/>
              <a:gd name="T7" fmla="*/ 0 h 480"/>
              <a:gd name="T8" fmla="*/ 457200 w 528"/>
              <a:gd name="T9" fmla="*/ 304800 h 480"/>
              <a:gd name="T10" fmla="*/ 685800 w 528"/>
              <a:gd name="T11" fmla="*/ 304800 h 480"/>
              <a:gd name="T12" fmla="*/ 0 w 528"/>
              <a:gd name="T13" fmla="*/ 76200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p>
        </p:txBody>
      </p:sp>
      <p:sp>
        <p:nvSpPr>
          <p:cNvPr id="32780" name="Freeform 60"/>
          <p:cNvSpPr>
            <a:spLocks/>
          </p:cNvSpPr>
          <p:nvPr/>
        </p:nvSpPr>
        <p:spPr bwMode="auto">
          <a:xfrm rot="-639850">
            <a:off x="4894263" y="3678238"/>
            <a:ext cx="838200" cy="762000"/>
          </a:xfrm>
          <a:custGeom>
            <a:avLst/>
            <a:gdLst>
              <a:gd name="T0" fmla="*/ 0 w 528"/>
              <a:gd name="T1" fmla="*/ 762000 h 480"/>
              <a:gd name="T2" fmla="*/ 381000 w 528"/>
              <a:gd name="T3" fmla="*/ 381000 h 480"/>
              <a:gd name="T4" fmla="*/ 0 w 528"/>
              <a:gd name="T5" fmla="*/ 381000 h 480"/>
              <a:gd name="T6" fmla="*/ 838200 w 528"/>
              <a:gd name="T7" fmla="*/ 0 h 480"/>
              <a:gd name="T8" fmla="*/ 457200 w 528"/>
              <a:gd name="T9" fmla="*/ 304800 h 480"/>
              <a:gd name="T10" fmla="*/ 685800 w 528"/>
              <a:gd name="T11" fmla="*/ 304800 h 480"/>
              <a:gd name="T12" fmla="*/ 0 w 528"/>
              <a:gd name="T13" fmla="*/ 76200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p>
            <a:endParaRPr lang="en-US"/>
          </a:p>
        </p:txBody>
      </p:sp>
      <p:sp>
        <p:nvSpPr>
          <p:cNvPr id="40"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41"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4"/>
          <p:cNvSpPr>
            <a:spLocks noGrp="1" noChangeArrowheads="1"/>
          </p:cNvSpPr>
          <p:nvPr>
            <p:ph type="title"/>
          </p:nvPr>
        </p:nvSpPr>
        <p:spPr/>
        <p:txBody>
          <a:bodyPr/>
          <a:lstStyle/>
          <a:p>
            <a:r>
              <a:rPr lang="en-US" sz="4000" dirty="0" smtClean="0"/>
              <a:t>All Agree on One Input</a:t>
            </a:r>
          </a:p>
        </p:txBody>
      </p:sp>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6"/>
          <p:cNvGrpSpPr>
            <a:grpSpLocks/>
          </p:cNvGrpSpPr>
          <p:nvPr/>
        </p:nvGrpSpPr>
        <p:grpSpPr bwMode="auto">
          <a:xfrm>
            <a:off x="3998913" y="4551363"/>
            <a:ext cx="1146175" cy="1000125"/>
            <a:chOff x="1043" y="2546"/>
            <a:chExt cx="869" cy="740"/>
          </a:xfrm>
        </p:grpSpPr>
        <p:sp>
          <p:nvSpPr>
            <p:cNvPr id="33824"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3825"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3826"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3827"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3828"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33829"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33830"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3831"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a:solidFill>
                  <a:srgbClr val="33CC33"/>
                </a:solidFill>
                <a:latin typeface="Arial" pitchFamily="34" charset="0"/>
                <a:cs typeface="Arial" pitchFamily="34" charset="0"/>
              </a:rPr>
              <a:t>19</a:t>
            </a:r>
          </a:p>
        </p:txBody>
      </p:sp>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a:solidFill>
                  <a:srgbClr val="33CC33"/>
                </a:solidFill>
                <a:latin typeface="Arial" pitchFamily="34" charset="0"/>
                <a:cs typeface="Arial" pitchFamily="34" charset="0"/>
              </a:rPr>
              <a:t>19</a:t>
            </a:r>
          </a:p>
        </p:txBody>
      </p:sp>
      <p:grpSp>
        <p:nvGrpSpPr>
          <p:cNvPr id="3" name="Group 17"/>
          <p:cNvGrpSpPr>
            <a:grpSpLocks/>
          </p:cNvGrpSpPr>
          <p:nvPr/>
        </p:nvGrpSpPr>
        <p:grpSpPr bwMode="auto">
          <a:xfrm>
            <a:off x="1879600" y="2784475"/>
            <a:ext cx="1447800" cy="1295400"/>
            <a:chOff x="3168" y="1824"/>
            <a:chExt cx="912" cy="816"/>
          </a:xfrm>
        </p:grpSpPr>
        <p:sp>
          <p:nvSpPr>
            <p:cNvPr id="3381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1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1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1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381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382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382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2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2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27"/>
          <p:cNvGrpSpPr>
            <a:grpSpLocks/>
          </p:cNvGrpSpPr>
          <p:nvPr/>
        </p:nvGrpSpPr>
        <p:grpSpPr bwMode="auto">
          <a:xfrm flipH="1">
            <a:off x="5165725" y="2786063"/>
            <a:ext cx="1447800" cy="1295400"/>
            <a:chOff x="3168" y="1824"/>
            <a:chExt cx="912" cy="816"/>
          </a:xfrm>
        </p:grpSpPr>
        <p:sp>
          <p:nvSpPr>
            <p:cNvPr id="3380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0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0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0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381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381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381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1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1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3805" name="AutoShape 37"/>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4400" b="1" dirty="0" smtClean="0">
                <a:solidFill>
                  <a:srgbClr val="33CC33"/>
                </a:solidFill>
                <a:latin typeface="Arial" pitchFamily="34" charset="0"/>
                <a:cs typeface="Arial" pitchFamily="34" charset="0"/>
              </a:rPr>
              <a:t>19</a:t>
            </a:r>
            <a:endParaRPr lang="en-US" sz="4400" b="1" dirty="0">
              <a:solidFill>
                <a:srgbClr val="33CC33"/>
              </a:solidFill>
              <a:latin typeface="Arial" pitchFamily="34" charset="0"/>
              <a:cs typeface="Arial" pitchFamily="34" charset="0"/>
            </a:endParaRPr>
          </a:p>
        </p:txBody>
      </p:sp>
      <p:sp>
        <p:nvSpPr>
          <p:cNvPr id="39"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40"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8</a:t>
            </a:fld>
            <a:endParaRPr lang="en-US" dirty="0"/>
          </a:p>
        </p:txBody>
      </p:sp>
      <p:sp>
        <p:nvSpPr>
          <p:cNvPr id="42" name="Text Box 122"/>
          <p:cNvSpPr txBox="1">
            <a:spLocks noChangeArrowheads="1"/>
          </p:cNvSpPr>
          <p:nvPr/>
        </p:nvSpPr>
        <p:spPr bwMode="auto">
          <a:xfrm>
            <a:off x="5761373" y="5757122"/>
            <a:ext cx="190468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consensus</a:t>
            </a:r>
            <a:endParaRPr lang="en-US" sz="28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3797"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3798" name="Rectangle 4"/>
          <p:cNvSpPr>
            <a:spLocks noGrp="1" noChangeArrowheads="1"/>
          </p:cNvSpPr>
          <p:nvPr>
            <p:ph type="title"/>
          </p:nvPr>
        </p:nvSpPr>
        <p:spPr/>
        <p:txBody>
          <a:bodyPr/>
          <a:lstStyle/>
          <a:p>
            <a:r>
              <a:rPr lang="en-US" sz="4000" dirty="0" smtClean="0"/>
              <a:t>Why is this problem hard?</a:t>
            </a:r>
          </a:p>
        </p:txBody>
      </p:sp>
      <p:sp>
        <p:nvSpPr>
          <p:cNvPr id="33799" name="AutoShape 5"/>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sp>
        <p:nvSpPr>
          <p:cNvPr id="33801" name="AutoShape 15"/>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dirty="0" smtClean="0">
                <a:solidFill>
                  <a:srgbClr val="FF0000"/>
                </a:solidFill>
                <a:latin typeface="Arial" pitchFamily="34" charset="0"/>
                <a:cs typeface="Arial" pitchFamily="34" charset="0"/>
              </a:rPr>
              <a:t>?</a:t>
            </a:r>
            <a:endParaRPr lang="en-US" sz="4400" b="1" dirty="0">
              <a:solidFill>
                <a:srgbClr val="FF0000"/>
              </a:solidFill>
              <a:latin typeface="Arial" pitchFamily="34" charset="0"/>
              <a:cs typeface="Arial" pitchFamily="34" charset="0"/>
            </a:endParaRPr>
          </a:p>
        </p:txBody>
      </p:sp>
      <p:sp>
        <p:nvSpPr>
          <p:cNvPr id="33802" name="AutoShape 16"/>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dirty="0" smtClean="0">
                <a:solidFill>
                  <a:schemeClr val="accent1">
                    <a:lumMod val="60000"/>
                    <a:lumOff val="40000"/>
                  </a:schemeClr>
                </a:solidFill>
                <a:latin typeface="Arial" pitchFamily="34" charset="0"/>
                <a:cs typeface="Arial" pitchFamily="34" charset="0"/>
              </a:rPr>
              <a:t>?</a:t>
            </a:r>
            <a:endParaRPr lang="en-US" sz="4400" b="1" dirty="0">
              <a:solidFill>
                <a:schemeClr val="accent1">
                  <a:lumMod val="60000"/>
                  <a:lumOff val="40000"/>
                </a:schemeClr>
              </a:solidFill>
              <a:latin typeface="Arial" pitchFamily="34" charset="0"/>
              <a:cs typeface="Arial" pitchFamily="34" charset="0"/>
            </a:endParaRPr>
          </a:p>
        </p:txBody>
      </p:sp>
      <p:grpSp>
        <p:nvGrpSpPr>
          <p:cNvPr id="3" name="Group 17"/>
          <p:cNvGrpSpPr>
            <a:grpSpLocks/>
          </p:cNvGrpSpPr>
          <p:nvPr/>
        </p:nvGrpSpPr>
        <p:grpSpPr bwMode="auto">
          <a:xfrm>
            <a:off x="1879600" y="2784475"/>
            <a:ext cx="1447800" cy="1295400"/>
            <a:chOff x="3168" y="1824"/>
            <a:chExt cx="912" cy="816"/>
          </a:xfrm>
        </p:grpSpPr>
        <p:sp>
          <p:nvSpPr>
            <p:cNvPr id="33815"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16"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17"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18"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3819"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3820"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3821"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22"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23"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27"/>
          <p:cNvGrpSpPr>
            <a:grpSpLocks/>
          </p:cNvGrpSpPr>
          <p:nvPr/>
        </p:nvGrpSpPr>
        <p:grpSpPr bwMode="auto">
          <a:xfrm flipH="1">
            <a:off x="5165725" y="2786063"/>
            <a:ext cx="1447800" cy="1295400"/>
            <a:chOff x="3168" y="1824"/>
            <a:chExt cx="912" cy="816"/>
          </a:xfrm>
        </p:grpSpPr>
        <p:sp>
          <p:nvSpPr>
            <p:cNvPr id="3380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0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0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380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381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381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381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1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381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39" name="Group 38"/>
          <p:cNvGrpSpPr/>
          <p:nvPr/>
        </p:nvGrpSpPr>
        <p:grpSpPr>
          <a:xfrm>
            <a:off x="4071938" y="4092575"/>
            <a:ext cx="4794970" cy="1531938"/>
            <a:chOff x="4071938" y="4092575"/>
            <a:chExt cx="4794970" cy="1531938"/>
          </a:xfrm>
        </p:grpSpPr>
        <p:grpSp>
          <p:nvGrpSpPr>
            <p:cNvPr id="2" name="Group 6"/>
            <p:cNvGrpSpPr>
              <a:grpSpLocks/>
            </p:cNvGrpSpPr>
            <p:nvPr/>
          </p:nvGrpSpPr>
          <p:grpSpPr bwMode="auto">
            <a:xfrm rot="5400000">
              <a:off x="3998913" y="4551363"/>
              <a:ext cx="1146175" cy="1000125"/>
              <a:chOff x="1043" y="2546"/>
              <a:chExt cx="869" cy="740"/>
            </a:xfrm>
          </p:grpSpPr>
          <p:sp>
            <p:nvSpPr>
              <p:cNvPr id="33824"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5"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6"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7"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28"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33829"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33830"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831"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sp>
          <p:nvSpPr>
            <p:cNvPr id="33805" name="AutoShape 37"/>
            <p:cNvSpPr>
              <a:spLocks noChangeArrowheads="1"/>
            </p:cNvSpPr>
            <p:nvPr/>
          </p:nvSpPr>
          <p:spPr bwMode="auto">
            <a:xfrm>
              <a:off x="5881687" y="4092575"/>
              <a:ext cx="2985221" cy="1269134"/>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2800" b="1" dirty="0" smtClean="0">
                  <a:solidFill>
                    <a:schemeClr val="accent6">
                      <a:lumMod val="40000"/>
                      <a:lumOff val="60000"/>
                    </a:schemeClr>
                  </a:solidFill>
                  <a:latin typeface="Arial" pitchFamily="34" charset="0"/>
                  <a:cs typeface="Arial" pitchFamily="34" charset="0"/>
                </a:rPr>
                <a:t>(sleeping)</a:t>
              </a:r>
              <a:endParaRPr lang="en-US" sz="2800" b="1" dirty="0">
                <a:solidFill>
                  <a:schemeClr val="accent6">
                    <a:lumMod val="40000"/>
                    <a:lumOff val="60000"/>
                  </a:schemeClr>
                </a:solidFill>
                <a:latin typeface="Arial" pitchFamily="34" charset="0"/>
                <a:cs typeface="Arial" pitchFamily="34" charset="0"/>
              </a:endParaRPr>
            </a:p>
          </p:txBody>
        </p:sp>
      </p:grpSp>
      <p:sp>
        <p:nvSpPr>
          <p:cNvPr id="40" name="Date Placeholder 2"/>
          <p:cNvSpPr>
            <a:spLocks noGrp="1"/>
          </p:cNvSpPr>
          <p:nvPr>
            <p:ph type="dt" sz="half" idx="10"/>
          </p:nvPr>
        </p:nvSpPr>
        <p:spPr>
          <a:xfrm>
            <a:off x="685800" y="6248400"/>
            <a:ext cx="1905000" cy="457200"/>
          </a:xfrm>
        </p:spPr>
        <p:txBody>
          <a:bodyPr/>
          <a:lstStyle/>
          <a:p>
            <a:fld id="{4E8BDBEA-5ABB-4842-80BE-9E94F4C3D640}" type="datetime5">
              <a:rPr lang="en-US"/>
              <a:pPr/>
              <a:t>1-Dec-10</a:t>
            </a:fld>
            <a:endParaRPr lang="en-US" dirty="0"/>
          </a:p>
        </p:txBody>
      </p:sp>
      <p:sp>
        <p:nvSpPr>
          <p:cNvPr id="41" name="Slide Number Placeholder 4"/>
          <p:cNvSpPr>
            <a:spLocks noGrp="1"/>
          </p:cNvSpPr>
          <p:nvPr>
            <p:ph type="sldNum" sz="quarter" idx="11"/>
          </p:nvPr>
        </p:nvSpPr>
        <p:spPr>
          <a:xfrm>
            <a:off x="6553200" y="6248400"/>
            <a:ext cx="1905000" cy="457200"/>
          </a:xfrm>
        </p:spPr>
        <p:txBody>
          <a:bodyPr/>
          <a:lstStyle/>
          <a:p>
            <a:fld id="{64844EFD-EF4E-41CC-9CE0-1AB8DA1413EE}" type="slidenum">
              <a:rPr lang="en-US"/>
              <a:pPr/>
              <a:t>9</a:t>
            </a:fld>
            <a:endParaRPr lang="en-US" dirty="0"/>
          </a:p>
        </p:txBody>
      </p:sp>
      <p:grpSp>
        <p:nvGrpSpPr>
          <p:cNvPr id="42" name="Group 6"/>
          <p:cNvGrpSpPr>
            <a:grpSpLocks/>
          </p:cNvGrpSpPr>
          <p:nvPr/>
        </p:nvGrpSpPr>
        <p:grpSpPr bwMode="auto">
          <a:xfrm>
            <a:off x="4151313" y="4703763"/>
            <a:ext cx="1146175" cy="1000125"/>
            <a:chOff x="1043" y="2546"/>
            <a:chExt cx="869" cy="740"/>
          </a:xfrm>
        </p:grpSpPr>
        <p:sp>
          <p:nvSpPr>
            <p:cNvPr id="43"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4"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5"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6"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47"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48"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49"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50"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linds(horizontal)">
                                      <p:cBhvr>
                                        <p:cTn id="11" dur="500"/>
                                        <p:tgtEl>
                                          <p:spTgt spid="3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blinds(horizontal)">
                                      <p:cBhvr>
                                        <p:cTn id="15" dur="500"/>
                                        <p:tgtEl>
                                          <p:spTgt spid="3380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3802"/>
                                        </p:tgtEl>
                                        <p:attrNameLst>
                                          <p:attrName>style.visibility</p:attrName>
                                        </p:attrNameLst>
                                      </p:cBhvr>
                                      <p:to>
                                        <p:strVal val="visible"/>
                                      </p:to>
                                    </p:set>
                                    <p:animEffect transition="in" filter="blinds(horizontal)">
                                      <p:cBhvr>
                                        <p:cTn id="19"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338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0000FF"/>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0000FF"/>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0000FF"/>
            </a:solidFill>
            <a:effectLst/>
            <a:latin typeface="Comic Sans MS" pitchFamily="66" charset="0"/>
          </a:defRPr>
        </a:defPPr>
      </a:lstStyle>
    </a:lnDef>
    <a:txDef>
      <a:spPr>
        <a:noFill/>
      </a:spPr>
      <a:bodyPr wrap="none" rtlCol="0">
        <a:spAutoFit/>
      </a:bodyPr>
      <a:lstStyle>
        <a:defPPr>
          <a:defRPr sz="2800" dirty="0" smtClean="0">
            <a:latin typeface="Arial" pitchFamily="34" charset="0"/>
            <a:cs typeface="Arial" pitchFamily="34" charset="0"/>
          </a:defRPr>
        </a:defPPr>
      </a:lstStyle>
    </a:tx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4694</TotalTime>
  <Words>1517</Words>
  <Application>Microsoft Office PowerPoint</Application>
  <PresentationFormat>Overhead</PresentationFormat>
  <Paragraphs>305</Paragraphs>
  <Slides>41</Slides>
  <Notes>41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5" baseType="lpstr">
      <vt:lpstr>Arial</vt:lpstr>
      <vt:lpstr>Comic Sans MS</vt:lpstr>
      <vt:lpstr>CMSY10ORIG</vt:lpstr>
      <vt:lpstr>CMR10</vt:lpstr>
      <vt:lpstr>CMEX10</vt:lpstr>
      <vt:lpstr>CMMI7</vt:lpstr>
      <vt:lpstr>CMR7</vt:lpstr>
      <vt:lpstr>CMMI10</vt:lpstr>
      <vt:lpstr>CMSY7</vt:lpstr>
      <vt:lpstr>cmsy10</vt:lpstr>
      <vt:lpstr>Gill Sans MT</vt:lpstr>
      <vt:lpstr>Marlett</vt:lpstr>
      <vt:lpstr>Blank Presentation.pot</vt:lpstr>
      <vt:lpstr>Bitmap Image</vt:lpstr>
      <vt:lpstr>Combinatorial Topology and Distributed Computing</vt:lpstr>
      <vt:lpstr>Part One What is Distributed Computing?</vt:lpstr>
      <vt:lpstr>In the Beginning …</vt:lpstr>
      <vt:lpstr>Today</vt:lpstr>
      <vt:lpstr>Slide 5</vt:lpstr>
      <vt:lpstr>Each process has an input …</vt:lpstr>
      <vt:lpstr>They Communicate …</vt:lpstr>
      <vt:lpstr>All Agree on One Input</vt:lpstr>
      <vt:lpstr>Why is this problem hard?</vt:lpstr>
      <vt:lpstr>Why is this problem hard?</vt:lpstr>
      <vt:lpstr>Why is this problem hard?</vt:lpstr>
      <vt:lpstr>Why is this problem hard?</vt:lpstr>
      <vt:lpstr>Tasks</vt:lpstr>
      <vt:lpstr>Agree on · k Inputs</vt:lpstr>
      <vt:lpstr>Renaming: Autonomous Air Traffic Control </vt:lpstr>
      <vt:lpstr>There are Many Models</vt:lpstr>
      <vt:lpstr>Communication</vt:lpstr>
      <vt:lpstr>Message-Passing</vt:lpstr>
      <vt:lpstr>Read-Write Memory</vt:lpstr>
      <vt:lpstr>Read-Write Models</vt:lpstr>
      <vt:lpstr>Round-By-Round</vt:lpstr>
      <vt:lpstr>Black Box Memory</vt:lpstr>
      <vt:lpstr>Failures</vt:lpstr>
      <vt:lpstr>Wait-Free Failure Model</vt:lpstr>
      <vt:lpstr>t-Resilient Failure Model</vt:lpstr>
      <vt:lpstr>Correlated Failures</vt:lpstr>
      <vt:lpstr>Adversaries</vt:lpstr>
      <vt:lpstr>Timing Models</vt:lpstr>
      <vt:lpstr>Synchronous</vt:lpstr>
      <vt:lpstr>Synchronous Failures</vt:lpstr>
      <vt:lpstr>Asynchronous</vt:lpstr>
      <vt:lpstr>Asynchronous Failures</vt:lpstr>
      <vt:lpstr>Semi-Synchronous</vt:lpstr>
      <vt:lpstr>Semi-Synchronous Failures</vt:lpstr>
      <vt:lpstr>Computation Model Space</vt:lpstr>
      <vt:lpstr>Multicores</vt:lpstr>
      <vt:lpstr>Distributed Computing</vt:lpstr>
      <vt:lpstr>Parallel Computing</vt:lpstr>
      <vt:lpstr>Operational Reasoning</vt:lpstr>
      <vt:lpstr>Combinatorial Reasoning</vt:lpstr>
      <vt:lpstr>Slide 41</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Algebraic Topology and Distributed Computing</dc:title>
  <dc:creator>Maurice Herlihy</dc:creator>
  <cp:lastModifiedBy>mph</cp:lastModifiedBy>
  <cp:revision>86</cp:revision>
  <cp:lastPrinted>1999-05-13T01:42:18Z</cp:lastPrinted>
  <dcterms:created xsi:type="dcterms:W3CDTF">1999-05-12T13:47:53Z</dcterms:created>
  <dcterms:modified xsi:type="dcterms:W3CDTF">2010-12-01T18:27:27Z</dcterms:modified>
</cp:coreProperties>
</file>